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81" autoAdjust="0"/>
  </p:normalViewPr>
  <p:slideViewPr>
    <p:cSldViewPr>
      <p:cViewPr>
        <p:scale>
          <a:sx n="82" d="100"/>
          <a:sy n="82" d="100"/>
        </p:scale>
        <p:origin x="-156" y="-90"/>
      </p:cViewPr>
      <p:guideLst>
        <p:guide orient="horz" pos="2160"/>
        <p:guide pos="2880"/>
      </p:guideLst>
    </p:cSldViewPr>
  </p:slideViewPr>
  <p:outlineViewPr>
    <p:cViewPr>
      <p:scale>
        <a:sx n="33" d="100"/>
        <a:sy n="33" d="100"/>
      </p:scale>
      <p:origin x="0" y="67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6F85E532-1CA7-4878-8E74-893506A29166}" type="datetimeFigureOut">
              <a:rPr lang="ru-RU" smtClean="0"/>
              <a:t>18.04.2012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D037258F-412B-4B91-A08E-B4032E83067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F85E532-1CA7-4878-8E74-893506A29166}" type="datetimeFigureOut">
              <a:rPr lang="ru-RU" smtClean="0"/>
              <a:t>18.04.2012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37258F-412B-4B91-A08E-B4032E83067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F85E532-1CA7-4878-8E74-893506A29166}" type="datetimeFigureOut">
              <a:rPr lang="ru-RU" smtClean="0"/>
              <a:t>18.04.2012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37258F-412B-4B91-A08E-B4032E83067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F85E532-1CA7-4878-8E74-893506A29166}" type="datetimeFigureOut">
              <a:rPr lang="ru-RU" smtClean="0"/>
              <a:t>18.04.2012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37258F-412B-4B91-A08E-B4032E83067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F85E532-1CA7-4878-8E74-893506A29166}" type="datetimeFigureOut">
              <a:rPr lang="ru-RU" smtClean="0"/>
              <a:t>18.04.2012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37258F-412B-4B91-A08E-B4032E83067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F85E532-1CA7-4878-8E74-893506A29166}" type="datetimeFigureOut">
              <a:rPr lang="ru-RU" smtClean="0"/>
              <a:t>18.04.2012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037258F-412B-4B91-A08E-B4032E83067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F85E532-1CA7-4878-8E74-893506A29166}" type="datetimeFigureOut">
              <a:rPr lang="ru-RU" smtClean="0"/>
              <a:t>18.04.2012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037258F-412B-4B91-A08E-B4032E83067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F85E532-1CA7-4878-8E74-893506A29166}" type="datetimeFigureOut">
              <a:rPr lang="ru-RU" smtClean="0"/>
              <a:t>18.04.2012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037258F-412B-4B91-A08E-B4032E83067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F85E532-1CA7-4878-8E74-893506A29166}" type="datetimeFigureOut">
              <a:rPr lang="ru-RU" smtClean="0"/>
              <a:t>18.04.2012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037258F-412B-4B91-A08E-B4032E83067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F85E532-1CA7-4878-8E74-893506A29166}" type="datetimeFigureOut">
              <a:rPr lang="ru-RU" smtClean="0"/>
              <a:t>18.04.2012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037258F-412B-4B91-A08E-B4032E83067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F85E532-1CA7-4878-8E74-893506A29166}" type="datetimeFigureOut">
              <a:rPr lang="ru-RU" smtClean="0"/>
              <a:t>18.04.2012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D037258F-412B-4B91-A08E-B4032E83067D}"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F85E532-1CA7-4878-8E74-893506A29166}" type="datetimeFigureOut">
              <a:rPr lang="ru-RU" smtClean="0"/>
              <a:t>18.04.2012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037258F-412B-4B91-A08E-B4032E83067D}"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dirty="0" smtClean="0"/>
              <a:t>Исследовательская работа ученика 2 класса </a:t>
            </a:r>
            <a:r>
              <a:rPr lang="ru-RU" dirty="0" err="1" smtClean="0"/>
              <a:t>Исаналиева</a:t>
            </a:r>
            <a:r>
              <a:rPr lang="ru-RU" dirty="0" smtClean="0"/>
              <a:t> </a:t>
            </a:r>
            <a:r>
              <a:rPr lang="ru-RU" dirty="0" err="1" smtClean="0"/>
              <a:t>Раиля</a:t>
            </a:r>
            <a:endParaRPr lang="ru-RU"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Формы снежинок</a:t>
            </a:r>
            <a:endParaRPr lang="ru-RU" dirty="0"/>
          </a:p>
        </p:txBody>
      </p:sp>
      <p:pic>
        <p:nvPicPr>
          <p:cNvPr id="4" name="Содержимое 3" descr="11.jpeg"/>
          <p:cNvPicPr>
            <a:picLocks noGrp="1" noChangeAspect="1"/>
          </p:cNvPicPr>
          <p:nvPr>
            <p:ph idx="1"/>
          </p:nvPr>
        </p:nvPicPr>
        <p:blipFill>
          <a:blip r:embed="rId2"/>
          <a:stretch>
            <a:fillRect/>
          </a:stretch>
        </p:blipFill>
        <p:spPr>
          <a:xfrm>
            <a:off x="214282" y="2191188"/>
            <a:ext cx="1714512" cy="1798439"/>
          </a:xfrm>
        </p:spPr>
      </p:pic>
      <p:pic>
        <p:nvPicPr>
          <p:cNvPr id="6" name="Рисунок 5" descr="12.jpeg"/>
          <p:cNvPicPr>
            <a:picLocks noChangeAspect="1"/>
          </p:cNvPicPr>
          <p:nvPr/>
        </p:nvPicPr>
        <p:blipFill>
          <a:blip r:embed="rId3"/>
          <a:stretch>
            <a:fillRect/>
          </a:stretch>
        </p:blipFill>
        <p:spPr>
          <a:xfrm>
            <a:off x="2857488" y="1891647"/>
            <a:ext cx="2000264" cy="1520200"/>
          </a:xfrm>
          <a:prstGeom prst="rect">
            <a:avLst/>
          </a:prstGeom>
        </p:spPr>
      </p:pic>
      <p:pic>
        <p:nvPicPr>
          <p:cNvPr id="7" name="Рисунок 6" descr="13.jpeg"/>
          <p:cNvPicPr>
            <a:picLocks noChangeAspect="1"/>
          </p:cNvPicPr>
          <p:nvPr/>
        </p:nvPicPr>
        <p:blipFill>
          <a:blip r:embed="rId4"/>
          <a:stretch>
            <a:fillRect/>
          </a:stretch>
        </p:blipFill>
        <p:spPr>
          <a:xfrm>
            <a:off x="6072198" y="5357825"/>
            <a:ext cx="1643074" cy="1423997"/>
          </a:xfrm>
          <a:prstGeom prst="rect">
            <a:avLst/>
          </a:prstGeom>
        </p:spPr>
      </p:pic>
      <p:pic>
        <p:nvPicPr>
          <p:cNvPr id="8" name="Рисунок 7" descr="14.jpeg"/>
          <p:cNvPicPr>
            <a:picLocks noChangeAspect="1"/>
          </p:cNvPicPr>
          <p:nvPr/>
        </p:nvPicPr>
        <p:blipFill>
          <a:blip r:embed="rId5"/>
          <a:stretch>
            <a:fillRect/>
          </a:stretch>
        </p:blipFill>
        <p:spPr>
          <a:xfrm>
            <a:off x="6500826" y="2000240"/>
            <a:ext cx="1585914" cy="1651994"/>
          </a:xfrm>
          <a:prstGeom prst="rect">
            <a:avLst/>
          </a:prstGeom>
        </p:spPr>
      </p:pic>
      <p:pic>
        <p:nvPicPr>
          <p:cNvPr id="9" name="Рисунок 8" descr="15.jpeg"/>
          <p:cNvPicPr>
            <a:picLocks noChangeAspect="1"/>
          </p:cNvPicPr>
          <p:nvPr/>
        </p:nvPicPr>
        <p:blipFill>
          <a:blip r:embed="rId6"/>
          <a:stretch>
            <a:fillRect/>
          </a:stretch>
        </p:blipFill>
        <p:spPr>
          <a:xfrm>
            <a:off x="7072330" y="3786190"/>
            <a:ext cx="1704770" cy="1500198"/>
          </a:xfrm>
          <a:prstGeom prst="rect">
            <a:avLst/>
          </a:prstGeom>
        </p:spPr>
      </p:pic>
      <p:pic>
        <p:nvPicPr>
          <p:cNvPr id="10" name="Рисунок 9" descr="16.jpeg"/>
          <p:cNvPicPr>
            <a:picLocks noChangeAspect="1"/>
          </p:cNvPicPr>
          <p:nvPr/>
        </p:nvPicPr>
        <p:blipFill>
          <a:blip r:embed="rId7"/>
          <a:stretch>
            <a:fillRect/>
          </a:stretch>
        </p:blipFill>
        <p:spPr>
          <a:xfrm>
            <a:off x="2143108" y="3786190"/>
            <a:ext cx="1428750" cy="1276350"/>
          </a:xfrm>
          <a:prstGeom prst="rect">
            <a:avLst/>
          </a:prstGeom>
        </p:spPr>
      </p:pic>
      <p:pic>
        <p:nvPicPr>
          <p:cNvPr id="11" name="Рисунок 10" descr="18.jpeg"/>
          <p:cNvPicPr>
            <a:picLocks noChangeAspect="1"/>
          </p:cNvPicPr>
          <p:nvPr/>
        </p:nvPicPr>
        <p:blipFill>
          <a:blip r:embed="rId8"/>
          <a:stretch>
            <a:fillRect/>
          </a:stretch>
        </p:blipFill>
        <p:spPr>
          <a:xfrm>
            <a:off x="4429124" y="3571876"/>
            <a:ext cx="1857378" cy="1349695"/>
          </a:xfrm>
          <a:prstGeom prst="rect">
            <a:avLst/>
          </a:prstGeom>
        </p:spPr>
      </p:pic>
      <p:pic>
        <p:nvPicPr>
          <p:cNvPr id="13" name="Рисунок 12" descr="19.jpeg"/>
          <p:cNvPicPr>
            <a:picLocks noChangeAspect="1"/>
          </p:cNvPicPr>
          <p:nvPr/>
        </p:nvPicPr>
        <p:blipFill>
          <a:blip r:embed="rId9"/>
          <a:stretch>
            <a:fillRect/>
          </a:stretch>
        </p:blipFill>
        <p:spPr>
          <a:xfrm>
            <a:off x="3071802" y="5122550"/>
            <a:ext cx="2143140" cy="1385898"/>
          </a:xfrm>
          <a:prstGeom prst="rect">
            <a:avLst/>
          </a:prstGeom>
        </p:spPr>
      </p:pic>
      <p:pic>
        <p:nvPicPr>
          <p:cNvPr id="14" name="Рисунок 13" descr="20.jpeg"/>
          <p:cNvPicPr>
            <a:picLocks noChangeAspect="1"/>
          </p:cNvPicPr>
          <p:nvPr/>
        </p:nvPicPr>
        <p:blipFill>
          <a:blip r:embed="rId10"/>
          <a:stretch>
            <a:fillRect/>
          </a:stretch>
        </p:blipFill>
        <p:spPr>
          <a:xfrm>
            <a:off x="142844" y="4749552"/>
            <a:ext cx="1652590" cy="1822710"/>
          </a:xfrm>
          <a:prstGeom prst="rect">
            <a:avLst/>
          </a:prstGeom>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a:bodyPr>
          <a:lstStyle/>
          <a:p>
            <a:pPr algn="just">
              <a:buNone/>
            </a:pPr>
            <a:r>
              <a:rPr lang="ru-RU" sz="2400" dirty="0" smtClean="0">
                <a:latin typeface="Times New Roman" pitchFamily="18" charset="0"/>
                <a:cs typeface="Times New Roman" pitchFamily="18" charset="0"/>
              </a:rPr>
              <a:t>    Знаете ли вы, что снег не всегда бывает белым? Во многих регионах мира людям приходилось видеть его красным, зеленым, </a:t>
            </a:r>
            <a:r>
              <a:rPr lang="ru-RU" sz="2400" dirty="0" err="1" smtClean="0">
                <a:latin typeface="Times New Roman" pitchFamily="18" charset="0"/>
                <a:cs typeface="Times New Roman" pitchFamily="18" charset="0"/>
              </a:rPr>
              <a:t>голубым</a:t>
            </a:r>
            <a:r>
              <a:rPr lang="ru-RU" sz="2400" dirty="0" smtClean="0">
                <a:latin typeface="Times New Roman" pitchFamily="18" charset="0"/>
                <a:cs typeface="Times New Roman" pitchFamily="18" charset="0"/>
              </a:rPr>
              <a:t> и даже черным! Причиной подобного разнообразия цветов являются крошечные бактерии, грибки, а также пыль, содержащиеся в воздухе и поглощаемые снежинками, когда те опускаются на земную поверхность. </a:t>
            </a:r>
          </a:p>
          <a:p>
            <a:pPr algn="just">
              <a:buNone/>
            </a:pP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Поскольку в снегу между отдельными снежинками имеются большие промежутки воздуха, он плохо проводит тепло. Вот почему снежное «одеяло» может защитить корни растений от морозов. Это свойство снега используют эскимосы, строя из него жилище – иглу.</a:t>
            </a:r>
          </a:p>
          <a:p>
            <a:pPr algn="just">
              <a:buNone/>
            </a:pP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Вот такой удивительный у нас снег!</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Что такое снег?</a:t>
            </a:r>
            <a:endParaRPr lang="ru-RU" dirty="0"/>
          </a:p>
        </p:txBody>
      </p:sp>
      <p:pic>
        <p:nvPicPr>
          <p:cNvPr id="4" name="Содержимое 3" descr="i.jpeg"/>
          <p:cNvPicPr>
            <a:picLocks noGrp="1" noChangeAspect="1"/>
          </p:cNvPicPr>
          <p:nvPr>
            <p:ph idx="1"/>
          </p:nvPr>
        </p:nvPicPr>
        <p:blipFill>
          <a:blip r:embed="rId2"/>
          <a:stretch>
            <a:fillRect/>
          </a:stretch>
        </p:blipFill>
        <p:spPr>
          <a:xfrm>
            <a:off x="896638" y="2071677"/>
            <a:ext cx="7318700" cy="4098471"/>
          </a:xfrm>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642918"/>
            <a:ext cx="8229600" cy="1224714"/>
          </a:xfrm>
        </p:spPr>
        <p:txBody>
          <a:bodyPr>
            <a:normAutofit fontScale="90000"/>
          </a:bodyPr>
          <a:lstStyle/>
          <a:p>
            <a:r>
              <a:rPr lang="ru-RU" dirty="0" smtClean="0"/>
              <a:t>Загадки:</a:t>
            </a:r>
            <a:br>
              <a:rPr lang="ru-RU" dirty="0" smtClean="0"/>
            </a:br>
            <a:r>
              <a:rPr lang="ru-RU" sz="2800" i="1" dirty="0" smtClean="0">
                <a:latin typeface="Times New Roman" pitchFamily="18" charset="0"/>
                <a:cs typeface="Times New Roman" pitchFamily="18" charset="0"/>
              </a:rPr>
              <a:t>Одеяло белое не руками сделано.</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Не ткалось и не кроилось.</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С неба на зиму свалилось. </a:t>
            </a:r>
            <a:endParaRPr lang="ru-RU" dirty="0"/>
          </a:p>
        </p:txBody>
      </p:sp>
      <p:sp>
        <p:nvSpPr>
          <p:cNvPr id="3" name="Содержимое 2"/>
          <p:cNvSpPr>
            <a:spLocks noGrp="1"/>
          </p:cNvSpPr>
          <p:nvPr>
            <p:ph idx="1"/>
          </p:nvPr>
        </p:nvSpPr>
        <p:spPr>
          <a:ln>
            <a:solidFill>
              <a:schemeClr val="accent1"/>
            </a:solidFill>
          </a:ln>
        </p:spPr>
        <p:txBody>
          <a:bodyPr/>
          <a:lstStyle/>
          <a:p>
            <a:endParaRPr lang="ru-RU" dirty="0" smtClean="0"/>
          </a:p>
          <a:p>
            <a:endParaRPr lang="ru-RU" dirty="0" smtClean="0"/>
          </a:p>
          <a:p>
            <a:endParaRPr lang="ru-RU" dirty="0" smtClean="0"/>
          </a:p>
          <a:p>
            <a:endParaRPr lang="ru-RU" dirty="0" smtClean="0"/>
          </a:p>
          <a:p>
            <a:pPr>
              <a:buNone/>
            </a:pPr>
            <a:r>
              <a:rPr lang="ru-RU" i="1" dirty="0" smtClean="0">
                <a:solidFill>
                  <a:schemeClr val="accent3">
                    <a:lumMod val="75000"/>
                  </a:schemeClr>
                </a:solidFill>
                <a:latin typeface="Times New Roman" pitchFamily="18" charset="0"/>
                <a:cs typeface="Times New Roman" pitchFamily="18" charset="0"/>
              </a:rPr>
              <a:t>                             Меня не растили, из снега слепили.</a:t>
            </a:r>
            <a:endParaRPr lang="ru-RU" i="1" dirty="0" smtClean="0">
              <a:solidFill>
                <a:schemeClr val="accent3">
                  <a:lumMod val="75000"/>
                </a:schemeClr>
              </a:solidFill>
              <a:latin typeface="Times New Roman" pitchFamily="18" charset="0"/>
              <a:cs typeface="Times New Roman" pitchFamily="18" charset="0"/>
            </a:endParaRPr>
          </a:p>
          <a:p>
            <a:pPr>
              <a:buNone/>
            </a:pPr>
            <a:r>
              <a:rPr lang="ru-RU" i="1" dirty="0" smtClean="0">
                <a:solidFill>
                  <a:schemeClr val="accent3">
                    <a:lumMod val="75000"/>
                  </a:schemeClr>
                </a:solidFill>
                <a:latin typeface="Times New Roman" pitchFamily="18" charset="0"/>
                <a:cs typeface="Times New Roman" pitchFamily="18" charset="0"/>
              </a:rPr>
              <a:t>                             Вместо  носа морковка,</a:t>
            </a:r>
          </a:p>
          <a:p>
            <a:pPr>
              <a:buNone/>
            </a:pPr>
            <a:r>
              <a:rPr lang="ru-RU" i="1" dirty="0" smtClean="0">
                <a:solidFill>
                  <a:schemeClr val="accent3">
                    <a:lumMod val="75000"/>
                  </a:schemeClr>
                </a:solidFill>
                <a:latin typeface="Times New Roman" pitchFamily="18" charset="0"/>
                <a:cs typeface="Times New Roman" pitchFamily="18" charset="0"/>
              </a:rPr>
              <a:t> </a:t>
            </a:r>
            <a:r>
              <a:rPr lang="ru-RU" i="1" dirty="0" smtClean="0">
                <a:solidFill>
                  <a:schemeClr val="accent3">
                    <a:lumMod val="75000"/>
                  </a:schemeClr>
                </a:solidFill>
                <a:latin typeface="Times New Roman" pitchFamily="18" charset="0"/>
                <a:cs typeface="Times New Roman" pitchFamily="18" charset="0"/>
              </a:rPr>
              <a:t>                            Глаза-угольки, руки-сучки.</a:t>
            </a:r>
          </a:p>
          <a:p>
            <a:pPr>
              <a:buNone/>
            </a:pPr>
            <a:r>
              <a:rPr lang="ru-RU" i="1" dirty="0" smtClean="0">
                <a:solidFill>
                  <a:schemeClr val="accent3">
                    <a:lumMod val="75000"/>
                  </a:schemeClr>
                </a:solidFill>
                <a:latin typeface="Times New Roman" pitchFamily="18" charset="0"/>
                <a:cs typeface="Times New Roman" pitchFamily="18" charset="0"/>
              </a:rPr>
              <a:t> </a:t>
            </a:r>
            <a:r>
              <a:rPr lang="ru-RU" i="1" dirty="0" smtClean="0">
                <a:solidFill>
                  <a:schemeClr val="accent3">
                    <a:lumMod val="75000"/>
                  </a:schemeClr>
                </a:solidFill>
                <a:latin typeface="Times New Roman" pitchFamily="18" charset="0"/>
                <a:cs typeface="Times New Roman" pitchFamily="18" charset="0"/>
              </a:rPr>
              <a:t>                            Холодный, большой - кто я такой?</a:t>
            </a:r>
            <a:endParaRPr lang="ru-RU" dirty="0" smtClean="0"/>
          </a:p>
        </p:txBody>
      </p:sp>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just"/>
            <a:r>
              <a:rPr lang="ru-RU" sz="2000" dirty="0" smtClean="0">
                <a:latin typeface="Times New Roman" pitchFamily="18" charset="0"/>
                <a:cs typeface="Times New Roman" pitchFamily="18" charset="0"/>
              </a:rPr>
              <a:t>Наконец-то выпал снег. Вокруг белым-бело, красота! Снежные ёжики бегают, прыгают и обжигают порозовевшие щеки. Но не так уж прост наш снег: чего только с ним не случилось, каким он только не был…</a:t>
            </a:r>
            <a:endParaRPr lang="ru-RU" sz="2000" dirty="0">
              <a:latin typeface="Times New Roman" pitchFamily="18" charset="0"/>
              <a:cs typeface="Times New Roman" pitchFamily="18" charset="0"/>
            </a:endParaRPr>
          </a:p>
        </p:txBody>
      </p:sp>
      <p:pic>
        <p:nvPicPr>
          <p:cNvPr id="6" name="Содержимое 5" descr="34.jpeg"/>
          <p:cNvPicPr>
            <a:picLocks noGrp="1" noChangeAspect="1"/>
          </p:cNvPicPr>
          <p:nvPr>
            <p:ph idx="1"/>
          </p:nvPr>
        </p:nvPicPr>
        <p:blipFill>
          <a:blip r:embed="rId2"/>
          <a:stretch>
            <a:fillRect/>
          </a:stretch>
        </p:blipFill>
        <p:spPr>
          <a:xfrm>
            <a:off x="2000232" y="2214554"/>
            <a:ext cx="5507326" cy="4112137"/>
          </a:xfrm>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dirty="0"/>
          </a:p>
        </p:txBody>
      </p:sp>
      <p:sp>
        <p:nvSpPr>
          <p:cNvPr id="5" name="Текст 4"/>
          <p:cNvSpPr>
            <a:spLocks noGrp="1"/>
          </p:cNvSpPr>
          <p:nvPr>
            <p:ph type="body" idx="1"/>
          </p:nvPr>
        </p:nvSpPr>
        <p:spPr>
          <a:xfrm>
            <a:off x="530352" y="1357298"/>
            <a:ext cx="7772400" cy="2857078"/>
          </a:xfrm>
        </p:spPr>
        <p:txBody>
          <a:bodyPr>
            <a:normAutofit/>
          </a:bodyPr>
          <a:lstStyle/>
          <a:p>
            <a:r>
              <a:rPr lang="ru-RU" sz="2800" dirty="0" smtClean="0">
                <a:latin typeface="Times New Roman" pitchFamily="18" charset="0"/>
                <a:cs typeface="Times New Roman" pitchFamily="18" charset="0"/>
              </a:rPr>
              <a:t>Я начал наблюдение по плану:</a:t>
            </a:r>
          </a:p>
          <a:p>
            <a:pPr marL="514350" indent="-514350">
              <a:buAutoNum type="arabicParenR"/>
            </a:pPr>
            <a:r>
              <a:rPr lang="ru-RU" sz="2800" dirty="0" smtClean="0">
                <a:latin typeface="Times New Roman" pitchFamily="18" charset="0"/>
                <a:cs typeface="Times New Roman" pitchFamily="18" charset="0"/>
              </a:rPr>
              <a:t>Какой снег?</a:t>
            </a:r>
          </a:p>
          <a:p>
            <a:pPr marL="514350" indent="-514350">
              <a:buAutoNum type="arabicParenR"/>
            </a:pPr>
            <a:r>
              <a:rPr lang="ru-RU" sz="2800" dirty="0" smtClean="0">
                <a:latin typeface="Times New Roman" pitchFamily="18" charset="0"/>
                <a:cs typeface="Times New Roman" pitchFamily="18" charset="0"/>
              </a:rPr>
              <a:t>Рассматривание его в стаканчике</a:t>
            </a:r>
          </a:p>
          <a:p>
            <a:pPr marL="514350" indent="-514350">
              <a:buAutoNum type="arabicParenR"/>
            </a:pPr>
            <a:r>
              <a:rPr lang="ru-RU" sz="2800" dirty="0" smtClean="0">
                <a:latin typeface="Times New Roman" pitchFamily="18" charset="0"/>
                <a:cs typeface="Times New Roman" pitchFamily="18" charset="0"/>
              </a:rPr>
              <a:t>Какого он цвета?</a:t>
            </a:r>
            <a:endParaRPr lang="ru-RU" sz="2800"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0034" y="5214950"/>
            <a:ext cx="8229600" cy="1143008"/>
          </a:xfrm>
        </p:spPr>
        <p:txBody>
          <a:bodyPr>
            <a:normAutofit/>
          </a:bodyPr>
          <a:lstStyle/>
          <a:p>
            <a:pPr algn="just"/>
            <a:r>
              <a:rPr lang="ru-RU" sz="2000" dirty="0" smtClean="0">
                <a:latin typeface="Times New Roman" pitchFamily="18" charset="0"/>
                <a:cs typeface="Times New Roman" pitchFamily="18" charset="0"/>
              </a:rPr>
              <a:t>По цвету он белый. Обычно диаметр у звёздочек-снежинок 5 мм, но и была среди них и 12 мм – чемпионка. Снежинка на 95</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состоит из воздуха. Весит снежинка очень мало – всего-то 1 мг.</a:t>
            </a:r>
            <a:endParaRPr lang="ru-RU" sz="2000" dirty="0">
              <a:latin typeface="Times New Roman" pitchFamily="18" charset="0"/>
              <a:cs typeface="Times New Roman" pitchFamily="18" charset="0"/>
            </a:endParaRPr>
          </a:p>
        </p:txBody>
      </p:sp>
      <p:pic>
        <p:nvPicPr>
          <p:cNvPr id="8" name="Содержимое 7" descr="SL380385.JPG"/>
          <p:cNvPicPr>
            <a:picLocks noGrp="1" noChangeAspect="1"/>
          </p:cNvPicPr>
          <p:nvPr>
            <p:ph idx="1"/>
          </p:nvPr>
        </p:nvPicPr>
        <p:blipFill>
          <a:blip r:embed="rId2" cstate="print"/>
          <a:stretch>
            <a:fillRect/>
          </a:stretch>
        </p:blipFill>
        <p:spPr>
          <a:xfrm>
            <a:off x="1142976" y="0"/>
            <a:ext cx="6929486" cy="5197114"/>
          </a:xfrm>
        </p:spPr>
      </p:pic>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429264"/>
            <a:ext cx="8258204" cy="1132732"/>
          </a:xfrm>
        </p:spPr>
        <p:txBody>
          <a:bodyPr>
            <a:normAutofit/>
          </a:bodyPr>
          <a:lstStyle/>
          <a:p>
            <a:r>
              <a:rPr lang="ru-RU" sz="2000" dirty="0" smtClean="0">
                <a:latin typeface="Times New Roman" pitchFamily="18" charset="0"/>
                <a:cs typeface="Times New Roman" pitchFamily="18" charset="0"/>
              </a:rPr>
              <a:t>Снежинки в действительности состоят из маленьких кристалликов льда, и поскольку свет отражающийся от их многочисленных граней, снежинки кажутся белыми, а не прозрачными.</a:t>
            </a:r>
            <a:endParaRPr lang="ru-RU" sz="2000" dirty="0">
              <a:latin typeface="Times New Roman" pitchFamily="18" charset="0"/>
              <a:cs typeface="Times New Roman" pitchFamily="18" charset="0"/>
            </a:endParaRPr>
          </a:p>
        </p:txBody>
      </p:sp>
      <p:pic>
        <p:nvPicPr>
          <p:cNvPr id="6" name="Содержимое 5" descr="SL380384.JPG"/>
          <p:cNvPicPr>
            <a:picLocks noGrp="1" noChangeAspect="1"/>
          </p:cNvPicPr>
          <p:nvPr>
            <p:ph idx="1"/>
          </p:nvPr>
        </p:nvPicPr>
        <p:blipFill>
          <a:blip r:embed="rId2" cstate="print"/>
          <a:stretch>
            <a:fillRect/>
          </a:stretch>
        </p:blipFill>
        <p:spPr>
          <a:xfrm>
            <a:off x="1000100" y="0"/>
            <a:ext cx="7143800" cy="5357850"/>
          </a:xfrm>
        </p:spPr>
      </p:pic>
    </p:spTree>
  </p:cSld>
  <p:clrMapOvr>
    <a:masterClrMapping/>
  </p:clrMapOvr>
  <p:transition>
    <p:cut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500702"/>
            <a:ext cx="8258204" cy="1132732"/>
          </a:xfrm>
        </p:spPr>
        <p:txBody>
          <a:bodyPr>
            <a:normAutofit/>
          </a:bodyPr>
          <a:lstStyle/>
          <a:p>
            <a:r>
              <a:rPr lang="ru-RU" sz="2000" dirty="0" smtClean="0">
                <a:latin typeface="Times New Roman" pitchFamily="18" charset="0"/>
                <a:cs typeface="Times New Roman" pitchFamily="18" charset="0"/>
              </a:rPr>
              <a:t>Посмотрев сквозь стакан со снегом, мы обнаружили, что он непрозрачный.</a:t>
            </a:r>
            <a:endParaRPr lang="ru-RU" sz="2000" dirty="0">
              <a:latin typeface="Times New Roman" pitchFamily="18" charset="0"/>
              <a:cs typeface="Times New Roman" pitchFamily="18" charset="0"/>
            </a:endParaRPr>
          </a:p>
        </p:txBody>
      </p:sp>
      <p:pic>
        <p:nvPicPr>
          <p:cNvPr id="4" name="Содержимое 3" descr="SL380386.JPG"/>
          <p:cNvPicPr>
            <a:picLocks noGrp="1" noChangeAspect="1"/>
          </p:cNvPicPr>
          <p:nvPr>
            <p:ph idx="1"/>
          </p:nvPr>
        </p:nvPicPr>
        <p:blipFill>
          <a:blip r:embed="rId2" cstate="print"/>
          <a:stretch>
            <a:fillRect/>
          </a:stretch>
        </p:blipFill>
        <p:spPr>
          <a:xfrm>
            <a:off x="1000100" y="0"/>
            <a:ext cx="7239019" cy="5429264"/>
          </a:xfrm>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500702"/>
            <a:ext cx="8229600" cy="1143000"/>
          </a:xfrm>
        </p:spPr>
        <p:txBody>
          <a:bodyPr>
            <a:normAutofit/>
          </a:bodyPr>
          <a:lstStyle/>
          <a:p>
            <a:r>
              <a:rPr lang="ru-RU" sz="2000" dirty="0" smtClean="0">
                <a:latin typeface="Times New Roman" pitchFamily="18" charset="0"/>
                <a:cs typeface="Times New Roman" pitchFamily="18" charset="0"/>
              </a:rPr>
              <a:t>Устройство снежинок совершенно одинаково. </a:t>
            </a:r>
            <a:r>
              <a:rPr lang="ru-RU" sz="2000" dirty="0" smtClean="0">
                <a:latin typeface="Times New Roman" pitchFamily="18" charset="0"/>
                <a:cs typeface="Times New Roman" pitchFamily="18" charset="0"/>
              </a:rPr>
              <a:t>О</a:t>
            </a:r>
            <a:r>
              <a:rPr lang="ru-RU" sz="2000" dirty="0" smtClean="0">
                <a:latin typeface="Times New Roman" pitchFamily="18" charset="0"/>
                <a:cs typeface="Times New Roman" pitchFamily="18" charset="0"/>
              </a:rPr>
              <a:t>днако в то же время нельзя найти 2 снежинки с абсолютно одинаковым узором.</a:t>
            </a:r>
            <a:endParaRPr lang="ru-RU" sz="2000" dirty="0">
              <a:latin typeface="Times New Roman" pitchFamily="18" charset="0"/>
              <a:cs typeface="Times New Roman" pitchFamily="18" charset="0"/>
            </a:endParaRPr>
          </a:p>
        </p:txBody>
      </p:sp>
      <p:pic>
        <p:nvPicPr>
          <p:cNvPr id="4" name="Содержимое 3" descr="SL380387.JPG"/>
          <p:cNvPicPr>
            <a:picLocks noGrp="1" noChangeAspect="1"/>
          </p:cNvPicPr>
          <p:nvPr>
            <p:ph idx="1"/>
          </p:nvPr>
        </p:nvPicPr>
        <p:blipFill>
          <a:blip r:embed="rId2" cstate="print"/>
          <a:stretch>
            <a:fillRect/>
          </a:stretch>
        </p:blipFill>
        <p:spPr>
          <a:xfrm>
            <a:off x="881070" y="0"/>
            <a:ext cx="7429520" cy="5572140"/>
          </a:xfrm>
        </p:spPr>
      </p:pic>
    </p:spTree>
  </p:cSld>
  <p:clrMapOvr>
    <a:masterClrMapping/>
  </p:clrMapOvr>
  <p:transition>
    <p:wipe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105</TotalTime>
  <Words>306</Words>
  <Application>Microsoft Office PowerPoint</Application>
  <PresentationFormat>Экран (4:3)</PresentationFormat>
  <Paragraphs>24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Исследовательская работа ученика 2 класса Исаналиева Раиля</vt:lpstr>
      <vt:lpstr>Что такое снег?</vt:lpstr>
      <vt:lpstr>Загадки: Одеяло белое не руками сделано. Не ткалось и не кроилось. С неба на зиму свалилось. </vt:lpstr>
      <vt:lpstr>Наконец-то выпал снег. Вокруг белым-бело, красота! Снежные ёжики бегают, прыгают и обжигают порозовевшие щеки. Но не так уж прост наш снег: чего только с ним не случилось, каким он только не был…</vt:lpstr>
      <vt:lpstr>Слайд 5</vt:lpstr>
      <vt:lpstr>По цвету он белый. Обычно диаметр у звёздочек-снежинок 5 мм, но и была среди них и 12 мм – чемпионка. Снежинка на 95% состоит из воздуха. Весит снежинка очень мало – всего-то 1 мг.</vt:lpstr>
      <vt:lpstr>Снежинки в действительности состоят из маленьких кристалликов льда, и поскольку свет отражающийся от их многочисленных граней, снежинки кажутся белыми, а не прозрачными.</vt:lpstr>
      <vt:lpstr>Посмотрев сквозь стакан со снегом, мы обнаружили, что он непрозрачный.</vt:lpstr>
      <vt:lpstr>Устройство снежинок совершенно одинаково. Однако в то же время нельзя найти 2 снежинки с абсолютно одинаковым узором.</vt:lpstr>
      <vt:lpstr>Формы снежинок</vt:lpstr>
      <vt:lpstr>Слайд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Исследовательская работа ученика 2 класса Исаналиева Раиля</dc:title>
  <dc:creator>Nogay</dc:creator>
  <cp:lastModifiedBy>Nogay</cp:lastModifiedBy>
  <cp:revision>11</cp:revision>
  <dcterms:created xsi:type="dcterms:W3CDTF">2012-04-18T17:32:03Z</dcterms:created>
  <dcterms:modified xsi:type="dcterms:W3CDTF">2012-04-18T19:17:37Z</dcterms:modified>
</cp:coreProperties>
</file>