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0" r:id="rId4"/>
    <p:sldId id="257" r:id="rId5"/>
    <p:sldId id="258" r:id="rId6"/>
    <p:sldId id="261" r:id="rId7"/>
    <p:sldId id="263" r:id="rId8"/>
    <p:sldId id="278" r:id="rId9"/>
    <p:sldId id="262" r:id="rId10"/>
    <p:sldId id="266" r:id="rId11"/>
    <p:sldId id="268" r:id="rId12"/>
    <p:sldId id="264" r:id="rId13"/>
    <p:sldId id="269" r:id="rId14"/>
    <p:sldId id="274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03AAF-414D-4CA3-BE8D-710A681E4076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19937-B1BB-49C6-9FA5-1AA8CA96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ch28.at.ua/2009/November/30/2613_NpAdvHove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57224" y="857232"/>
            <a:ext cx="74295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Презентация к уроку .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Русский язык. 4 класс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Тема: </a:t>
            </a:r>
            <a:r>
              <a:rPr lang="ru-RU" sz="3200" dirty="0" smtClean="0">
                <a:solidFill>
                  <a:srgbClr val="C00000"/>
                </a:solidFill>
              </a:rPr>
              <a:t>«Изменение имён прилагательных по падежам»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Железнякова О.А.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МОУ СОШ №1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П.Селижарово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Тверская область.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 (688x493, 13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700213"/>
            <a:ext cx="439261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 (463x503, 9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4813"/>
            <a:ext cx="1874838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 (400x462, 8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652963"/>
            <a:ext cx="1751013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 (403x563, 8Kb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913" y="3357563"/>
            <a:ext cx="233045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 (402x566, 9Kb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69125" y="620713"/>
            <a:ext cx="13795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 (592x391, 14Kb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685338" y="6669088"/>
            <a:ext cx="37433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8" descr=" (592x391, 14Kb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3565525" y="5157788"/>
            <a:ext cx="338455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5" name="Picture 9" descr=" (354x572, 10Kb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1341438"/>
            <a:ext cx="3052763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6" name="Picture 10" descr=" (366x515, 7Kb)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79613" y="2852738"/>
            <a:ext cx="16875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11" descr=" (403x563, 8Kb)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64163" y="549275"/>
            <a:ext cx="27035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12" descr="sari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71775" y="2133600"/>
            <a:ext cx="1333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жен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4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97344 -0.000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3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16667 0.20069 C 0.20156 0.24606 0.25399 0.27153 0.30833 0.27153 C 0.37049 0.27153 0.42031 0.24606 0.45521 0.20069 L 0.62205 2.59259E-6 " pathEditMode="relative" rAng="0" ptsTypes="FffFF">
                                      <p:cBhvr>
                                        <p:cTn id="37" dur="3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500"/>
                            </p:stCondLst>
                            <p:childTnLst>
                              <p:par>
                                <p:cTn id="46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1713 L -0.60642 0.01713 L -0.60642 0.67338 L -0.03038 0.67338 L -0.03038 0.01713 Z " pathEditMode="relative" rAng="0" ptsTypes="FFFFF">
                                      <p:cBhvr>
                                        <p:cTn id="47" dur="3000" spd="-100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" y="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5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000"/>
                            </p:stCondLst>
                            <p:childTnLst>
                              <p:par>
                                <p:cTn id="8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604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45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8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9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25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3500"/>
                            </p:stCondLst>
                            <p:childTnLst>
                              <p:par>
                                <p:cTn id="1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6500"/>
                            </p:stCondLst>
                            <p:childTnLst>
                              <p:par>
                                <p:cTn id="1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1625 0.11019 " pathEditMode="relative" rAng="0" ptsTypes="AA">
                                      <p:cBhvr>
                                        <p:cTn id="126" dur="30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785794"/>
            <a:ext cx="61436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Как-то раз с большого клёна оторвался лист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зелёный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(И. п.)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пустился вместе с ветром путешествовать по свету.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Закружилась голова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зелёного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Р.п.)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листа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Ветер нёс его и нёс, бросил только на мосту.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тот же миг весёлый пёс шмыг –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зелёному 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(Д.п.) 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Лапой – хвать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зелёный 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(В.п.) 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лист, дескать. Поиграем.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«Не хочу» - парашютист головой качает…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Ветер вмиг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листом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зелёным 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(Т. п.) 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над землёй взметнулся снова, 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пишу в саду под клёном стих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том листе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зелёном 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П. </a:t>
            </a:r>
            <a:r>
              <a:rPr lang="ru-RU" sz="24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Алгоритм определения падежа имени прилагательного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643182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1 шаг – найти существительное, связанное с именем прилагательным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4000504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2 шаг – определить падеж у имени существительного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5852" y="5357826"/>
            <a:ext cx="6143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3 шаг – по падежу имени существительного определить падеж имени прилагательного</a:t>
            </a:r>
          </a:p>
        </p:txBody>
      </p:sp>
      <p:pic>
        <p:nvPicPr>
          <p:cNvPr id="6" name="Picture 4" descr="052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200525"/>
            <a:ext cx="2428860" cy="265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067719"/>
            <a:ext cx="735811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………………….. о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кна.		        пушистая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	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………………… вареньем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          весёлый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…………………друга.	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черничное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Около ……………..ёлки.	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открыто</a:t>
            </a: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lang="ru-RU" sz="1400" dirty="0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lang="ru-RU" sz="1400" dirty="0" smtClean="0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071546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У открытого (Р. п.) окна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428868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 черничным( Т. п.) вареньем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3571876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Без весёлого (Р. п.) друга.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492919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Около пушистой (Р. п.) ёлки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endParaRPr lang="ru-RU"/>
          </a:p>
        </p:txBody>
      </p:sp>
      <p:pic>
        <p:nvPicPr>
          <p:cNvPr id="17412" name="Picture 4" descr="YD9A0CALEK2IRCA5TDD5KCARU1HYJCA8DQ1N7CAYIGVAICABM3U65CAAPN09NCAI400X0CAT0CBY2CANXWVFYCAG7HL77CADC8IGJCA5BQPBPCAYS1XM1CAM45EZDCAY03GYACA01DVY0CANTYL09CAONA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0564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</a:t>
            </a: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омашнее задание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03350" y="1341438"/>
            <a:ext cx="6862763" cy="5183187"/>
            <a:chOff x="1338" y="165"/>
            <a:chExt cx="3855" cy="3990"/>
          </a:xfrm>
        </p:grpSpPr>
        <p:pic>
          <p:nvPicPr>
            <p:cNvPr id="17415" name="Picture 8" descr="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38" y="165"/>
              <a:ext cx="3855" cy="3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6" name="Text Box 9"/>
            <p:cNvSpPr txBox="1">
              <a:spLocks noChangeArrowheads="1"/>
            </p:cNvSpPr>
            <p:nvPr/>
          </p:nvSpPr>
          <p:spPr bwMode="auto">
            <a:xfrm>
              <a:off x="2657" y="693"/>
              <a:ext cx="2223" cy="458"/>
            </a:xfrm>
            <a:prstGeom prst="rect">
              <a:avLst/>
            </a:prstGeom>
            <a:solidFill>
              <a:srgbClr val="148614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ct val="50000"/>
                </a:spcBef>
              </a:pPr>
              <a:r>
                <a:rPr lang="ru-RU" sz="3000" b="1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141322" name="Rectangle 10"/>
          <p:cNvSpPr>
            <a:spLocks noChangeArrowheads="1"/>
          </p:cNvSpPr>
          <p:nvPr/>
        </p:nvSpPr>
        <p:spPr bwMode="auto">
          <a:xfrm>
            <a:off x="3132138" y="1916113"/>
            <a:ext cx="56880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</a:t>
            </a:r>
            <a:r>
              <a:rPr 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Составьте несколько предложений на тему «Зима нам радость и здоровье дарит» </a:t>
            </a:r>
            <a:endParaRPr lang="ru-RU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0_2344b_40a49da7_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WordArt 6"/>
          <p:cNvSpPr>
            <a:spLocks noChangeArrowheads="1" noChangeShapeType="1" noTextEdit="1"/>
          </p:cNvSpPr>
          <p:nvPr/>
        </p:nvSpPr>
        <p:spPr bwMode="auto">
          <a:xfrm>
            <a:off x="-428625" y="1839913"/>
            <a:ext cx="8858250" cy="44465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Monotype Corsiva"/>
              </a:rPr>
              <a:t>Спасибо за работу!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3500" y="6215063"/>
            <a:ext cx="2643188" cy="64293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9" name="Рисунок 8" descr="259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3946525"/>
            <a:ext cx="2543175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1" name="Picture 5" descr="Это лишь изображение шаблона. Нажмите кнопку &quot;Загрузить&quot;, чтобы загрузить шабло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54864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русский язык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381000" y="3124200"/>
            <a:ext cx="8334375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Изменение имён прилагательных по падежам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2667000" y="2286000"/>
            <a:ext cx="3352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Тема урока: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905000" y="5791200"/>
            <a:ext cx="5486400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514600" y="4572000"/>
            <a:ext cx="3352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Это лишь изображение шаблона. Нажмите кнопку &quot;Загрузить&quot;, чтобы загрузить шабло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28596" y="487025"/>
            <a:ext cx="8305800" cy="6370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                     </a:t>
            </a:r>
            <a:endParaRPr lang="ru-RU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hlink"/>
                </a:solidFill>
              </a:rPr>
              <a:t> </a:t>
            </a:r>
            <a:endParaRPr lang="en-US" sz="2400" dirty="0" smtClean="0">
              <a:solidFill>
                <a:schemeClr val="hlink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Обучающие: </a:t>
            </a:r>
          </a:p>
          <a:p>
            <a:r>
              <a:rPr lang="ru-RU" sz="2400" dirty="0" smtClean="0"/>
              <a:t>- научить школьников логически рассуждать и обоснованно выражать свои мысли.</a:t>
            </a:r>
          </a:p>
          <a:p>
            <a:pPr>
              <a:buFontTx/>
              <a:buChar char="-"/>
            </a:pPr>
            <a:r>
              <a:rPr lang="ru-RU" sz="2400" dirty="0" smtClean="0"/>
              <a:t>Повысить уровень знаний детей по теме «Имя прилагательное».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Развивающие:</a:t>
            </a:r>
          </a:p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-</a:t>
            </a:r>
            <a:r>
              <a:rPr lang="ru-RU" sz="2400" dirty="0" smtClean="0"/>
              <a:t>Развивать интерес к дальнейшему учебному процессу, уметь анализировать собственную деятельность.</a:t>
            </a:r>
          </a:p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Воспитательные:</a:t>
            </a:r>
          </a:p>
          <a:p>
            <a:r>
              <a:rPr lang="ru-RU" sz="2400" dirty="0" smtClean="0"/>
              <a:t>- воспитание стремления детей к успеху в учёбе, умения адекватно оценивать свой труд.</a:t>
            </a:r>
          </a:p>
          <a:p>
            <a:r>
              <a:rPr lang="ru-RU" sz="2400" dirty="0" smtClean="0"/>
              <a:t>- Воспитание чувства дружбы и товарищества.</a:t>
            </a:r>
          </a:p>
          <a:p>
            <a:endParaRPr lang="en-US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</a:rPr>
              <a:t>ющие</a:t>
            </a:r>
            <a:endParaRPr lang="ru-RU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894013" y="457200"/>
            <a:ext cx="4649787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    </a:t>
            </a:r>
            <a:r>
              <a:rPr lang="ru-RU" sz="3200" b="1" dirty="0">
                <a:solidFill>
                  <a:srgbClr val="FFFF00"/>
                </a:solidFill>
              </a:rPr>
              <a:t>Цели </a:t>
            </a:r>
            <a:r>
              <a:rPr lang="ru-RU" sz="3200" b="1" dirty="0" smtClean="0">
                <a:solidFill>
                  <a:srgbClr val="FFFF00"/>
                </a:solidFill>
              </a:rPr>
              <a:t>урока</a:t>
            </a:r>
            <a:r>
              <a:rPr lang="ru-RU" sz="3200" b="1" dirty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стремления детей к успеху в учёбе, умения адекватно оценивать свой труд.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чувства дружбы и товарищества.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стремления детей к успеху в учёбе, умения адекватно оценивать свой труд.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чувства дружбы и товарищества.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стремления детей к успеху в учёбе, умения адекватно оценивать свой труд.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чувства дружбы и товарищества.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6929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Как-то раз с большого клёна оторвался лист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зелёный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пустился вместе с ветром путешествовать по свету.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Закружилась голова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зелёного 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листа.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Ветер нёс его и нёс, бросил только на мосту.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тот же миг весёлый пёс шмыг –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зелёному 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листу.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Лапой – хвать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зелёный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лист, дескать. Поиграем.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«Не хочу» - парашютист головой качает…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Ветер вмиг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листом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зелёным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над землёй взметнулся снова, 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пишу в саду под клёном стих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том листе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зелёном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928670"/>
            <a:ext cx="65151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6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Повторить…  </a:t>
            </a:r>
            <a:endParaRPr lang="ru-RU" sz="6600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Составить </a:t>
            </a:r>
            <a:r>
              <a:rPr lang="ru-RU" sz="66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endParaRPr lang="ru-RU" sz="6600" dirty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Научиться </a:t>
            </a:r>
            <a:r>
              <a:rPr lang="ru-RU" sz="66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 </a:t>
            </a:r>
            <a:endParaRPr lang="ru-RU" sz="6600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714488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Д.рога, комн.та, а..</a:t>
            </a:r>
            <a:r>
              <a:rPr lang="ru-RU" sz="4400" dirty="0" err="1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ея</a:t>
            </a:r>
            <a:r>
              <a:rPr lang="ru-RU" sz="4400" dirty="0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solidFill>
                  <a:srgbClr val="3333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кв.ртира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105835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</a:rPr>
              <a:t>Слова для справок: </a:t>
            </a:r>
            <a:r>
              <a:rPr lang="ru-RU" sz="4800" dirty="0">
                <a:solidFill>
                  <a:srgbClr val="002060"/>
                </a:solidFill>
              </a:rPr>
              <a:t>длинная, уютная, широкая, большая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Картинка 14 из 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66688"/>
            <a:ext cx="9144000" cy="7024688"/>
          </a:xfrm>
          <a:prstGeom prst="rect">
            <a:avLst/>
          </a:prstGeom>
          <a:noFill/>
        </p:spPr>
      </p:pic>
      <p:pic>
        <p:nvPicPr>
          <p:cNvPr id="22533" name="Picture 4" descr="AG00218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352800"/>
            <a:ext cx="36576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886200" y="228600"/>
            <a:ext cx="5002213" cy="1431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chemeClr val="accent2"/>
                </a:solidFill>
              </a:rPr>
              <a:t>Минутка чистописания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000240"/>
            <a:ext cx="735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i="1" dirty="0" err="1" smtClean="0">
                <a:latin typeface="Bookman Old Style" pitchFamily="18" charset="0"/>
              </a:rPr>
              <a:t>аяяяяя</a:t>
            </a:r>
            <a:r>
              <a:rPr lang="ru-RU" sz="8000" i="1" dirty="0" smtClean="0">
                <a:latin typeface="Bookman Old Style" pitchFamily="18" charset="0"/>
              </a:rPr>
              <a:t>  </a:t>
            </a:r>
            <a:r>
              <a:rPr lang="ru-RU" sz="8000" i="1" dirty="0" err="1" smtClean="0">
                <a:latin typeface="Bookman Old Style" pitchFamily="18" charset="0"/>
              </a:rPr>
              <a:t>яяяяая</a:t>
            </a:r>
            <a:endParaRPr lang="ru-RU" sz="80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642918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C00000"/>
                </a:solidFill>
              </a:rPr>
              <a:t>Проверка теста</a:t>
            </a:r>
            <a:endParaRPr lang="ru-RU" sz="48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306" y="1928802"/>
            <a:ext cx="11430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С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К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Л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О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Н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Е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Н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И 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Е</a:t>
            </a:r>
          </a:p>
          <a:p>
            <a:pPr marL="342900" indent="-342900">
              <a:buAutoNum type="arabicPeriod"/>
            </a:pP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525</Words>
  <Application>Microsoft Office PowerPoint</Application>
  <PresentationFormat>Экран (4:3)</PresentationFormat>
  <Paragraphs>84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Школа 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Admin</cp:lastModifiedBy>
  <cp:revision>15</cp:revision>
  <dcterms:created xsi:type="dcterms:W3CDTF">2012-10-04T12:00:55Z</dcterms:created>
  <dcterms:modified xsi:type="dcterms:W3CDTF">2012-10-04T20:30:59Z</dcterms:modified>
</cp:coreProperties>
</file>