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pril\03%20-%20&#1055;&#1077;&#1089;&#1085;&#1103;&#1088;&#1099;%20-%20&#1050;&#1086;&#1089;&#1080;&#1083;%20&#1071;&#1089;&#1100;%20&#1082;&#1086;&#1085;&#1102;&#1096;&#1080;&#1085;&#1091;.mp3" TargetMode="External"/><Relationship Id="rId5" Type="http://schemas.openxmlformats.org/officeDocument/2006/relationships/hyperlink" Target="03%20-%20&#1055;&#1077;&#1089;&#1085;&#1103;&#1088;&#1099;%20-%20&#1050;&#1086;&#1089;&#1080;&#1083;%20&#1071;&#1089;&#1100;%20&#1082;&#1086;&#1085;&#1102;&#1096;&#1080;&#1085;&#1091;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pril\04%20-%20&#1048;&#1074;&#1072;&#1085;%20&#1050;&#1091;&#1087;&#1072;&#1083;&#1072;%20-%20&#1050;&#1086;&#1089;&#1090;&#1088;&#1086;&#1084;&#1072;.mp3" TargetMode="External"/><Relationship Id="rId5" Type="http://schemas.openxmlformats.org/officeDocument/2006/relationships/hyperlink" Target="04%20-%20&#1048;&#1074;&#1072;&#1085;%20&#1050;&#1091;&#1087;&#1072;&#1083;&#1072;%20-%20&#1050;&#1086;&#1089;&#1090;&#1088;&#1086;&#1084;&#1072;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pril\02%20-%20&#1057;.%20&#1053;&#1072;&#1079;&#1072;&#1088;&#1093;&#1072;&#1085;%20-%20&#1043;&#1076;&#1077;%20&#1078;&#1077;%20&#1090;&#1099;%20&#1093;&#1086;&#1076;&#1080;&#1096;&#1100;.mp3" TargetMode="External"/><Relationship Id="rId6" Type="http://schemas.openxmlformats.org/officeDocument/2006/relationships/image" Target="../media/image11.png"/><Relationship Id="rId5" Type="http://schemas.openxmlformats.org/officeDocument/2006/relationships/hyperlink" Target="02%20-%20&#1057;.%20&#1053;&#1072;&#1079;&#1072;&#1088;&#1093;&#1072;&#1085;%20-%20&#1043;&#1076;&#1077;%20&#1078;&#1077;%20&#1090;&#1099;%20&#1093;&#1086;&#1076;&#1080;&#1096;&#1100;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pril\01%20-%20&#1044;.%20&#1043;&#1072;&#1089;&#1087;&#1072;&#1088;&#1103;&#1085;%20-%20&#1054;&#1085;&#1080;%20&#1086;&#1090;&#1085;&#1103;&#1083;&#1080;%20&#1084;&#1086;&#1102;%20&#1083;&#1102;&#1073;&#1086;&#1074;&#1100;.mp3" TargetMode="External"/><Relationship Id="rId6" Type="http://schemas.openxmlformats.org/officeDocument/2006/relationships/image" Target="../media/image11.png"/><Relationship Id="rId5" Type="http://schemas.openxmlformats.org/officeDocument/2006/relationships/hyperlink" Target="01%20-%20&#1044;.%20&#1043;&#1072;&#1089;&#1087;&#1072;&#1088;&#1103;&#1085;%20-%20&#1054;&#1085;&#1080;%20&#1086;&#1090;&#1085;&#1103;&#1083;&#1080;%20&#1084;&#1086;&#1102;%20&#1083;&#1102;&#1073;&#1086;&#1074;&#1100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hyperlink" Target="http://www.ccafe.ru/days/bio/000286.php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tchaikov.ru/biograph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300091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04" y="1928802"/>
            <a:ext cx="6797675" cy="9445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Музыка народов мира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4714875" y="5643563"/>
            <a:ext cx="3929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500063" y="428625"/>
            <a:ext cx="8280400" cy="785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i="1" kern="10">
                <a:ln w="9525">
                  <a:solidFill>
                    <a:srgbClr val="6C4C2C"/>
                  </a:solidFill>
                  <a:round/>
                  <a:headEnd/>
                  <a:tailEnd/>
                </a:ln>
                <a:solidFill>
                  <a:srgbClr val="7C4B3B"/>
                </a:solidFill>
                <a:latin typeface="Monotype Corsiva"/>
              </a:rPr>
              <a:t>МБОУ Уметская средняя общеобразовательная школа имени</a:t>
            </a:r>
          </a:p>
          <a:p>
            <a:pPr algn="ctr"/>
            <a:r>
              <a:rPr lang="ru-RU" sz="2400" i="1" kern="10">
                <a:ln w="9525">
                  <a:solidFill>
                    <a:srgbClr val="6C4C2C"/>
                  </a:solidFill>
                  <a:round/>
                  <a:headEnd/>
                  <a:tailEnd/>
                </a:ln>
                <a:solidFill>
                  <a:srgbClr val="7C4B3B"/>
                </a:solidFill>
                <a:latin typeface="Monotype Corsiva"/>
              </a:rPr>
              <a:t>Героя Социалистического Труда П.С.Плешакова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3708400" y="5661025"/>
            <a:ext cx="52197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2000" kern="10" dirty="0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                                </a:t>
            </a:r>
            <a:r>
              <a:rPr lang="ru-RU" sz="2000" kern="10" dirty="0" err="1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</a:t>
            </a:r>
            <a:r>
              <a:rPr lang="ru-RU" sz="2000" kern="10" dirty="0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</a:t>
            </a:r>
          </a:p>
          <a:p>
            <a:pPr>
              <a:defRPr/>
            </a:pPr>
            <a:r>
              <a:rPr lang="ru-RU" sz="2000" kern="10" dirty="0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       </a:t>
            </a:r>
            <a:r>
              <a:rPr lang="ru-RU" sz="2000" kern="10" dirty="0" err="1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       </a:t>
            </a:r>
            <a:r>
              <a:rPr lang="ru-RU" sz="2000" kern="10" dirty="0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 </a:t>
            </a:r>
            <a:r>
              <a:rPr lang="ru-RU" sz="2000" kern="10" dirty="0" err="1">
                <a:ln w="952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chemeClr val="accent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7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atin typeface="Monotype Corsiva"/>
              </a:rPr>
              <a:t>         </a:t>
            </a:r>
            <a:endParaRPr lang="ru-RU" sz="2000" kern="10" dirty="0">
              <a:ln w="9525">
                <a:solidFill>
                  <a:schemeClr val="accent3">
                    <a:lumMod val="50000"/>
                  </a:schemeClr>
                </a:solidFill>
                <a:round/>
                <a:headEnd/>
                <a:tailEnd/>
              </a:ln>
              <a:gradFill flip="none" rotWithShape="1">
                <a:gsLst>
                  <a:gs pos="0">
                    <a:schemeClr val="accent2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7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atin typeface="Monotype Corsiva"/>
            </a:endParaRPr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642938" y="2500313"/>
            <a:ext cx="8280400" cy="785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i="1" kern="10">
                <a:ln w="9525">
                  <a:solidFill>
                    <a:srgbClr val="6C4C2C"/>
                  </a:solidFill>
                  <a:round/>
                  <a:headEnd/>
                  <a:tailEnd/>
                </a:ln>
                <a:solidFill>
                  <a:srgbClr val="7C4B3B"/>
                </a:solidFill>
                <a:latin typeface="Monotype Corsiva"/>
              </a:rPr>
              <a:t>Р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500562" y="5233958"/>
            <a:ext cx="4929222" cy="1624042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0" hangingPunct="0">
              <a:defRPr/>
            </a:pP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Работу выполнил: </a:t>
            </a:r>
            <a:r>
              <a:rPr lang="ru-RU" b="1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Хайлов</a:t>
            </a: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Антон,</a:t>
            </a:r>
          </a:p>
          <a:p>
            <a:pPr eaLnBrk="0" hangingPunct="0">
              <a:defRPr/>
            </a:pP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ученик 7 «Б» </a:t>
            </a:r>
            <a:r>
              <a:rPr lang="ru-RU" b="1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кл</a:t>
            </a: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eaLnBrk="0" hangingPunct="0">
              <a:defRPr/>
            </a:pP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Руководитель работы: </a:t>
            </a:r>
          </a:p>
          <a:p>
            <a:pPr eaLnBrk="0" hangingPunct="0">
              <a:defRPr/>
            </a:pPr>
            <a:r>
              <a:rPr lang="ru-RU" b="1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Федина Жанна </a:t>
            </a:r>
            <a:r>
              <a:rPr lang="ru-RU" b="1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Рушановна</a:t>
            </a:r>
            <a:r>
              <a:rPr lang="ru-RU" b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547927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123184" cy="8382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Фольклор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212976"/>
            <a:ext cx="8686800" cy="2867149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F0A22E"/>
              </a:buClr>
              <a:buFont typeface="Wingdings 2" pitchFamily="18" charset="2"/>
              <a:buNone/>
              <a:defRPr/>
            </a:pPr>
            <a:endParaRPr lang="ru-RU" sz="1400" dirty="0" smtClean="0">
              <a:solidFill>
                <a:srgbClr val="4E3B30"/>
              </a:solidFill>
            </a:endParaRPr>
          </a:p>
          <a:p>
            <a:pPr marL="0" indent="0" algn="just">
              <a:buClr>
                <a:srgbClr val="F0A22E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rgbClr val="4E3B30"/>
                </a:solidFill>
              </a:rPr>
              <a:t>Термин Фольклор впервые был введен в научный обиход в 1846 английским ученым Вильямом </a:t>
            </a:r>
            <a:r>
              <a:rPr lang="ru-RU" sz="2000" dirty="0" err="1" smtClean="0">
                <a:solidFill>
                  <a:srgbClr val="4E3B30"/>
                </a:solidFill>
              </a:rPr>
              <a:t>Томсом</a:t>
            </a:r>
            <a:r>
              <a:rPr lang="ru-RU" sz="2000" dirty="0" smtClean="0">
                <a:solidFill>
                  <a:srgbClr val="4E3B30"/>
                </a:solidFill>
              </a:rPr>
              <a:t>.</a:t>
            </a:r>
          </a:p>
          <a:p>
            <a:pPr marL="0" indent="0" algn="just">
              <a:buClr>
                <a:srgbClr val="F0A22E"/>
              </a:buClr>
              <a:buFont typeface="Wingdings 2" pitchFamily="18" charset="2"/>
              <a:buNone/>
              <a:defRPr/>
            </a:pPr>
            <a:endParaRPr lang="ru-RU" sz="2000" dirty="0" smtClean="0">
              <a:solidFill>
                <a:srgbClr val="4E3B30"/>
              </a:solidFill>
            </a:endParaRPr>
          </a:p>
          <a:p>
            <a:pPr marL="0" indent="0" algn="just">
              <a:buClr>
                <a:srgbClr val="F0A22E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rgbClr val="4E3B30"/>
                </a:solidFill>
              </a:rPr>
              <a:t>В буквальном переводе </a:t>
            </a:r>
            <a:r>
              <a:rPr lang="ru-RU" sz="2000" dirty="0" err="1" smtClean="0">
                <a:solidFill>
                  <a:srgbClr val="4E3B30"/>
                </a:solidFill>
              </a:rPr>
              <a:t>Folk-lore</a:t>
            </a:r>
            <a:r>
              <a:rPr lang="ru-RU" sz="2000" dirty="0" smtClean="0">
                <a:solidFill>
                  <a:srgbClr val="4E3B30"/>
                </a:solidFill>
              </a:rPr>
              <a:t> означает: народная мудрость, народное </a:t>
            </a:r>
            <a:r>
              <a:rPr lang="ru-RU" sz="2000" dirty="0" smtClean="0">
                <a:solidFill>
                  <a:srgbClr val="4E3B30"/>
                </a:solidFill>
              </a:rPr>
              <a:t>знание: немецкий </a:t>
            </a:r>
            <a:r>
              <a:rPr lang="ru-RU" sz="2000" dirty="0" smtClean="0">
                <a:solidFill>
                  <a:srgbClr val="4E3B30"/>
                </a:solidFill>
              </a:rPr>
              <a:t>- </a:t>
            </a:r>
            <a:r>
              <a:rPr lang="ru-RU" sz="2000" dirty="0" err="1" smtClean="0">
                <a:solidFill>
                  <a:srgbClr val="4E3B30"/>
                </a:solidFill>
              </a:rPr>
              <a:t>Volkskunde</a:t>
            </a:r>
            <a:r>
              <a:rPr lang="ru-RU" sz="2000" dirty="0" smtClean="0">
                <a:solidFill>
                  <a:srgbClr val="4E3B30"/>
                </a:solidFill>
              </a:rPr>
              <a:t>, в более узком значении слова - </a:t>
            </a:r>
            <a:r>
              <a:rPr lang="ru-RU" sz="2000" dirty="0" err="1" smtClean="0">
                <a:solidFill>
                  <a:srgbClr val="4E3B30"/>
                </a:solidFill>
              </a:rPr>
              <a:t>Volksdichtung</a:t>
            </a:r>
            <a:r>
              <a:rPr lang="ru-RU" sz="2000" dirty="0" smtClean="0">
                <a:solidFill>
                  <a:srgbClr val="4E3B30"/>
                </a:solidFill>
              </a:rPr>
              <a:t>; французский - </a:t>
            </a:r>
            <a:r>
              <a:rPr lang="ru-RU" sz="2000" dirty="0" err="1" smtClean="0">
                <a:solidFill>
                  <a:srgbClr val="4E3B30"/>
                </a:solidFill>
              </a:rPr>
              <a:t>Traditions</a:t>
            </a:r>
            <a:r>
              <a:rPr lang="ru-RU" sz="2000" dirty="0" smtClean="0">
                <a:solidFill>
                  <a:srgbClr val="4E3B30"/>
                </a:solidFill>
              </a:rPr>
              <a:t> </a:t>
            </a:r>
            <a:r>
              <a:rPr lang="ru-RU" sz="2000" dirty="0" err="1" smtClean="0">
                <a:solidFill>
                  <a:srgbClr val="4E3B30"/>
                </a:solidFill>
              </a:rPr>
              <a:t>populaires</a:t>
            </a:r>
            <a:r>
              <a:rPr lang="ru-RU" sz="2000" dirty="0" smtClean="0">
                <a:solidFill>
                  <a:srgbClr val="4E3B30"/>
                </a:solidFill>
              </a:rPr>
              <a:t>. В XIX в. в России господствовал несколько расширительно толковавшийся термин "народная словесность" или "народная поэзия".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251520" y="1484784"/>
            <a:ext cx="3286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dirty="0"/>
              <a:t>«Хорошо, что не похожи</a:t>
            </a:r>
          </a:p>
          <a:p>
            <a:pPr algn="ctr"/>
            <a:r>
              <a:rPr lang="ru-RU" dirty="0"/>
              <a:t>Люди цветом глаз и кожи.</a:t>
            </a:r>
          </a:p>
          <a:p>
            <a:pPr algn="ctr"/>
            <a:r>
              <a:rPr lang="ru-RU" dirty="0"/>
              <a:t>Как прекрасен мир цветной,</a:t>
            </a:r>
          </a:p>
          <a:p>
            <a:pPr algn="ctr"/>
            <a:r>
              <a:rPr lang="ru-RU" dirty="0"/>
              <a:t>Разноцветный шар земной»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" name="Picture 8" descr="хоровод 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104903" cy="301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42026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Ансамбль «</a:t>
            </a:r>
            <a:r>
              <a:rPr lang="ru-RU" dirty="0" err="1" smtClean="0"/>
              <a:t>Песняры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3780765" cy="268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03 - Песняры - Косил Ясь конюшин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45224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2771800" y="5373216"/>
            <a:ext cx="3794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err="1">
                <a:hlinkClick r:id="rId5" action="ppaction://hlinkfile"/>
              </a:rPr>
              <a:t>Песняры</a:t>
            </a:r>
            <a:r>
              <a:rPr lang="ru-RU" dirty="0"/>
              <a:t> «Косил </a:t>
            </a:r>
            <a:r>
              <a:rPr lang="ru-RU" dirty="0" err="1"/>
              <a:t>Ясь</a:t>
            </a:r>
            <a:r>
              <a:rPr lang="ru-RU" dirty="0"/>
              <a:t> </a:t>
            </a:r>
            <a:r>
              <a:rPr lang="ru-RU" dirty="0" err="1"/>
              <a:t>конюшину</a:t>
            </a:r>
            <a:r>
              <a:rPr lang="ru-RU" dirty="0"/>
              <a:t>» </a:t>
            </a:r>
          </a:p>
        </p:txBody>
      </p:sp>
    </p:spTree>
    <p:extLst>
      <p:ext uri="{BB962C8B-B14F-4D97-AF65-F5344CB8AC3E}">
        <p14:creationId xmlns="" xmlns:p14="http://schemas.microsoft.com/office/powerpoint/2010/main" val="458888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err="1" smtClean="0"/>
              <a:t>ивАН</a:t>
            </a:r>
            <a:r>
              <a:rPr lang="ru-RU" dirty="0" smtClean="0"/>
              <a:t>  </a:t>
            </a:r>
            <a:r>
              <a:rPr lang="ru-RU" dirty="0" err="1" smtClean="0"/>
              <a:t>кУПАЛА</a:t>
            </a:r>
            <a:endParaRPr lang="ru-RU" dirty="0"/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760" y="1556792"/>
            <a:ext cx="4557241" cy="3090589"/>
          </a:xfrm>
          <a:noFill/>
        </p:spPr>
      </p:pic>
      <p:pic>
        <p:nvPicPr>
          <p:cNvPr id="4" name="04 - Иван Купала - Костро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517232"/>
            <a:ext cx="664840" cy="66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275856" y="5445224"/>
            <a:ext cx="297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Иван </a:t>
            </a:r>
            <a:r>
              <a:rPr lang="ru-RU" dirty="0">
                <a:hlinkClick r:id="rId5" action="ppaction://hlinkfile"/>
              </a:rPr>
              <a:t>Купала</a:t>
            </a:r>
            <a:r>
              <a:rPr lang="ru-RU" dirty="0"/>
              <a:t> «Кострома» </a:t>
            </a:r>
          </a:p>
        </p:txBody>
      </p:sp>
    </p:spTree>
    <p:extLst>
      <p:ext uri="{BB962C8B-B14F-4D97-AF65-F5344CB8AC3E}">
        <p14:creationId xmlns="" xmlns:p14="http://schemas.microsoft.com/office/powerpoint/2010/main" val="2093398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4" descr="K:\2011-04-19\2011-04-19\Родник0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31" t="33424" r="33772" b="11148"/>
          <a:stretch>
            <a:fillRect/>
          </a:stretch>
        </p:blipFill>
        <p:spPr bwMode="auto">
          <a:xfrm>
            <a:off x="1619672" y="1556792"/>
            <a:ext cx="2927107" cy="365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5580112" y="3573016"/>
            <a:ext cx="2857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 dirty="0"/>
              <a:t>Исполнительница из Узбекистана </a:t>
            </a:r>
          </a:p>
          <a:p>
            <a:pPr algn="ctr" eaLnBrk="1" hangingPunct="1"/>
            <a:r>
              <a:rPr lang="ru-RU" i="1" dirty="0" err="1"/>
              <a:t>Севара</a:t>
            </a:r>
            <a:r>
              <a:rPr lang="ru-RU" i="1" dirty="0"/>
              <a:t> </a:t>
            </a:r>
            <a:r>
              <a:rPr lang="ru-RU" i="1" dirty="0" err="1"/>
              <a:t>Назархан</a:t>
            </a:r>
            <a:endParaRPr lang="ru-RU" dirty="0"/>
          </a:p>
        </p:txBody>
      </p:sp>
      <p:pic>
        <p:nvPicPr>
          <p:cNvPr id="5" name="02 - С. Назархан - Где же ты ходиш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949" y="6072188"/>
            <a:ext cx="525164" cy="52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5580063" y="5445125"/>
            <a:ext cx="3400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>
                <a:hlinkClick r:id="rId5" action="ppaction://hlinkfile"/>
              </a:rPr>
              <a:t>Назархан</a:t>
            </a:r>
            <a:r>
              <a:rPr lang="ru-RU"/>
              <a:t> - Где же ты ходишь </a:t>
            </a:r>
          </a:p>
        </p:txBody>
      </p:sp>
      <p:pic>
        <p:nvPicPr>
          <p:cNvPr id="18438" name="Picture 11" descr="O03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1500188"/>
            <a:ext cx="13684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83942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1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K:\2011-04-19\2011-04-19\Родник0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05" t="26907" r="23091" b="11066"/>
          <a:stretch>
            <a:fillRect/>
          </a:stretch>
        </p:blipFill>
        <p:spPr bwMode="auto">
          <a:xfrm>
            <a:off x="5004048" y="1340768"/>
            <a:ext cx="3229083" cy="400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043608" y="3356992"/>
            <a:ext cx="3214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 dirty="0" err="1"/>
              <a:t>Исполнитель-дудукист</a:t>
            </a:r>
            <a:r>
              <a:rPr lang="ru-RU" i="1" dirty="0"/>
              <a:t> </a:t>
            </a:r>
          </a:p>
          <a:p>
            <a:pPr algn="ctr" eaLnBrk="1" hangingPunct="1"/>
            <a:r>
              <a:rPr lang="ru-RU" i="1" dirty="0"/>
              <a:t>из Армении</a:t>
            </a:r>
          </a:p>
          <a:p>
            <a:pPr algn="ctr" eaLnBrk="1" hangingPunct="1"/>
            <a:r>
              <a:rPr lang="ru-RU" i="1" dirty="0"/>
              <a:t> </a:t>
            </a:r>
            <a:r>
              <a:rPr lang="ru-RU" i="1" dirty="0" err="1"/>
              <a:t>Дживан</a:t>
            </a:r>
            <a:r>
              <a:rPr lang="ru-RU" i="1" dirty="0"/>
              <a:t> </a:t>
            </a:r>
            <a:r>
              <a:rPr lang="ru-RU" i="1" dirty="0" err="1"/>
              <a:t>Гаспарян</a:t>
            </a:r>
            <a:endParaRPr lang="ru-RU" dirty="0"/>
          </a:p>
        </p:txBody>
      </p:sp>
      <p:pic>
        <p:nvPicPr>
          <p:cNvPr id="4" name="01 - Д. Гаспарян - Они отняли мою любов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2" y="4869160"/>
            <a:ext cx="50405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1187624" y="4941168"/>
            <a:ext cx="289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Они отняли мою </a:t>
            </a:r>
            <a:r>
              <a:rPr lang="ru-RU" dirty="0">
                <a:hlinkClick r:id="rId5" action="ppaction://hlinkfile"/>
              </a:rPr>
              <a:t>любовь</a:t>
            </a:r>
            <a:r>
              <a:rPr lang="ru-RU" dirty="0"/>
              <a:t> </a:t>
            </a:r>
          </a:p>
        </p:txBody>
      </p:sp>
      <p:pic>
        <p:nvPicPr>
          <p:cNvPr id="19462" name="Picture 11" descr="O03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643063"/>
            <a:ext cx="13684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67024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4124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Популярные хиты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мюзиклов и </a:t>
            </a:r>
            <a:r>
              <a:rPr lang="ru-RU" dirty="0" err="1" smtClean="0"/>
              <a:t>рок-опер</a:t>
            </a:r>
            <a:endParaRPr lang="ru-RU" dirty="0"/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57188" y="1857375"/>
            <a:ext cx="85010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Хит (от англ. </a:t>
            </a:r>
            <a:r>
              <a:rPr lang="en-US"/>
              <a:t>hit </a:t>
            </a:r>
            <a:r>
              <a:rPr lang="ru-RU"/>
              <a:t>– гвоздь сезона).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Хит-парад – это список наиболее популярных сочинений, составленный на основе опроса слушателей.</a:t>
            </a:r>
          </a:p>
          <a:p>
            <a:pPr eaLnBrk="1" hangingPunct="1"/>
            <a:endParaRPr lang="ru-RU"/>
          </a:p>
        </p:txBody>
      </p:sp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4787900" y="3429000"/>
            <a:ext cx="41402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Волна постановок мюзиклов буквально захлестнула Россию конца </a:t>
            </a:r>
            <a:r>
              <a:rPr lang="en-US"/>
              <a:t>XX</a:t>
            </a:r>
            <a:r>
              <a:rPr lang="ru-RU"/>
              <a:t> в. «Метро», «Собор Парижской Богоматери», «Чикаго», «Кошки», «42-я улица», «Ромео и Джульетта», «Призрак оперы», «Иисус Христос – суперзвезда», а также отечественные мюзиклы, рок-оперы (и их киноверсии) – «Бременские музыканты», «Орфей и Эвридика», «Норд-Ост».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3286381" cy="23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Рисунок 5" descr="J0216516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143000"/>
            <a:ext cx="11731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70477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8097"/>
            <a:ext cx="5786478" cy="2397441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Используемые</a:t>
            </a:r>
            <a:br>
              <a:rPr lang="ru-RU" dirty="0" smtClean="0"/>
            </a:br>
            <a:r>
              <a:rPr lang="ru-RU" dirty="0" smtClean="0"/>
              <a:t>      Ресурсы</a:t>
            </a:r>
            <a:endParaRPr lang="ru-RU" dirty="0"/>
          </a:p>
        </p:txBody>
      </p:sp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2268538" y="2205038"/>
            <a:ext cx="5072062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latin typeface="Century" pitchFamily="18" charset="0"/>
            </a:endParaRPr>
          </a:p>
          <a:p>
            <a:pPr algn="ctr">
              <a:defRPr/>
            </a:pPr>
            <a:r>
              <a:rPr lang="en-US" dirty="0">
                <a:latin typeface="Century" pitchFamily="18" charset="0"/>
              </a:rPr>
              <a:t> </a:t>
            </a:r>
            <a:r>
              <a:rPr lang="en-US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itchFamily="18" charset="0"/>
                <a:hlinkClick r:id="rId2"/>
              </a:rPr>
              <a:t>http://www.ccafe.ru/days/bio/000286.php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r>
              <a:rPr lang="en-US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itchFamily="18" charset="0"/>
                <a:hlinkClick r:id="rId3"/>
              </a:rPr>
              <a:t>http://ru.wikipedia.org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r>
              <a:rPr lang="en-US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itchFamily="18" charset="0"/>
                <a:hlinkClick r:id="rId4"/>
              </a:rPr>
              <a:t>http://www.tchaikov.ru/biography.html</a:t>
            </a: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itchFamily="18" charset="0"/>
              </a:rPr>
              <a:t> </a:t>
            </a:r>
          </a:p>
          <a:p>
            <a:pPr algn="ctr">
              <a:defRPr/>
            </a:pPr>
            <a:endParaRPr lang="ru-RU" dirty="0"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solidFill>
                <a:srgbClr val="002060"/>
              </a:solidFill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latin typeface="Century" pitchFamily="18" charset="0"/>
            </a:endParaRPr>
          </a:p>
          <a:p>
            <a:pPr algn="ctr">
              <a:defRPr/>
            </a:pPr>
            <a:endParaRPr lang="ru-RU" dirty="0">
              <a:latin typeface="Century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3733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43"/>
    </mc:Choice>
    <mc:Fallback>
      <p:transition spd="slow" advTm="584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265</Words>
  <Application>Microsoft Office PowerPoint</Application>
  <PresentationFormat>Экран (4:3)</PresentationFormat>
  <Paragraphs>47</Paragraphs>
  <Slides>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Музыка народов мира</vt:lpstr>
      <vt:lpstr>Фольклор</vt:lpstr>
      <vt:lpstr>Ансамбль «Песняры»</vt:lpstr>
      <vt:lpstr>ивАН  кУПАЛА</vt:lpstr>
      <vt:lpstr>Слайд 5</vt:lpstr>
      <vt:lpstr>Слайд 6</vt:lpstr>
      <vt:lpstr>Популярные хиты   из мюзиклов и рок-опер</vt:lpstr>
      <vt:lpstr>Используемые      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народов мира</dc:title>
  <dc:creator>user</dc:creator>
  <cp:lastModifiedBy>Lenovo</cp:lastModifiedBy>
  <cp:revision>3</cp:revision>
  <dcterms:created xsi:type="dcterms:W3CDTF">2013-03-19T16:17:57Z</dcterms:created>
  <dcterms:modified xsi:type="dcterms:W3CDTF">2013-03-27T12:35:16Z</dcterms:modified>
</cp:coreProperties>
</file>