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6" r:id="rId2"/>
    <p:sldId id="264" r:id="rId3"/>
    <p:sldId id="257" r:id="rId4"/>
    <p:sldId id="265" r:id="rId5"/>
    <p:sldId id="261" r:id="rId6"/>
    <p:sldId id="267" r:id="rId7"/>
    <p:sldId id="270" r:id="rId8"/>
    <p:sldId id="268" r:id="rId9"/>
    <p:sldId id="269" r:id="rId10"/>
    <p:sldId id="271" r:id="rId11"/>
    <p:sldId id="273" r:id="rId12"/>
    <p:sldId id="266" r:id="rId13"/>
    <p:sldId id="275" r:id="rId14"/>
    <p:sldId id="260" r:id="rId15"/>
    <p:sldId id="259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2674"/>
    <a:srgbClr val="000000"/>
    <a:srgbClr val="4D4D4D"/>
    <a:srgbClr val="7777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07" autoAdjust="0"/>
    <p:restoredTop sz="94660"/>
  </p:normalViewPr>
  <p:slideViewPr>
    <p:cSldViewPr>
      <p:cViewPr>
        <p:scale>
          <a:sx n="90" d="100"/>
          <a:sy n="90" d="100"/>
        </p:scale>
        <p:origin x="-1422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0" d="100"/>
          <a:sy n="70" d="100"/>
        </p:scale>
        <p:origin x="-3294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defRPr sz="1200" smtClean="0">
                <a:cs typeface="+mn-cs"/>
              </a:defRPr>
            </a:lvl1pPr>
          </a:lstStyle>
          <a:p>
            <a:pPr>
              <a:defRPr/>
            </a:pPr>
            <a:fld id="{024CBF38-CFEF-47FB-9980-D6B202066C9A}" type="datetimeFigureOut">
              <a:rPr lang="ru-RU"/>
              <a:pPr>
                <a:defRPr/>
              </a:pPr>
              <a:t>27.03.2013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0" hangingPunct="0">
              <a:defRPr sz="1200" smtClean="0">
                <a:cs typeface="+mn-cs"/>
              </a:defRPr>
            </a:lvl1pPr>
          </a:lstStyle>
          <a:p>
            <a:pPr>
              <a:defRPr/>
            </a:pPr>
            <a:fld id="{D8707E8E-7B71-4B4D-9159-2A72746065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42088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defRPr sz="1200" smtClean="0">
                <a:cs typeface="+mn-cs"/>
              </a:defRPr>
            </a:lvl1pPr>
          </a:lstStyle>
          <a:p>
            <a:pPr>
              <a:defRPr/>
            </a:pPr>
            <a:fld id="{A76E917A-D8B4-445B-8A64-1C15A0777FB1}" type="datetimeFigureOut">
              <a:rPr lang="ru-RU"/>
              <a:pPr>
                <a:defRPr/>
              </a:pPr>
              <a:t>27.03.2013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0" hangingPunct="0">
              <a:defRPr sz="1200" smtClean="0">
                <a:cs typeface="+mn-cs"/>
              </a:defRPr>
            </a:lvl1pPr>
          </a:lstStyle>
          <a:p>
            <a:pPr>
              <a:defRPr/>
            </a:pPr>
            <a:fld id="{835F36E7-2671-4087-88A5-B8300E09D8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140881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9" descr="original_metal_b"/>
          <p:cNvPicPr>
            <a:picLocks noChangeAspect="1" noChangeArrowheads="1" noCrop="1"/>
          </p:cNvPicPr>
          <p:nvPr userDrawn="1"/>
        </p:nvPicPr>
        <p:blipFill>
          <a:blip r:embed="rId3">
            <a:clrChange>
              <a:clrFrom>
                <a:srgbClr val="020202"/>
              </a:clrFrom>
              <a:clrTo>
                <a:srgbClr val="020202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3048000"/>
            <a:ext cx="1447800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667000" y="3505200"/>
            <a:ext cx="6477000" cy="1295400"/>
          </a:xfrm>
        </p:spPr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667000" y="4724400"/>
            <a:ext cx="6477000" cy="685800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212E45-85B2-4ECE-B58D-43B84F3C95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5047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68E75B-C6E5-452F-94A9-31523E4EE9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2772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274638"/>
            <a:ext cx="19431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38"/>
            <a:ext cx="56769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3BC805-7264-4E59-808E-2FF9A3CABB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862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8" descr="original_pencil_w"/>
          <p:cNvPicPr>
            <a:picLocks noChangeAspect="1" noChangeArrowheads="1" noCrop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5257800"/>
            <a:ext cx="1600200" cy="1200150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8751B9-1C5C-4026-8F24-1741C14A38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0768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8" descr="original_pencil_w"/>
          <p:cNvPicPr>
            <a:picLocks noChangeAspect="1" noChangeArrowheads="1" noCrop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5257800"/>
            <a:ext cx="1600200" cy="1200150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8C9F95-077D-4AF7-A917-DB52C9EA67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5137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8" descr="original_pencil_w"/>
          <p:cNvPicPr>
            <a:picLocks noChangeAspect="1" noChangeArrowheads="1" noCrop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5257800"/>
            <a:ext cx="1600200" cy="1200150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00200" y="1524000"/>
            <a:ext cx="3276600" cy="4602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524000"/>
            <a:ext cx="3276600" cy="4602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77C2B7-E3CF-43E5-895D-DB0836A544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5437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8" descr="original_pencil_w"/>
          <p:cNvPicPr>
            <a:picLocks noChangeAspect="1" noChangeArrowheads="1" noCrop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5257800"/>
            <a:ext cx="1600200" cy="1200150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EC9491-9209-4856-B378-3572B7D23B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1607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8" descr="original_pencil_w"/>
          <p:cNvPicPr>
            <a:picLocks noChangeAspect="1" noChangeArrowheads="1" noCrop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5257800"/>
            <a:ext cx="1600200" cy="1200150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609C6B-03E3-4A63-8257-05E42445F9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7359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8" descr="original_pencil_w"/>
          <p:cNvPicPr>
            <a:picLocks noChangeAspect="1" noChangeArrowheads="1" noCrop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5257800"/>
            <a:ext cx="1600200" cy="1200150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</p:pic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DC469E-D914-41C0-A40D-069FC7AFC7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9904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8" descr="original_pencil_w"/>
          <p:cNvPicPr>
            <a:picLocks noChangeAspect="1" noChangeArrowheads="1" noCrop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5257800"/>
            <a:ext cx="1600200" cy="1200150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3F33D8-9376-4052-9765-C44B857B79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2633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Bitmap_128.bmp"/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>
            <a:off x="1447800" y="1371600"/>
            <a:ext cx="6019800" cy="4495800"/>
          </a:xfrm>
          <a:prstGeom prst="rect">
            <a:avLst/>
          </a:prstGeom>
          <a:effectLst>
            <a:innerShdw blurRad="114300">
              <a:prstClr val="black"/>
            </a:innerShdw>
            <a:softEdge rad="31750"/>
          </a:effectLst>
        </p:spPr>
      </p:pic>
      <p:pic>
        <p:nvPicPr>
          <p:cNvPr id="6" name="Picture 18" descr="original_pencil_w"/>
          <p:cNvPicPr>
            <a:picLocks noChangeAspect="1" noChangeArrowheads="1" noCrop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5257800"/>
            <a:ext cx="1600200" cy="1200150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0"/>
            <a:ext cx="5715000" cy="1066800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828800"/>
            <a:ext cx="5218112" cy="35052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824538"/>
            <a:ext cx="6705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F4F060-94A8-402F-A45D-4B7538CE72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7514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4638"/>
            <a:ext cx="7772400" cy="1096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00200" y="1524000"/>
            <a:ext cx="6705600" cy="460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5795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chemeClr val="bg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chemeClr val="bg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C848EAC1-7EF3-4C4B-BB88-A601510635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69" r:id="rId10"/>
    <p:sldLayoutId id="2147483670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27" grpId="0" build="p">
        <p:tmplLst>
          <p:tmpl lvl="1">
            <p:tnLst>
              <p:par>
                <p:cTn presetID="45" presetClass="entr" presetSubtype="0" fill="hold" nodeType="click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20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20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5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20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20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5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20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20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5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20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20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5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20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20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rgbClr val="2D2D8A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rgbClr val="2D2D8A"/>
          </a:solidFill>
          <a:latin typeface="Times New Roman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rgbClr val="2D2D8A"/>
          </a:solidFill>
          <a:latin typeface="Times New Roman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rgbClr val="2D2D8A"/>
          </a:solidFill>
          <a:latin typeface="Times New Roman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rgbClr val="2D2D8A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rgbClr val="000000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rgbClr val="000000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rgbClr val="000000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iki.km-school.ru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pedsovet.org/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t-n.ru/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mailto:afanasieva_e_76@mail.ru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pedsovet.su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openclass.ru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nerungri.edu.ru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openclass.ru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metodisty.ru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7313" y="285750"/>
            <a:ext cx="7786687" cy="1866900"/>
          </a:xfrm>
        </p:spPr>
        <p:txBody>
          <a:bodyPr/>
          <a:lstStyle/>
          <a:p>
            <a:pPr algn="ctr">
              <a:defRPr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Перспективы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и возможности сетевого взаимодействия учителей.</a:t>
            </a:r>
            <a:endParaRPr lang="en-US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28875" y="4500563"/>
            <a:ext cx="6477000" cy="685800"/>
          </a:xfrm>
        </p:spPr>
        <p:txBody>
          <a:bodyPr/>
          <a:lstStyle/>
          <a:p>
            <a:pPr algn="r"/>
            <a:r>
              <a:rPr lang="ru-RU" sz="4800" smtClean="0">
                <a:latin typeface="Mistral" pitchFamily="66" charset="0"/>
              </a:rPr>
              <a:t>Учитель остается учителем, пока учится сам. </a:t>
            </a: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63" y="214313"/>
            <a:ext cx="7572375" cy="868362"/>
          </a:xfrm>
        </p:spPr>
        <p:txBody>
          <a:bodyPr/>
          <a:lstStyle/>
          <a:p>
            <a:pPr algn="ctr"/>
            <a:r>
              <a:rPr lang="ru-RU" sz="3600" b="1" smtClean="0"/>
              <a:t>КМ-Вики</a:t>
            </a:r>
            <a:br>
              <a:rPr lang="ru-RU" sz="3600" b="1" smtClean="0"/>
            </a:br>
            <a:r>
              <a:rPr lang="ru-RU" sz="2400" smtClean="0"/>
              <a:t>(образовательный портал учреждений КМ-школы)</a:t>
            </a:r>
            <a:endParaRPr lang="en-US" sz="240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1646511" y="3429000"/>
            <a:ext cx="5929312" cy="769937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US" sz="4400" dirty="0">
                <a:solidFill>
                  <a:schemeClr val="bg1"/>
                </a:solidFill>
                <a:cs typeface="+mn-cs"/>
                <a:hlinkClick r:id="rId2"/>
              </a:rPr>
              <a:t>http://wiki.km-school.ru</a:t>
            </a:r>
            <a:r>
              <a:rPr lang="ru-RU" sz="4400" dirty="0">
                <a:solidFill>
                  <a:schemeClr val="bg1"/>
                </a:solidFill>
                <a:cs typeface="+mn-cs"/>
              </a:rPr>
              <a:t> </a:t>
            </a: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850"/>
                            </p:stCondLst>
                            <p:childTnLst>
                              <p:par>
                                <p:cTn id="1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8813" y="214313"/>
            <a:ext cx="5286375" cy="868362"/>
          </a:xfrm>
        </p:spPr>
        <p:txBody>
          <a:bodyPr/>
          <a:lstStyle/>
          <a:p>
            <a:pPr algn="ctr"/>
            <a:r>
              <a:rPr lang="ru-RU" sz="3600" b="1" smtClean="0"/>
              <a:t>ПЕДСОВЕТ.</a:t>
            </a:r>
            <a:r>
              <a:rPr lang="en-US" sz="3600" b="1" smtClean="0"/>
              <a:t>ORG</a:t>
            </a:r>
            <a:r>
              <a:rPr lang="ru-RU" sz="3600" b="1" smtClean="0"/>
              <a:t/>
            </a:r>
            <a:br>
              <a:rPr lang="ru-RU" sz="3600" b="1" smtClean="0"/>
            </a:br>
            <a:r>
              <a:rPr lang="ru-RU" sz="2400" smtClean="0"/>
              <a:t>(Всероссийский интернет-педсовет)</a:t>
            </a:r>
            <a:endParaRPr lang="en-US" sz="2400" smtClean="0"/>
          </a:p>
        </p:txBody>
      </p:sp>
      <p:pic>
        <p:nvPicPr>
          <p:cNvPr id="6146" name="Picture 2" descr="C:\Documents and Settings\Администратор\Мои документы\доклад\педсовет.орг.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25" y="1500188"/>
            <a:ext cx="7134225" cy="468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928813" y="5572125"/>
            <a:ext cx="4857750" cy="769938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US" sz="4400" dirty="0">
                <a:solidFill>
                  <a:schemeClr val="bg1"/>
                </a:solidFill>
                <a:cs typeface="+mn-cs"/>
                <a:hlinkClick r:id="rId3"/>
              </a:rPr>
              <a:t>http://pedsovet.org/</a:t>
            </a:r>
            <a:r>
              <a:rPr lang="ru-RU" sz="4400" dirty="0">
                <a:solidFill>
                  <a:schemeClr val="bg1"/>
                </a:solidFill>
                <a:cs typeface="+mn-cs"/>
              </a:rPr>
              <a:t> </a:t>
            </a:r>
          </a:p>
        </p:txBody>
      </p:sp>
    </p:spTree>
  </p:cSld>
  <p:clrMapOvr>
    <a:masterClrMapping/>
  </p:clrMapOvr>
  <p:transition spd="med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313" y="285750"/>
            <a:ext cx="8572500" cy="868363"/>
          </a:xfrm>
        </p:spPr>
        <p:txBody>
          <a:bodyPr/>
          <a:lstStyle/>
          <a:p>
            <a:pPr algn="ctr"/>
            <a:r>
              <a:rPr lang="ru-RU" sz="4000" b="1" smtClean="0"/>
              <a:t>СЕТЬ творческих учителей</a:t>
            </a:r>
            <a:r>
              <a:rPr lang="ru-RU" sz="2000" b="1" smtClean="0"/>
              <a:t>- реализация глобального учительского портала </a:t>
            </a:r>
            <a:r>
              <a:rPr lang="en-US" sz="2000" b="1" smtClean="0"/>
              <a:t>Microsoft Innovative Network</a:t>
            </a:r>
            <a:r>
              <a:rPr lang="ru-RU" sz="2000" b="1" smtClean="0"/>
              <a:t>.</a:t>
            </a:r>
            <a:endParaRPr lang="en-US" sz="4000" b="1" smtClean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285875" y="5357813"/>
            <a:ext cx="7215188" cy="1071562"/>
          </a:xfrm>
        </p:spPr>
        <p:txBody>
          <a:bodyPr/>
          <a:lstStyle/>
          <a:p>
            <a:r>
              <a:rPr lang="ru-RU" sz="2300" smtClean="0">
                <a:solidFill>
                  <a:srgbClr val="262674"/>
                </a:solidFill>
              </a:rPr>
              <a:t>Материалов в библиотеках 24 828 (+123) </a:t>
            </a:r>
          </a:p>
          <a:p>
            <a:r>
              <a:rPr lang="ru-RU" sz="2300" smtClean="0">
                <a:solidFill>
                  <a:srgbClr val="262674"/>
                </a:solidFill>
              </a:rPr>
              <a:t>Зарегистрированных пользователей 78 053 (+328)</a:t>
            </a:r>
          </a:p>
          <a:p>
            <a:r>
              <a:rPr lang="ru-RU" sz="2300" smtClean="0">
                <a:solidFill>
                  <a:srgbClr val="262674"/>
                </a:solidFill>
              </a:rPr>
              <a:t>Ежемесячных посещений 20000 пользователей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843808" y="3140968"/>
            <a:ext cx="2769418" cy="5847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eaLnBrk="0" hangingPunct="0">
              <a:defRPr/>
            </a:pPr>
            <a:r>
              <a:rPr lang="en-US" sz="3200" dirty="0">
                <a:solidFill>
                  <a:schemeClr val="accent6">
                    <a:lumMod val="75000"/>
                  </a:schemeClr>
                </a:solidFill>
                <a:cs typeface="+mn-cs"/>
                <a:hlinkClick r:id="rId2"/>
              </a:rPr>
              <a:t>www.it-n.ru</a:t>
            </a:r>
            <a:r>
              <a:rPr lang="en-US" sz="3200" dirty="0">
                <a:cs typeface="+mn-cs"/>
              </a:rPr>
              <a:t> </a:t>
            </a:r>
            <a:endParaRPr lang="ru-RU" sz="3200" dirty="0">
              <a:cs typeface="+mn-cs"/>
            </a:endParaRPr>
          </a:p>
        </p:txBody>
      </p:sp>
    </p:spTree>
  </p:cSld>
  <p:clrMapOvr>
    <a:masterClrMapping/>
  </p:clrMapOvr>
  <p:transition spd="med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build="p"/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50" y="142875"/>
            <a:ext cx="8572500" cy="571500"/>
          </a:xfrm>
        </p:spPr>
        <p:txBody>
          <a:bodyPr/>
          <a:lstStyle/>
          <a:p>
            <a:pPr algn="ctr"/>
            <a:r>
              <a:rPr lang="ru-RU" sz="3600" b="1" smtClean="0"/>
              <a:t>Формы участия педагога в «Сети…»:</a:t>
            </a:r>
            <a:endParaRPr lang="en-US" sz="3600" b="1" smtClean="0"/>
          </a:p>
        </p:txBody>
      </p:sp>
      <p:pic>
        <p:nvPicPr>
          <p:cNvPr id="9" name="Picture 2" descr="H:\ЛЕНА-документы\Участие в КОНКУРСАХ, мои статьи-работы\Заслуги моих детей\конкурс для учеников Гимн РФ\Свидетельство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923130"/>
            <a:ext cx="7429500" cy="557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4" descr="H:\ЛЕНА-документы\Участие в КОНКУРСАХ, мои статьи-работы\Мои наработки\акция Молодежная волна\Afanasev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1" y="833510"/>
            <a:ext cx="7632700" cy="572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941499"/>
            <a:ext cx="8408987" cy="568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5" descr="H:\ЛЕНА-документы\Участие в КОНКУРСАХ, мои статьи-работы\Мои наработки\кон-сы 2010\ВиЭксМ\afanasjewa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9643" y="763735"/>
            <a:ext cx="4197350" cy="589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6" descr="H:\ЛЕНА-документы\Участие в КОНКУРСАХ, мои статьи-работы\Мои наработки\кон-сы 2010\интернет-проект\Афанасьева Блавгодарств.пиисьмо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720946"/>
            <a:ext cx="4210050" cy="595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3" descr="J:\доклад\Заб.памятн.во Франц.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323" y="554110"/>
            <a:ext cx="7991475" cy="600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smtClean="0"/>
              <a:t>Знай и помни:</a:t>
            </a:r>
            <a:endParaRPr lang="en-US" sz="4000" smtClean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2000250" y="2000250"/>
            <a:ext cx="5000625" cy="804863"/>
          </a:xfrm>
        </p:spPr>
        <p:txBody>
          <a:bodyPr/>
          <a:lstStyle/>
          <a:p>
            <a:r>
              <a:rPr lang="ru-RU" sz="3200" b="1" smtClean="0">
                <a:solidFill>
                  <a:srgbClr val="262674"/>
                </a:solidFill>
              </a:rPr>
              <a:t>1. Уважай мнение собеседника.</a:t>
            </a:r>
          </a:p>
          <a:p>
            <a:r>
              <a:rPr lang="ru-RU" sz="3200" b="1" smtClean="0">
                <a:solidFill>
                  <a:srgbClr val="262674"/>
                </a:solidFill>
              </a:rPr>
              <a:t>2. Будь готов принять помощь и оказать её.</a:t>
            </a:r>
          </a:p>
          <a:p>
            <a:r>
              <a:rPr lang="ru-RU" sz="3200" b="1" smtClean="0">
                <a:solidFill>
                  <a:srgbClr val="262674"/>
                </a:solidFill>
              </a:rPr>
              <a:t>3. Соблюдай авторское право.</a:t>
            </a:r>
            <a:endParaRPr lang="en-US" sz="3200" b="1" smtClean="0">
              <a:solidFill>
                <a:srgbClr val="262674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6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00250" y="714375"/>
            <a:ext cx="6477000" cy="1295400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Благодарю за внимание!</a:t>
            </a:r>
            <a:endParaRPr lang="en-US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5603" name="Subtitle 2"/>
          <p:cNvSpPr>
            <a:spLocks noGrp="1"/>
          </p:cNvSpPr>
          <p:nvPr>
            <p:ph type="subTitle" idx="1"/>
          </p:nvPr>
        </p:nvSpPr>
        <p:spPr>
          <a:xfrm>
            <a:off x="2714625" y="4500563"/>
            <a:ext cx="6191250" cy="1562100"/>
          </a:xfrm>
        </p:spPr>
        <p:txBody>
          <a:bodyPr/>
          <a:lstStyle/>
          <a:p>
            <a:pPr algn="r"/>
            <a:r>
              <a:rPr lang="ru-RU" smtClean="0"/>
              <a:t>Рада оказать посильную помощь:</a:t>
            </a:r>
          </a:p>
          <a:p>
            <a:pPr algn="r"/>
            <a:r>
              <a:rPr lang="en-US" smtClean="0">
                <a:hlinkClick r:id="rId2"/>
              </a:rPr>
              <a:t>afanasieva_e_76@mail.ru</a:t>
            </a:r>
            <a:r>
              <a:rPr lang="en-US" smtClean="0"/>
              <a:t> </a:t>
            </a: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50" y="428625"/>
            <a:ext cx="8858250" cy="868363"/>
          </a:xfrm>
        </p:spPr>
        <p:txBody>
          <a:bodyPr/>
          <a:lstStyle/>
          <a:p>
            <a:r>
              <a:rPr lang="ru-RU" sz="2200" smtClean="0">
                <a:solidFill>
                  <a:srgbClr val="262674"/>
                </a:solidFill>
              </a:rPr>
              <a:t>Чем я могу поделиться? Что нового могу предложить коллегам?  </a:t>
            </a:r>
            <a:br>
              <a:rPr lang="ru-RU" sz="2200" smtClean="0">
                <a:solidFill>
                  <a:srgbClr val="262674"/>
                </a:solidFill>
              </a:rPr>
            </a:br>
            <a:r>
              <a:rPr lang="ru-RU" sz="2200" smtClean="0">
                <a:solidFill>
                  <a:srgbClr val="262674"/>
                </a:solidFill>
              </a:rPr>
              <a:t>Готов ли я принять помощь? Какую помощь я рассчитываю получить? Какая форма участия в сообществе будет наиболее полезна? </a:t>
            </a:r>
            <a:br>
              <a:rPr lang="ru-RU" sz="2200" smtClean="0">
                <a:solidFill>
                  <a:srgbClr val="262674"/>
                </a:solidFill>
              </a:rPr>
            </a:br>
            <a:endParaRPr lang="en-US" sz="2200" smtClean="0">
              <a:solidFill>
                <a:srgbClr val="262674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714375" y="1500188"/>
            <a:ext cx="7643813" cy="4619625"/>
          </a:xfrm>
        </p:spPr>
        <p:txBody>
          <a:bodyPr/>
          <a:lstStyle/>
          <a:p>
            <a:pPr>
              <a:defRPr/>
            </a:pPr>
            <a:r>
              <a:rPr lang="ru-RU" b="1" u="sng" dirty="0" smtClean="0">
                <a:solidFill>
                  <a:schemeClr val="accent6">
                    <a:lumMod val="75000"/>
                  </a:schemeClr>
                </a:solidFill>
              </a:rPr>
              <a:t>Сетевое взаимодействие </a:t>
            </a:r>
            <a:r>
              <a:rPr lang="ru-RU" i="1" dirty="0" smtClean="0">
                <a:solidFill>
                  <a:schemeClr val="accent6">
                    <a:lumMod val="75000"/>
                  </a:schemeClr>
                </a:solidFill>
              </a:rPr>
              <a:t>– </a:t>
            </a:r>
            <a:r>
              <a:rPr lang="ru-RU" sz="2800" i="1" dirty="0" smtClean="0">
                <a:solidFill>
                  <a:schemeClr val="accent6">
                    <a:lumMod val="75000"/>
                  </a:schemeClr>
                </a:solidFill>
              </a:rPr>
              <a:t>тип отношений, в котором каждая единица является источником своих целей и влияет на деятельность всех остальных единиц; интерес взаимодействия и взаимообогащения друг друга в сети заключается в востребованности результатов деятельности каждой единицы сети другими единицами.</a:t>
            </a:r>
            <a:endParaRPr lang="ru-RU" sz="28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50" y="285750"/>
            <a:ext cx="8572500" cy="868363"/>
          </a:xfrm>
        </p:spPr>
        <p:txBody>
          <a:bodyPr/>
          <a:lstStyle/>
          <a:p>
            <a:pPr algn="ctr"/>
            <a:r>
              <a:rPr lang="ru-RU" sz="2800" b="1" smtClean="0">
                <a:solidFill>
                  <a:srgbClr val="262674"/>
                </a:solidFill>
              </a:rPr>
              <a:t>Формы участия в профессиональном сообществе:</a:t>
            </a:r>
            <a:endParaRPr lang="en-US" sz="2800" b="1" smtClean="0">
              <a:solidFill>
                <a:srgbClr val="262674"/>
              </a:solidFill>
            </a:endParaRPr>
          </a:p>
        </p:txBody>
      </p:sp>
      <p:sp>
        <p:nvSpPr>
          <p:cNvPr id="13315" name="Содержимое 5"/>
          <p:cNvSpPr>
            <a:spLocks noGrp="1"/>
          </p:cNvSpPr>
          <p:nvPr>
            <p:ph idx="1"/>
          </p:nvPr>
        </p:nvSpPr>
        <p:spPr>
          <a:xfrm>
            <a:off x="1600200" y="1524000"/>
            <a:ext cx="6705600" cy="4619625"/>
          </a:xfrm>
        </p:spPr>
        <p:txBody>
          <a:bodyPr/>
          <a:lstStyle/>
          <a:p>
            <a:pPr>
              <a:buFontTx/>
              <a:buNone/>
            </a:pPr>
            <a:endParaRPr lang="ru-RU" smtClean="0"/>
          </a:p>
          <a:p>
            <a:pPr>
              <a:buFontTx/>
              <a:buNone/>
            </a:pPr>
            <a:endParaRPr lang="ru-RU" smtClean="0"/>
          </a:p>
        </p:txBody>
      </p:sp>
      <p:pic>
        <p:nvPicPr>
          <p:cNvPr id="5121" name="Рисунок 1" descr="http://ito.edu.ru/sp/SP/SP-0-2008_11_11.files/pic4tab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3063" y="1428750"/>
            <a:ext cx="5619750" cy="505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1000"/>
                                        <p:tgtEl>
                                          <p:spTgt spid="5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50" y="285750"/>
            <a:ext cx="8572500" cy="868363"/>
          </a:xfrm>
        </p:spPr>
        <p:txBody>
          <a:bodyPr/>
          <a:lstStyle/>
          <a:p>
            <a:pPr algn="ctr"/>
            <a:r>
              <a:rPr lang="ru-RU" sz="3600" b="1" smtClean="0"/>
              <a:t>Образовательные интернет-проекты:</a:t>
            </a:r>
            <a:endParaRPr lang="en-US" sz="3600" b="1" smtClean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600200" y="1524000"/>
            <a:ext cx="6705600" cy="4619625"/>
          </a:xfrm>
        </p:spPr>
        <p:txBody>
          <a:bodyPr/>
          <a:lstStyle/>
          <a:p>
            <a:pPr>
              <a:defRPr/>
            </a:pPr>
            <a:r>
              <a:rPr lang="ru-RU" u="sng" dirty="0" smtClean="0">
                <a:solidFill>
                  <a:schemeClr val="accent6">
                    <a:lumMod val="75000"/>
                  </a:schemeClr>
                </a:solidFill>
              </a:rPr>
              <a:t>Региональные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 (Омское сетевое  педагогическое сообщество)</a:t>
            </a:r>
          </a:p>
          <a:p>
            <a:pPr>
              <a:defRPr/>
            </a:pPr>
            <a:r>
              <a:rPr lang="ru-RU" u="sng" dirty="0" err="1" smtClean="0">
                <a:solidFill>
                  <a:schemeClr val="accent6">
                    <a:lumMod val="75000"/>
                  </a:schemeClr>
                </a:solidFill>
              </a:rPr>
              <a:t>Монопредметные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 (Учительская Московского центра математического образования)</a:t>
            </a:r>
          </a:p>
          <a:p>
            <a:pPr>
              <a:defRPr/>
            </a:pPr>
            <a:r>
              <a:rPr lang="ru-RU" u="sng" dirty="0" smtClean="0">
                <a:solidFill>
                  <a:schemeClr val="accent6">
                    <a:lumMod val="75000"/>
                  </a:schemeClr>
                </a:solidFill>
              </a:rPr>
              <a:t>Универсальные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 (СОМ, Интернет-педсовет, Сеть творческих учителей)</a:t>
            </a:r>
          </a:p>
          <a:p>
            <a:pPr>
              <a:buFontTx/>
              <a:buNone/>
              <a:defRPr/>
            </a:pPr>
            <a:endParaRPr lang="ru-RU" dirty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1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2" dur="100" decel="5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3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4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6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8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9" dur="100" decel="5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0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1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3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5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6" dur="100" decel="5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7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8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50" y="285750"/>
            <a:ext cx="8572500" cy="868363"/>
          </a:xfrm>
        </p:spPr>
        <p:txBody>
          <a:bodyPr/>
          <a:lstStyle/>
          <a:p>
            <a:pPr algn="ctr"/>
            <a:r>
              <a:rPr lang="en-US" sz="3600" b="1" smtClean="0"/>
              <a:t>Pedsovet.su</a:t>
            </a:r>
            <a:r>
              <a:rPr lang="ru-RU" sz="3600" smtClean="0"/>
              <a:t/>
            </a:r>
            <a:br>
              <a:rPr lang="ru-RU" sz="3600" smtClean="0"/>
            </a:br>
            <a:r>
              <a:rPr lang="ru-RU" sz="3600" smtClean="0"/>
              <a:t> </a:t>
            </a:r>
            <a:r>
              <a:rPr lang="ru-RU" sz="2400" smtClean="0"/>
              <a:t>(Педагогическое сообщество Екатерины Пашковой)</a:t>
            </a:r>
            <a:endParaRPr lang="en-US" sz="240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1835696" y="3861048"/>
            <a:ext cx="5477272" cy="769441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>
            <a:spAutoFit/>
          </a:bodyPr>
          <a:lstStyle/>
          <a:p>
            <a:pPr eaLnBrk="0" hangingPunct="0">
              <a:defRPr/>
            </a:pPr>
            <a:r>
              <a:rPr lang="en-US" sz="4400" kern="0" dirty="0">
                <a:solidFill>
                  <a:schemeClr val="bg1"/>
                </a:solidFill>
                <a:latin typeface="Times New Roman"/>
                <a:ea typeface="+mj-ea"/>
                <a:cs typeface="+mj-cs"/>
                <a:hlinkClick r:id="rId2"/>
              </a:rPr>
              <a:t>http://pedsovet.su/</a:t>
            </a:r>
            <a:r>
              <a:rPr lang="ru-RU" sz="4400" kern="0" dirty="0">
                <a:solidFill>
                  <a:schemeClr val="bg1"/>
                </a:solidFill>
                <a:latin typeface="Times New Roman"/>
                <a:ea typeface="+mj-ea"/>
                <a:cs typeface="+mj-cs"/>
              </a:rPr>
              <a:t> </a:t>
            </a:r>
            <a:endParaRPr lang="ru-RU" dirty="0">
              <a:solidFill>
                <a:schemeClr val="bg1"/>
              </a:solidFill>
              <a:cs typeface="+mn-cs"/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50" y="285750"/>
            <a:ext cx="8572500" cy="868363"/>
          </a:xfrm>
        </p:spPr>
        <p:txBody>
          <a:bodyPr/>
          <a:lstStyle/>
          <a:p>
            <a:pPr algn="ctr"/>
            <a:r>
              <a:rPr lang="ru-RU" sz="3600" b="1" smtClean="0"/>
              <a:t>Открытый класс</a:t>
            </a:r>
            <a:r>
              <a:rPr lang="ru-RU" sz="3600" smtClean="0"/>
              <a:t/>
            </a:r>
            <a:br>
              <a:rPr lang="ru-RU" sz="3600" smtClean="0"/>
            </a:br>
            <a:r>
              <a:rPr lang="ru-RU" sz="3600" smtClean="0"/>
              <a:t> </a:t>
            </a:r>
            <a:r>
              <a:rPr lang="ru-RU" sz="2400" smtClean="0"/>
              <a:t>(Сетевые образовательные сообщества)</a:t>
            </a:r>
            <a:endParaRPr lang="en-US" sz="240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2627784" y="3429000"/>
            <a:ext cx="4306887" cy="769938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US" sz="4400" dirty="0">
                <a:solidFill>
                  <a:schemeClr val="bg1"/>
                </a:solidFill>
                <a:cs typeface="+mn-cs"/>
                <a:hlinkClick r:id="rId2"/>
              </a:rPr>
              <a:t>www.openclass.ru</a:t>
            </a:r>
            <a:r>
              <a:rPr lang="en-US" sz="4400" dirty="0">
                <a:solidFill>
                  <a:schemeClr val="bg1"/>
                </a:solidFill>
                <a:cs typeface="+mn-cs"/>
              </a:rPr>
              <a:t> </a:t>
            </a:r>
            <a:endParaRPr lang="ru-RU" sz="4400" dirty="0">
              <a:solidFill>
                <a:schemeClr val="bg1"/>
              </a:solidFill>
              <a:cs typeface="+mn-cs"/>
            </a:endParaRPr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63" y="214313"/>
            <a:ext cx="7929562" cy="868362"/>
          </a:xfrm>
        </p:spPr>
        <p:txBody>
          <a:bodyPr/>
          <a:lstStyle/>
          <a:p>
            <a:pPr algn="ctr"/>
            <a:r>
              <a:rPr lang="ru-RU" sz="3600" b="1" smtClean="0"/>
              <a:t>Сайт учителей истории</a:t>
            </a:r>
            <a:r>
              <a:rPr lang="ru-RU" sz="3600" smtClean="0"/>
              <a:t/>
            </a:r>
            <a:br>
              <a:rPr lang="ru-RU" sz="3600" smtClean="0"/>
            </a:br>
            <a:r>
              <a:rPr lang="ru-RU" sz="2400" smtClean="0"/>
              <a:t>(г.Нерюнгри республики Саха)</a:t>
            </a:r>
            <a:endParaRPr lang="en-US" sz="240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1500188" y="5643563"/>
            <a:ext cx="6500812" cy="769937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US" sz="4400" dirty="0">
                <a:solidFill>
                  <a:schemeClr val="bg1"/>
                </a:solidFill>
                <a:cs typeface="+mn-cs"/>
                <a:hlinkClick r:id="rId2"/>
              </a:rPr>
              <a:t>http://www.nerungri.edu.ru/</a:t>
            </a:r>
            <a:r>
              <a:rPr lang="ru-RU" sz="4400" dirty="0">
                <a:solidFill>
                  <a:schemeClr val="bg1"/>
                </a:solidFill>
                <a:cs typeface="+mn-cs"/>
              </a:rPr>
              <a:t> </a:t>
            </a:r>
          </a:p>
        </p:txBody>
      </p:sp>
      <p:pic>
        <p:nvPicPr>
          <p:cNvPr id="4099" name="Picture 3" descr="C:\Documents and Settings\Администратор\Мои документы\доклад\сайт учителей истории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0" y="1500188"/>
            <a:ext cx="7453313" cy="401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 descr="C:\Documents and Settings\Администратор\Мои документы\доклад\сайт уч.ист.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785813"/>
            <a:ext cx="8607425" cy="571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63" y="214313"/>
            <a:ext cx="3857625" cy="868362"/>
          </a:xfrm>
        </p:spPr>
        <p:txBody>
          <a:bodyPr/>
          <a:lstStyle/>
          <a:p>
            <a:pPr algn="ctr"/>
            <a:r>
              <a:rPr lang="en-US" sz="3600" b="1" smtClean="0"/>
              <a:t>Pro</a:t>
            </a:r>
            <a:r>
              <a:rPr lang="ru-RU" sz="3600" b="1" smtClean="0"/>
              <a:t>Школу.</a:t>
            </a:r>
            <a:r>
              <a:rPr lang="en-US" sz="3600" b="1" smtClean="0"/>
              <a:t>ru</a:t>
            </a:r>
            <a:r>
              <a:rPr lang="ru-RU" sz="3600" smtClean="0"/>
              <a:t> </a:t>
            </a:r>
            <a:br>
              <a:rPr lang="ru-RU" sz="3600" smtClean="0"/>
            </a:br>
            <a:r>
              <a:rPr lang="ru-RU" sz="2400" smtClean="0"/>
              <a:t>(интернет-портал)</a:t>
            </a:r>
            <a:endParaRPr lang="en-US" sz="240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2699792" y="3140968"/>
            <a:ext cx="4306887" cy="769937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US" sz="4400" dirty="0">
                <a:solidFill>
                  <a:schemeClr val="bg1"/>
                </a:solidFill>
                <a:cs typeface="+mn-cs"/>
                <a:hlinkClick r:id="rId2"/>
              </a:rPr>
              <a:t>www.openclass.ru</a:t>
            </a:r>
            <a:r>
              <a:rPr lang="en-US" sz="4400" dirty="0">
                <a:solidFill>
                  <a:schemeClr val="bg1"/>
                </a:solidFill>
                <a:cs typeface="+mn-cs"/>
              </a:rPr>
              <a:t> </a:t>
            </a:r>
            <a:endParaRPr lang="ru-RU" sz="4400" dirty="0">
              <a:solidFill>
                <a:schemeClr val="bg1"/>
              </a:solidFill>
              <a:cs typeface="+mn-cs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63" y="214313"/>
            <a:ext cx="3857625" cy="868362"/>
          </a:xfrm>
        </p:spPr>
        <p:txBody>
          <a:bodyPr/>
          <a:lstStyle/>
          <a:p>
            <a:pPr algn="ctr"/>
            <a:r>
              <a:rPr lang="ru-RU" sz="3600" b="1" smtClean="0"/>
              <a:t>МЕТОДИСТЫ</a:t>
            </a:r>
            <a:r>
              <a:rPr lang="ru-RU" sz="3600" smtClean="0"/>
              <a:t/>
            </a:r>
            <a:br>
              <a:rPr lang="ru-RU" sz="3600" smtClean="0"/>
            </a:br>
            <a:r>
              <a:rPr lang="ru-RU" sz="2400" smtClean="0"/>
              <a:t>(профессиональное сообщество педагогов)</a:t>
            </a:r>
            <a:endParaRPr lang="en-US" sz="240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2483768" y="3429000"/>
            <a:ext cx="4572000" cy="769937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US" sz="4400" dirty="0">
                <a:solidFill>
                  <a:schemeClr val="bg1"/>
                </a:solidFill>
                <a:cs typeface="+mn-cs"/>
                <a:hlinkClick r:id="rId2"/>
              </a:rPr>
              <a:t>http://metodisty.ru/</a:t>
            </a:r>
            <a:r>
              <a:rPr lang="ru-RU" sz="4400" dirty="0">
                <a:solidFill>
                  <a:schemeClr val="bg1"/>
                </a:solidFill>
                <a:cs typeface="+mn-cs"/>
              </a:rPr>
              <a:t> </a:t>
            </a:r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</p:bldLst>
  </p:timing>
</p:sld>
</file>

<file path=ppt/theme/theme1.xml><?xml version="1.0" encoding="utf-8"?>
<a:theme xmlns:a="http://schemas.openxmlformats.org/drawingml/2006/main" name="Anim-13_Sea">
  <a:themeElements>
    <a:clrScheme name="Office Theme 12">
      <a:dk1>
        <a:srgbClr val="09817E"/>
      </a:dk1>
      <a:lt1>
        <a:srgbClr val="FFFFFF"/>
      </a:lt1>
      <a:dk2>
        <a:srgbClr val="0281BA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66D6B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6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09817E"/>
        </a:dk1>
        <a:lt1>
          <a:srgbClr val="FFFFFF"/>
        </a:lt1>
        <a:dk2>
          <a:srgbClr val="0281BA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66D6B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Anim-13_Sea</Template>
  <TotalTime>1544</TotalTime>
  <Words>194</Words>
  <Application>Microsoft Office PowerPoint</Application>
  <PresentationFormat>Экран (4:3)</PresentationFormat>
  <Paragraphs>36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Anim-13_Sea</vt:lpstr>
      <vt:lpstr>Перспективы и возможности сетевого взаимодействия учителей.</vt:lpstr>
      <vt:lpstr>Чем я могу поделиться? Что нового могу предложить коллегам?   Готов ли я принять помощь? Какую помощь я рассчитываю получить? Какая форма участия в сообществе будет наиболее полезна?  </vt:lpstr>
      <vt:lpstr>Формы участия в профессиональном сообществе:</vt:lpstr>
      <vt:lpstr>Образовательные интернет-проекты:</vt:lpstr>
      <vt:lpstr>Pedsovet.su  (Педагогическое сообщество Екатерины Пашковой)</vt:lpstr>
      <vt:lpstr>Открытый класс  (Сетевые образовательные сообщества)</vt:lpstr>
      <vt:lpstr>Сайт учителей истории (г.Нерюнгри республики Саха)</vt:lpstr>
      <vt:lpstr>ProШколу.ru  (интернет-портал)</vt:lpstr>
      <vt:lpstr>МЕТОДИСТЫ (профессиональное сообщество педагогов)</vt:lpstr>
      <vt:lpstr>КМ-Вики (образовательный портал учреждений КМ-школы)</vt:lpstr>
      <vt:lpstr>ПЕДСОВЕТ.ORG (Всероссийский интернет-педсовет)</vt:lpstr>
      <vt:lpstr>СЕТЬ творческих учителей- реализация глобального учительского портала Microsoft Innovative Network.</vt:lpstr>
      <vt:lpstr>Формы участия педагога в «Сети…»:</vt:lpstr>
      <vt:lpstr>Знай и помни:</vt:lpstr>
      <vt:lpstr>Благодарю за внимание!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АНДРЕЙ</dc:creator>
  <cp:lastModifiedBy>Елена</cp:lastModifiedBy>
  <cp:revision>134</cp:revision>
  <cp:lastPrinted>1601-01-01T00:00:00Z</cp:lastPrinted>
  <dcterms:created xsi:type="dcterms:W3CDTF">2010-08-17T10:28:25Z</dcterms:created>
  <dcterms:modified xsi:type="dcterms:W3CDTF">2013-03-27T16:21:46Z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TC010902851033</vt:lpwstr>
  </property>
</Properties>
</file>