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00CC00"/>
    <a:srgbClr val="00FF00"/>
    <a:srgbClr val="0080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6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39341A-93B1-4F14-8049-D2DBDC3773D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AF274BDF-EF43-484A-8AA0-A55D0305C340}">
      <dgm:prSet/>
      <dgm:spPr/>
      <dgm:t>
        <a:bodyPr/>
        <a:lstStyle/>
        <a:p>
          <a:pPr rtl="0"/>
          <a:r>
            <a:rPr lang="ru-RU" smtClean="0"/>
            <a:t>Инструкция: </a:t>
          </a:r>
          <a:endParaRPr lang="ru-RU"/>
        </a:p>
      </dgm:t>
    </dgm:pt>
    <dgm:pt modelId="{F348DBF1-1DD8-41A7-9E8D-68BC0BF42EFD}" type="parTrans" cxnId="{79F17A02-FC7B-4E83-8062-EF476BE21C0D}">
      <dgm:prSet/>
      <dgm:spPr/>
      <dgm:t>
        <a:bodyPr/>
        <a:lstStyle/>
        <a:p>
          <a:endParaRPr lang="ru-RU"/>
        </a:p>
      </dgm:t>
    </dgm:pt>
    <dgm:pt modelId="{C66E1198-D77F-4053-86D4-8B33D07948EE}" type="sibTrans" cxnId="{79F17A02-FC7B-4E83-8062-EF476BE21C0D}">
      <dgm:prSet/>
      <dgm:spPr/>
      <dgm:t>
        <a:bodyPr/>
        <a:lstStyle/>
        <a:p>
          <a:endParaRPr lang="ru-RU"/>
        </a:p>
      </dgm:t>
    </dgm:pt>
    <dgm:pt modelId="{0B078AC1-EF1E-4B8A-ACBC-6D9868C02893}" type="pres">
      <dgm:prSet presAssocID="{BB39341A-93B1-4F14-8049-D2DBDC3773D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F8F9281-11BF-4A87-894D-7FA679EB2879}" type="pres">
      <dgm:prSet presAssocID="{AF274BDF-EF43-484A-8AA0-A55D0305C34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9F17A02-FC7B-4E83-8062-EF476BE21C0D}" srcId="{BB39341A-93B1-4F14-8049-D2DBDC3773D7}" destId="{AF274BDF-EF43-484A-8AA0-A55D0305C340}" srcOrd="0" destOrd="0" parTransId="{F348DBF1-1DD8-41A7-9E8D-68BC0BF42EFD}" sibTransId="{C66E1198-D77F-4053-86D4-8B33D07948EE}"/>
    <dgm:cxn modelId="{F70FDCDA-6F88-433F-8D8B-C11D7B156082}" type="presOf" srcId="{AF274BDF-EF43-484A-8AA0-A55D0305C340}" destId="{CF8F9281-11BF-4A87-894D-7FA679EB2879}" srcOrd="0" destOrd="0" presId="urn:microsoft.com/office/officeart/2005/8/layout/vList2"/>
    <dgm:cxn modelId="{B7FE1F8C-E573-4F8E-815B-4D3568CB5461}" type="presOf" srcId="{BB39341A-93B1-4F14-8049-D2DBDC3773D7}" destId="{0B078AC1-EF1E-4B8A-ACBC-6D9868C02893}" srcOrd="0" destOrd="0" presId="urn:microsoft.com/office/officeart/2005/8/layout/vList2"/>
    <dgm:cxn modelId="{B5CA4566-CB0B-4D81-88BD-1FC37981F9E7}" type="presParOf" srcId="{0B078AC1-EF1E-4B8A-ACBC-6D9868C02893}" destId="{CF8F9281-11BF-4A87-894D-7FA679EB287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8F9281-11BF-4A87-894D-7FA679EB2879}">
      <dsp:nvSpPr>
        <dsp:cNvPr id="0" name=""/>
        <dsp:cNvSpPr/>
      </dsp:nvSpPr>
      <dsp:spPr>
        <a:xfrm>
          <a:off x="0" y="7852"/>
          <a:ext cx="5194920" cy="11272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700" kern="1200" smtClean="0"/>
            <a:t>Инструкция: </a:t>
          </a:r>
          <a:endParaRPr lang="ru-RU" sz="4700" kern="1200"/>
        </a:p>
      </dsp:txBody>
      <dsp:txXfrm>
        <a:off x="55030" y="62882"/>
        <a:ext cx="5084860" cy="10172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94E36A-EAF1-443F-9FAE-85687CD7EFAA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CE6F13-C6F2-4D28-A3C3-53F29566CF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217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CE6F13-C6F2-4D28-A3C3-53F29566CF09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965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7FC06-632B-48E4-BD6B-DDA5F709DF8D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97869-79AD-422F-AEF2-DE242354DE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1770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7FC06-632B-48E4-BD6B-DDA5F709DF8D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97869-79AD-422F-AEF2-DE242354DE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724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7FC06-632B-48E4-BD6B-DDA5F709DF8D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97869-79AD-422F-AEF2-DE242354DE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002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7FC06-632B-48E4-BD6B-DDA5F709DF8D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97869-79AD-422F-AEF2-DE242354DE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856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7FC06-632B-48E4-BD6B-DDA5F709DF8D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97869-79AD-422F-AEF2-DE242354DE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121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7FC06-632B-48E4-BD6B-DDA5F709DF8D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97869-79AD-422F-AEF2-DE242354DE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0608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7FC06-632B-48E4-BD6B-DDA5F709DF8D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97869-79AD-422F-AEF2-DE242354DE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974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7FC06-632B-48E4-BD6B-DDA5F709DF8D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97869-79AD-422F-AEF2-DE242354DE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598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7FC06-632B-48E4-BD6B-DDA5F709DF8D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97869-79AD-422F-AEF2-DE242354DE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256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7FC06-632B-48E4-BD6B-DDA5F709DF8D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97869-79AD-422F-AEF2-DE242354DE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197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7FC06-632B-48E4-BD6B-DDA5F709DF8D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97869-79AD-422F-AEF2-DE242354DE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6645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7FC06-632B-48E4-BD6B-DDA5F709DF8D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B97869-79AD-422F-AEF2-DE242354DE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770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wmf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gif"/><Relationship Id="rId4" Type="http://schemas.openxmlformats.org/officeDocument/2006/relationships/image" Target="../media/image24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wmf"/><Relationship Id="rId5" Type="http://schemas.openxmlformats.org/officeDocument/2006/relationships/image" Target="../media/image33.gif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0576576">
            <a:off x="718933" y="2529835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Сравнение дробей с разными знаменателями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учитель_5\AppData\Local\Microsoft\Windows\Temporary Internet Files\Content.IE5\ENE1R739\MC900441419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1362075" cy="182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учитель_5\AppData\Local\Microsoft\Windows\Temporary Internet Files\Content.IE5\ENE1R739\MC900441419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476672"/>
            <a:ext cx="460846" cy="751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учитель_5\AppData\Local\Microsoft\Windows\Temporary Internet Files\Content.IE5\3E0VM8WF\MC900290350[1]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5300" y="390525"/>
            <a:ext cx="1690688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учитель_5\AppData\Local\Microsoft\Windows\Temporary Internet Files\Content.IE5\NFCU6ZT7\MP900390081[1]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9" y="3789039"/>
            <a:ext cx="2808312" cy="2880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учитель_5\AppData\Local\Microsoft\Windows\Temporary Internet Files\Content.IE5\YNXL377V\MC900437581[1].wm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74414" y="4792934"/>
            <a:ext cx="1860550" cy="187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учитель_5\AppData\Local\Microsoft\Windows\Temporary Internet Files\Content.IE5\YNXL377V\MC900437581[1].wm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1802" y="4288879"/>
            <a:ext cx="1111324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ubTriangle"/>
          <p:cNvSpPr>
            <a:spLocks noEditPoints="1" noChangeArrowheads="1"/>
          </p:cNvSpPr>
          <p:nvPr/>
        </p:nvSpPr>
        <p:spPr bwMode="auto">
          <a:xfrm>
            <a:off x="1613595" y="1622465"/>
            <a:ext cx="1828800" cy="1828800"/>
          </a:xfrm>
          <a:custGeom>
            <a:avLst/>
            <a:gdLst>
              <a:gd name="G0" fmla="+- 0 0 0"/>
              <a:gd name="G1" fmla="*/ 10800 1 2"/>
              <a:gd name="G2" fmla="*/ G1 10800 21600"/>
              <a:gd name="G3" fmla="+- 10800 0 G2"/>
              <a:gd name="G4" fmla="+- 10800 0 0"/>
              <a:gd name="G5" fmla="+- G1 10800 0"/>
              <a:gd name="G6" fmla="*/ 10800 1 2"/>
              <a:gd name="G7" fmla="+- 10800 0 0"/>
              <a:gd name="G8" fmla="+- G2 G6 G1"/>
              <a:gd name="G9" fmla="+- G8 10800 0"/>
              <a:gd name="G10" fmla="+- G6 10800 0"/>
              <a:gd name="T0" fmla="*/ 10800 w 21600"/>
              <a:gd name="T1" fmla="*/ 0 h 21600"/>
              <a:gd name="T2" fmla="*/ 5400 w 21600"/>
              <a:gd name="T3" fmla="*/ 10800 h 21600"/>
              <a:gd name="T4" fmla="*/ 0 w 21600"/>
              <a:gd name="T5" fmla="*/ 21600 h 21600"/>
              <a:gd name="T6" fmla="*/ 10800 w 21600"/>
              <a:gd name="T7" fmla="*/ 16200 h 21600"/>
              <a:gd name="T8" fmla="*/ 21600 w 21600"/>
              <a:gd name="T9" fmla="*/ 10800 h 21600"/>
              <a:gd name="T10" fmla="*/ 16200 w 21600"/>
              <a:gd name="T11" fmla="*/ 5400 h 21600"/>
              <a:gd name="T12" fmla="*/ G3 w 21600"/>
              <a:gd name="T13" fmla="*/ G6 h 21600"/>
              <a:gd name="T14" fmla="*/ G5 w 21600"/>
              <a:gd name="T15" fmla="*/ G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0" y="21600"/>
                </a:lnTo>
                <a:lnTo>
                  <a:pt x="21600" y="10800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PubTriangle"/>
          <p:cNvSpPr>
            <a:spLocks noEditPoints="1" noChangeArrowheads="1"/>
          </p:cNvSpPr>
          <p:nvPr/>
        </p:nvSpPr>
        <p:spPr bwMode="auto">
          <a:xfrm>
            <a:off x="3081536" y="980728"/>
            <a:ext cx="1540768" cy="1008112"/>
          </a:xfrm>
          <a:custGeom>
            <a:avLst/>
            <a:gdLst>
              <a:gd name="G0" fmla="+- 0 0 0"/>
              <a:gd name="G1" fmla="*/ 10800 1 2"/>
              <a:gd name="G2" fmla="*/ G1 10800 21600"/>
              <a:gd name="G3" fmla="+- 10800 0 G2"/>
              <a:gd name="G4" fmla="+- 10800 0 0"/>
              <a:gd name="G5" fmla="+- G1 10800 0"/>
              <a:gd name="G6" fmla="*/ 10800 1 2"/>
              <a:gd name="G7" fmla="+- 10800 0 0"/>
              <a:gd name="G8" fmla="+- G2 G6 G1"/>
              <a:gd name="G9" fmla="+- G8 10800 0"/>
              <a:gd name="G10" fmla="+- G6 10800 0"/>
              <a:gd name="T0" fmla="*/ 10800 w 21600"/>
              <a:gd name="T1" fmla="*/ 0 h 21600"/>
              <a:gd name="T2" fmla="*/ 5400 w 21600"/>
              <a:gd name="T3" fmla="*/ 10800 h 21600"/>
              <a:gd name="T4" fmla="*/ 0 w 21600"/>
              <a:gd name="T5" fmla="*/ 21600 h 21600"/>
              <a:gd name="T6" fmla="*/ 10800 w 21600"/>
              <a:gd name="T7" fmla="*/ 16200 h 21600"/>
              <a:gd name="T8" fmla="*/ 21600 w 21600"/>
              <a:gd name="T9" fmla="*/ 10800 h 21600"/>
              <a:gd name="T10" fmla="*/ 16200 w 21600"/>
              <a:gd name="T11" fmla="*/ 5400 h 21600"/>
              <a:gd name="T12" fmla="*/ G3 w 21600"/>
              <a:gd name="T13" fmla="*/ G6 h 21600"/>
              <a:gd name="T14" fmla="*/ G5 w 21600"/>
              <a:gd name="T15" fmla="*/ G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0" y="21600"/>
                </a:lnTo>
                <a:lnTo>
                  <a:pt x="21600" y="10800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PubTriangle"/>
          <p:cNvSpPr>
            <a:spLocks noEditPoints="1" noChangeArrowheads="1"/>
          </p:cNvSpPr>
          <p:nvPr/>
        </p:nvSpPr>
        <p:spPr bwMode="auto">
          <a:xfrm>
            <a:off x="4788024" y="569119"/>
            <a:ext cx="936104" cy="545306"/>
          </a:xfrm>
          <a:custGeom>
            <a:avLst/>
            <a:gdLst>
              <a:gd name="G0" fmla="+- 0 0 0"/>
              <a:gd name="G1" fmla="*/ 10800 1 2"/>
              <a:gd name="G2" fmla="*/ G1 10800 21600"/>
              <a:gd name="G3" fmla="+- 10800 0 G2"/>
              <a:gd name="G4" fmla="+- 10800 0 0"/>
              <a:gd name="G5" fmla="+- G1 10800 0"/>
              <a:gd name="G6" fmla="*/ 10800 1 2"/>
              <a:gd name="G7" fmla="+- 10800 0 0"/>
              <a:gd name="G8" fmla="+- G2 G6 G1"/>
              <a:gd name="G9" fmla="+- G8 10800 0"/>
              <a:gd name="G10" fmla="+- G6 10800 0"/>
              <a:gd name="T0" fmla="*/ 10800 w 21600"/>
              <a:gd name="T1" fmla="*/ 0 h 21600"/>
              <a:gd name="T2" fmla="*/ 5400 w 21600"/>
              <a:gd name="T3" fmla="*/ 10800 h 21600"/>
              <a:gd name="T4" fmla="*/ 0 w 21600"/>
              <a:gd name="T5" fmla="*/ 21600 h 21600"/>
              <a:gd name="T6" fmla="*/ 10800 w 21600"/>
              <a:gd name="T7" fmla="*/ 16200 h 21600"/>
              <a:gd name="T8" fmla="*/ 21600 w 21600"/>
              <a:gd name="T9" fmla="*/ 10800 h 21600"/>
              <a:gd name="T10" fmla="*/ 16200 w 21600"/>
              <a:gd name="T11" fmla="*/ 5400 h 21600"/>
              <a:gd name="T12" fmla="*/ G3 w 21600"/>
              <a:gd name="T13" fmla="*/ G6 h 21600"/>
              <a:gd name="T14" fmla="*/ G5 w 21600"/>
              <a:gd name="T15" fmla="*/ G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0" y="21600"/>
                </a:lnTo>
                <a:lnTo>
                  <a:pt x="21600" y="10800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PubTriangle"/>
          <p:cNvSpPr>
            <a:spLocks noEditPoints="1" noChangeArrowheads="1"/>
          </p:cNvSpPr>
          <p:nvPr/>
        </p:nvSpPr>
        <p:spPr bwMode="auto">
          <a:xfrm>
            <a:off x="6084168" y="310206"/>
            <a:ext cx="576063" cy="193575"/>
          </a:xfrm>
          <a:custGeom>
            <a:avLst/>
            <a:gdLst>
              <a:gd name="G0" fmla="+- 0 0 0"/>
              <a:gd name="G1" fmla="*/ 10800 1 2"/>
              <a:gd name="G2" fmla="*/ G1 10800 21600"/>
              <a:gd name="G3" fmla="+- 10800 0 G2"/>
              <a:gd name="G4" fmla="+- 10800 0 0"/>
              <a:gd name="G5" fmla="+- G1 10800 0"/>
              <a:gd name="G6" fmla="*/ 10800 1 2"/>
              <a:gd name="G7" fmla="+- 10800 0 0"/>
              <a:gd name="G8" fmla="+- G2 G6 G1"/>
              <a:gd name="G9" fmla="+- G8 10800 0"/>
              <a:gd name="G10" fmla="+- G6 10800 0"/>
              <a:gd name="T0" fmla="*/ 10800 w 21600"/>
              <a:gd name="T1" fmla="*/ 0 h 21600"/>
              <a:gd name="T2" fmla="*/ 5400 w 21600"/>
              <a:gd name="T3" fmla="*/ 10800 h 21600"/>
              <a:gd name="T4" fmla="*/ 0 w 21600"/>
              <a:gd name="T5" fmla="*/ 21600 h 21600"/>
              <a:gd name="T6" fmla="*/ 10800 w 21600"/>
              <a:gd name="T7" fmla="*/ 16200 h 21600"/>
              <a:gd name="T8" fmla="*/ 21600 w 21600"/>
              <a:gd name="T9" fmla="*/ 10800 h 21600"/>
              <a:gd name="T10" fmla="*/ 16200 w 21600"/>
              <a:gd name="T11" fmla="*/ 5400 h 21600"/>
              <a:gd name="T12" fmla="*/ G3 w 21600"/>
              <a:gd name="T13" fmla="*/ G6 h 21600"/>
              <a:gd name="T14" fmla="*/ G5 w 21600"/>
              <a:gd name="T15" fmla="*/ G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0" y="21600"/>
                </a:lnTo>
                <a:lnTo>
                  <a:pt x="21600" y="10800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92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учитель_5\AppData\Local\Microsoft\Windows\Temporary Internet Files\Content.IE5\YNXL377V\MC900404263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2771800" cy="255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59832" y="188640"/>
            <a:ext cx="579613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Запишите дроби в порядке убывания:</a:t>
            </a:r>
          </a:p>
          <a:p>
            <a:r>
              <a:rPr lang="ru-RU" sz="4400" dirty="0"/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87824" y="1988840"/>
            <a:ext cx="604867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8/33;     8/45;   8/27;   8/17;   8/7;   8/51</a:t>
            </a:r>
            <a:endParaRPr lang="ru-RU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4005064"/>
            <a:ext cx="9324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Решение: </a:t>
            </a:r>
          </a:p>
          <a:p>
            <a:r>
              <a:rPr lang="ru-RU" sz="4000" dirty="0" smtClean="0"/>
              <a:t>8/7;   8/17;   8/27;    8/33;    8/51. </a:t>
            </a:r>
            <a:endParaRPr lang="ru-RU" sz="4000" dirty="0"/>
          </a:p>
        </p:txBody>
      </p:sp>
      <p:pic>
        <p:nvPicPr>
          <p:cNvPr id="3077" name="Picture 5" descr="C:\Users\учитель_5\AppData\Local\Microsoft\Windows\Temporary Internet Files\Content.IE5\NFCU6ZT7\MC900437581[1]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776" y="4324594"/>
            <a:ext cx="2329110" cy="2348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1688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 descr="C:\Users\учитель_5\AppData\Local\Microsoft\Windows\Temporary Internet Files\Content.IE5\ENE1R739\MC900407734[1]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8456" y="1196752"/>
            <a:ext cx="1241375" cy="1188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75856" y="1556792"/>
            <a:ext cx="43204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sz="4000" dirty="0" smtClean="0">
                <a:solidFill>
                  <a:schemeClr val="bg1"/>
                </a:solidFill>
                <a:latin typeface="Comic Sans MS" pitchFamily="66" charset="0"/>
              </a:rPr>
              <a:t>Проблема: как сравнить дроби с разными знаменателями</a:t>
            </a:r>
            <a:r>
              <a:rPr lang="ru-RU" sz="4800" dirty="0" smtClean="0">
                <a:solidFill>
                  <a:schemeClr val="bg1"/>
                </a:solidFill>
                <a:latin typeface="Comic Sans MS" pitchFamily="66" charset="0"/>
              </a:rPr>
              <a:t>?</a:t>
            </a:r>
            <a:endParaRPr lang="ru-RU" sz="48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651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3491880" y="274638"/>
          <a:ext cx="519492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556792"/>
            <a:ext cx="8229600" cy="4525963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dirty="0" smtClean="0"/>
              <a:t>     </a:t>
            </a:r>
            <a:endParaRPr lang="ru-RU" dirty="0"/>
          </a:p>
        </p:txBody>
      </p:sp>
      <p:pic>
        <p:nvPicPr>
          <p:cNvPr id="5122" name="Picture 2" descr="C:\Users\учитель_5\AppData\Local\Microsoft\Windows\Temporary Internet Files\Content.IE5\NFCU6ZT7\MC900281970[1].wmf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38262"/>
            <a:ext cx="2592288" cy="2570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806080" y="1811595"/>
            <a:ext cx="6372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eriod"/>
            </a:pPr>
            <a:r>
              <a:rPr lang="ru-RU" sz="3600" dirty="0" smtClean="0"/>
              <a:t>Рассмотрите числа:  </a:t>
            </a:r>
          </a:p>
          <a:p>
            <a:r>
              <a:rPr lang="ru-RU" sz="3600" dirty="0" smtClean="0"/>
              <a:t> 3/4;   2/3;    5/6;   7/12;   1/2.                           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416951" y="2969240"/>
            <a:ext cx="89524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2. Расположите эти дроби на координатном луче, единичный отрезок – 12 клеток. </a:t>
            </a:r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323528" y="5301208"/>
            <a:ext cx="8208912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23528" y="5157192"/>
            <a:ext cx="0" cy="30540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683568" y="5161662"/>
            <a:ext cx="0" cy="30540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115616" y="5161662"/>
            <a:ext cx="0" cy="30540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494384" y="5147920"/>
            <a:ext cx="0" cy="30540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973461" y="5161662"/>
            <a:ext cx="0" cy="30540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2403276" y="5161661"/>
            <a:ext cx="0" cy="30540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2771800" y="5161662"/>
            <a:ext cx="0" cy="30540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3203848" y="5166132"/>
            <a:ext cx="0" cy="30540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635896" y="5166132"/>
            <a:ext cx="0" cy="30540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4067944" y="5184889"/>
            <a:ext cx="0" cy="30540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4499704" y="5147918"/>
            <a:ext cx="0" cy="30540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4911920" y="5147919"/>
            <a:ext cx="0" cy="30540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5364088" y="5189359"/>
            <a:ext cx="0" cy="30540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79512" y="5563206"/>
            <a:ext cx="13946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0</a:t>
            </a:r>
            <a:endParaRPr lang="ru-RU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5148064" y="5655539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1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884792" y="4606776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3/4</a:t>
            </a:r>
            <a:endParaRPr lang="ru-RU" sz="2000" dirty="0"/>
          </a:p>
        </p:txBody>
      </p:sp>
      <p:sp>
        <p:nvSpPr>
          <p:cNvPr id="33" name="TextBox 32"/>
          <p:cNvSpPr txBox="1"/>
          <p:nvPr/>
        </p:nvSpPr>
        <p:spPr>
          <a:xfrm>
            <a:off x="3203848" y="5794038"/>
            <a:ext cx="680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2/3</a:t>
            </a:r>
            <a:endParaRPr lang="ru-RU" sz="2000" dirty="0"/>
          </a:p>
        </p:txBody>
      </p:sp>
      <p:sp>
        <p:nvSpPr>
          <p:cNvPr id="34" name="TextBox 33"/>
          <p:cNvSpPr txBox="1"/>
          <p:nvPr/>
        </p:nvSpPr>
        <p:spPr>
          <a:xfrm>
            <a:off x="4179858" y="5655539"/>
            <a:ext cx="7952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5/6</a:t>
            </a:r>
            <a:endParaRPr lang="ru-RU" sz="2000" dirty="0"/>
          </a:p>
        </p:txBody>
      </p:sp>
      <p:sp>
        <p:nvSpPr>
          <p:cNvPr id="35" name="TextBox 34"/>
          <p:cNvSpPr txBox="1"/>
          <p:nvPr/>
        </p:nvSpPr>
        <p:spPr>
          <a:xfrm>
            <a:off x="2771800" y="4590632"/>
            <a:ext cx="824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7/12</a:t>
            </a:r>
            <a:endParaRPr lang="ru-RU" sz="2000" dirty="0"/>
          </a:p>
        </p:txBody>
      </p:sp>
      <p:sp>
        <p:nvSpPr>
          <p:cNvPr id="36" name="TextBox 35"/>
          <p:cNvSpPr txBox="1"/>
          <p:nvPr/>
        </p:nvSpPr>
        <p:spPr>
          <a:xfrm>
            <a:off x="2455824" y="5717094"/>
            <a:ext cx="7005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1/2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805642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7" grpId="0"/>
      <p:bldP spid="18" grpId="0"/>
      <p:bldP spid="32" grpId="0"/>
      <p:bldP spid="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874"/>
            <a:ext cx="9144000" cy="6850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188640"/>
            <a:ext cx="8640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3. Сравните полученные  отрезки.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1196752"/>
            <a:ext cx="79208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4. Расположите дроби в порядке возрастания.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Выделите наименьшую дробь зеленым цветом, а наибольшую – красным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3861048"/>
            <a:ext cx="8352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CC00"/>
                </a:solidFill>
              </a:rPr>
              <a:t>1/2 </a:t>
            </a:r>
            <a:r>
              <a:rPr lang="ru-RU" sz="4000" dirty="0" smtClean="0"/>
              <a:t>;  7/12 ;  2/3  ;  3/4 ;  </a:t>
            </a:r>
            <a:r>
              <a:rPr lang="ru-RU" sz="4000" dirty="0" smtClean="0">
                <a:solidFill>
                  <a:srgbClr val="FF0000"/>
                </a:solidFill>
              </a:rPr>
              <a:t>5/6</a:t>
            </a:r>
            <a:r>
              <a:rPr lang="ru-RU" sz="4000" dirty="0" smtClean="0"/>
              <a:t> 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215728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76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771800" y="1039962"/>
            <a:ext cx="619268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dirty="0" smtClean="0"/>
              <a:t>Привести  данные дроби к наименьшему общему знаменателю.</a:t>
            </a:r>
          </a:p>
          <a:p>
            <a:pPr marL="342900" indent="-342900">
              <a:buAutoNum type="arabicPeriod"/>
            </a:pPr>
            <a:r>
              <a:rPr lang="ru-RU" sz="3200" dirty="0" smtClean="0"/>
              <a:t>Сравнить полученные дроби.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051720" y="3102065"/>
            <a:ext cx="50405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</a:rPr>
              <a:t>Пример:</a:t>
            </a:r>
          </a:p>
          <a:p>
            <a:r>
              <a:rPr lang="ru-RU" sz="4000" dirty="0" smtClean="0">
                <a:solidFill>
                  <a:srgbClr val="002060"/>
                </a:solidFill>
              </a:rPr>
              <a:t>Сравнить   2/3 и 3/5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97132" y="140742"/>
            <a:ext cx="25142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Вывод: 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85826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учитель_5\AppData\Local\Microsoft\Windows\Temporary Internet Files\Content.IE5\NFCU6ZT7\MC90021673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68512"/>
            <a:ext cx="1827213" cy="1725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учитель_5\AppData\Local\Microsoft\Windows\Temporary Internet Files\Content.IE5\YNXL377V\MC900213299[1]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0740" y="112726"/>
            <a:ext cx="1746250" cy="1820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учитель_5\AppData\Local\Microsoft\Windows\Temporary Internet Files\Content.IE5\ENE1R739\MC900217780[1]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21722"/>
            <a:ext cx="1296144" cy="3136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учитель_5\AppData\Local\Microsoft\Windows\Temporary Internet Files\Content.IE5\3E0VM8WF\MM900286723[1]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6801" y="4957316"/>
            <a:ext cx="2577199" cy="1900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C:\Users\учитель_5\AppData\Local\Microsoft\Windows\Temporary Internet Files\Content.IE5\NFCU6ZT7\MP900430615[1]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2852936"/>
            <a:ext cx="266429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 rot="20848855">
            <a:off x="321530" y="1333425"/>
            <a:ext cx="731700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физкультминутка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57054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620688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116632"/>
            <a:ext cx="4552243" cy="3636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3816424" cy="3636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67544" y="3753134"/>
            <a:ext cx="3960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Егор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5580112" y="3753134"/>
            <a:ext cx="29523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Дима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467544" y="4653136"/>
            <a:ext cx="2592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За 4\15 ч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5436096" y="4293096"/>
            <a:ext cx="29523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За 3\10 ч</a:t>
            </a:r>
            <a:endParaRPr lang="ru-RU" sz="4000" dirty="0"/>
          </a:p>
        </p:txBody>
      </p:sp>
      <p:pic>
        <p:nvPicPr>
          <p:cNvPr id="1029" name="Picture 5" descr="C:\Users\учитель_5\AppData\Local\Microsoft\Windows\Temporary Internet Files\Content.IE5\YNXL377V\MC900298283[1]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3753134"/>
            <a:ext cx="1656184" cy="291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11560" y="6093296"/>
            <a:ext cx="20882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16\60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5940152" y="6093296"/>
            <a:ext cx="2448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18\60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5076056" y="5517232"/>
            <a:ext cx="7200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>˂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663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7" y="490375"/>
            <a:ext cx="2880320" cy="1799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C:\Users\учитель_5\AppData\Local\Microsoft\Windows\Temporary Internet Files\Content.IE5\ENE1R739\MC900438215[1]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912" y="310910"/>
            <a:ext cx="1152128" cy="893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27" y="1263381"/>
            <a:ext cx="1152525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688" y="2289524"/>
            <a:ext cx="1152525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689" y="3186461"/>
            <a:ext cx="1152525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690" y="4083398"/>
            <a:ext cx="1152525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329" y="4980335"/>
            <a:ext cx="1152525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329" y="5877272"/>
            <a:ext cx="1152525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 descr="C:\Users\учитель_5\AppData\Local\Microsoft\Windows\Temporary Internet Files\Content.IE5\3E0VM8WF\MM900234669[1]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490447"/>
            <a:ext cx="2160240" cy="2247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C:\Users\учитель_5\AppData\Local\Microsoft\Windows\Temporary Internet Files\Content.IE5\NFCU6ZT7\MC900304385[1].wm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913663"/>
            <a:ext cx="1089025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1662494"/>
            <a:ext cx="1090613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8344" y="2626517"/>
            <a:ext cx="1090613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64143" y="247559"/>
            <a:ext cx="1090613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9199" y="3941739"/>
            <a:ext cx="1090613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6102" y="5229200"/>
            <a:ext cx="1090613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5" name="Picture 1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4471" y="2852936"/>
            <a:ext cx="1090613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9448" y="5489260"/>
            <a:ext cx="1090613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7" name="Picture 19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9449" y="4526806"/>
            <a:ext cx="1090613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8" name="Picture 20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4638" y="3600250"/>
            <a:ext cx="1090613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 rot="10800000" flipV="1">
            <a:off x="1658935" y="2396310"/>
            <a:ext cx="36724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3-метровое бревно распилили на 7 равных частей.</a:t>
            </a:r>
            <a:endParaRPr lang="ru-RU" dirty="0"/>
          </a:p>
        </p:txBody>
      </p:sp>
      <p:cxnSp>
        <p:nvCxnSpPr>
          <p:cNvPr id="16" name="Прямая со стрелкой 15"/>
          <p:cNvCxnSpPr>
            <a:stCxn id="14" idx="3"/>
          </p:cNvCxnSpPr>
          <p:nvPr/>
        </p:nvCxnSpPr>
        <p:spPr>
          <a:xfrm flipH="1" flipV="1">
            <a:off x="1275040" y="1204822"/>
            <a:ext cx="383895" cy="1514654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707904" y="3042642"/>
            <a:ext cx="2508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4-метровое-на 10.</a:t>
            </a:r>
            <a:endParaRPr lang="ru-RU" dirty="0"/>
          </a:p>
        </p:txBody>
      </p:sp>
      <p:cxnSp>
        <p:nvCxnSpPr>
          <p:cNvPr id="19" name="Прямая со стрелкой 18"/>
          <p:cNvCxnSpPr/>
          <p:nvPr/>
        </p:nvCxnSpPr>
        <p:spPr>
          <a:xfrm flipV="1">
            <a:off x="4283968" y="2737992"/>
            <a:ext cx="1512168" cy="36715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907704" y="3810199"/>
            <a:ext cx="4104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Сравни.</a:t>
            </a:r>
            <a:endParaRPr lang="ru-RU" sz="4000" dirty="0"/>
          </a:p>
        </p:txBody>
      </p:sp>
      <p:sp>
        <p:nvSpPr>
          <p:cNvPr id="22" name="TextBox 21"/>
          <p:cNvSpPr txBox="1"/>
          <p:nvPr/>
        </p:nvSpPr>
        <p:spPr>
          <a:xfrm>
            <a:off x="1382215" y="5005438"/>
            <a:ext cx="25777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3\7= 30\70</a:t>
            </a:r>
            <a:endParaRPr lang="ru-RU" sz="3200" dirty="0"/>
          </a:p>
        </p:txBody>
      </p:sp>
      <p:sp>
        <p:nvSpPr>
          <p:cNvPr id="23" name="TextBox 22"/>
          <p:cNvSpPr txBox="1"/>
          <p:nvPr/>
        </p:nvSpPr>
        <p:spPr>
          <a:xfrm>
            <a:off x="3959932" y="4988784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4\10=28\70</a:t>
            </a:r>
            <a:endParaRPr lang="ru-RU" sz="3200" dirty="0"/>
          </a:p>
        </p:txBody>
      </p:sp>
      <p:sp>
        <p:nvSpPr>
          <p:cNvPr id="24" name="TextBox 23"/>
          <p:cNvSpPr txBox="1"/>
          <p:nvPr/>
        </p:nvSpPr>
        <p:spPr>
          <a:xfrm>
            <a:off x="3273398" y="4407208"/>
            <a:ext cx="648072" cy="15683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>˃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877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>
                      <p:stCondLst>
                        <p:cond delay="indefinite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5" fill="hold">
                      <p:stCondLst>
                        <p:cond delay="indefinite"/>
                      </p:stCondLst>
                      <p:childTnLst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3" fill="hold">
                      <p:stCondLst>
                        <p:cond delay="indefinite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1" fill="hold">
                      <p:stCondLst>
                        <p:cond delay="indefinite"/>
                      </p:stCondLst>
                      <p:childTnLst>
                        <p:par>
                          <p:cTn id="302" fill="hold">
                            <p:stCondLst>
                              <p:cond delay="0"/>
                            </p:stCondLst>
                            <p:childTnLst>
                              <p:par>
                                <p:cTn id="30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9" fill="hold">
                      <p:stCondLst>
                        <p:cond delay="indefinite"/>
                      </p:stCondLst>
                      <p:childTnLst>
                        <p:par>
                          <p:cTn id="320" fill="hold">
                            <p:stCondLst>
                              <p:cond delay="0"/>
                            </p:stCondLst>
                            <p:childTnLst>
                              <p:par>
                                <p:cTn id="3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4" fill="hold">
                      <p:stCondLst>
                        <p:cond delay="indefinite"/>
                      </p:stCondLst>
                      <p:childTnLst>
                        <p:par>
                          <p:cTn id="325" fill="hold">
                            <p:stCondLst>
                              <p:cond delay="0"/>
                            </p:stCondLst>
                            <p:childTnLst>
                              <p:par>
                                <p:cTn id="3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9" fill="hold">
                      <p:stCondLst>
                        <p:cond delay="indefinite"/>
                      </p:stCondLst>
                      <p:childTnLst>
                        <p:par>
                          <p:cTn id="330" fill="hold">
                            <p:stCondLst>
                              <p:cond delay="0"/>
                            </p:stCondLst>
                            <p:childTnLst>
                              <p:par>
                                <p:cTn id="3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4" fill="hold">
                      <p:stCondLst>
                        <p:cond delay="indefinite"/>
                      </p:stCondLst>
                      <p:childTnLst>
                        <p:par>
                          <p:cTn id="335" fill="hold">
                            <p:stCondLst>
                              <p:cond delay="0"/>
                            </p:stCondLst>
                            <p:childTnLst>
                              <p:par>
                                <p:cTn id="3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9" fill="hold">
                      <p:stCondLst>
                        <p:cond delay="indefinite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4" fill="hold">
                      <p:stCondLst>
                        <p:cond delay="indefinite"/>
                      </p:stCondLst>
                      <p:childTnLst>
                        <p:par>
                          <p:cTn id="345" fill="hold">
                            <p:stCondLst>
                              <p:cond delay="0"/>
                            </p:stCondLst>
                            <p:childTnLst>
                              <p:par>
                                <p:cTn id="3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9" fill="hold">
                      <p:stCondLst>
                        <p:cond delay="indefinite"/>
                      </p:stCondLst>
                      <p:childTnLst>
                        <p:par>
                          <p:cTn id="350" fill="hold">
                            <p:stCondLst>
                              <p:cond delay="0"/>
                            </p:stCondLst>
                            <p:childTnLst>
                              <p:par>
                                <p:cTn id="3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4" fill="hold">
                      <p:stCondLst>
                        <p:cond delay="indefinite"/>
                      </p:stCondLst>
                      <p:childTnLst>
                        <p:par>
                          <p:cTn id="355" fill="hold">
                            <p:stCondLst>
                              <p:cond delay="0"/>
                            </p:stCondLst>
                            <p:childTnLst>
                              <p:par>
                                <p:cTn id="3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21" grpId="0"/>
      <p:bldP spid="22" grpId="0"/>
      <p:bldP spid="23" grpId="0"/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учитель_5\AppData\Local\Microsoft\Windows\Temporary Internet Files\Content.IE5\NFCU6ZT7\MC900382585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0798" y="34083"/>
            <a:ext cx="6123202" cy="6123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0"/>
            <a:ext cx="90266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Я докажу, что в течение целого года вам почти некогда учиться в школе</a:t>
            </a:r>
            <a:r>
              <a:rPr lang="ru-RU" sz="4400" dirty="0" smtClean="0"/>
              <a:t>. </a:t>
            </a:r>
            <a:endParaRPr lang="ru-RU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177388"/>
            <a:ext cx="579613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365 дней – всего</a:t>
            </a:r>
          </a:p>
          <a:p>
            <a:r>
              <a:rPr lang="ru-RU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52 воскресенья</a:t>
            </a:r>
          </a:p>
          <a:p>
            <a:r>
              <a:rPr lang="ru-RU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10 других дней отдыха</a:t>
            </a:r>
          </a:p>
          <a:p>
            <a:r>
              <a:rPr lang="ru-RU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Отпадает 62 дня</a:t>
            </a:r>
          </a:p>
          <a:p>
            <a:r>
              <a:rPr lang="ru-RU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Все каникулы – не меньше </a:t>
            </a:r>
          </a:p>
          <a:p>
            <a:r>
              <a:rPr lang="ru-RU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100 дней</a:t>
            </a:r>
          </a:p>
          <a:p>
            <a:r>
              <a:rPr lang="ru-RU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365-62-100</a:t>
            </a:r>
          </a:p>
          <a:p>
            <a:r>
              <a:rPr lang="ru-RU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Ночью в школу не ходят</a:t>
            </a:r>
          </a:p>
          <a:p>
            <a:r>
              <a:rPr lang="ru-RU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А это половина года – 183 дня.</a:t>
            </a:r>
          </a:p>
          <a:p>
            <a:r>
              <a:rPr lang="ru-RU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Остается 20 дней </a:t>
            </a:r>
          </a:p>
          <a:p>
            <a:r>
              <a:rPr lang="ru-RU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Уроки – половина дня</a:t>
            </a:r>
          </a:p>
          <a:p>
            <a:r>
              <a:rPr lang="ru-RU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Остается всего  5 дней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Многому ли тут можно научиться???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253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35896" y="836712"/>
            <a:ext cx="32403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Домашнее задание :</a:t>
            </a:r>
          </a:p>
          <a:p>
            <a:r>
              <a:rPr lang="ru-RU" sz="3600" b="1" dirty="0" smtClean="0">
                <a:solidFill>
                  <a:schemeClr val="bg1"/>
                </a:solidFill>
              </a:rPr>
              <a:t>№ 352, 359, 373( а, б)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52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626968" cy="1143000"/>
          </a:xfrm>
        </p:spPr>
        <p:txBody>
          <a:bodyPr>
            <a:normAutofit/>
          </a:bodyPr>
          <a:lstStyle/>
          <a:p>
            <a:r>
              <a:rPr lang="ru-RU" sz="6600" i="1" dirty="0" smtClean="0">
                <a:solidFill>
                  <a:srgbClr val="0070C0"/>
                </a:solidFill>
              </a:rPr>
              <a:t>Устный счет</a:t>
            </a:r>
            <a:endParaRPr lang="ru-RU" sz="6600" i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З а п о м н и</a:t>
            </a:r>
          </a:p>
          <a:p>
            <a:pPr marL="0" indent="0">
              <a:buNone/>
            </a:pPr>
            <a:r>
              <a:rPr lang="ru-RU" sz="6000" b="1" dirty="0" smtClean="0">
                <a:solidFill>
                  <a:srgbClr val="FF0000"/>
                </a:solidFill>
              </a:rPr>
              <a:t>0,5       1</a:t>
            </a:r>
            <a:r>
              <a:rPr lang="en-US" sz="6000" b="1" dirty="0" smtClean="0">
                <a:solidFill>
                  <a:srgbClr val="FF0000"/>
                </a:solidFill>
              </a:rPr>
              <a:t>/</a:t>
            </a:r>
            <a:r>
              <a:rPr lang="ru-RU" sz="6000" b="1" dirty="0" smtClean="0">
                <a:solidFill>
                  <a:srgbClr val="FF0000"/>
                </a:solidFill>
              </a:rPr>
              <a:t>2        1,43     13</a:t>
            </a:r>
            <a:r>
              <a:rPr lang="en-US" sz="6000" b="1" dirty="0" smtClean="0">
                <a:solidFill>
                  <a:srgbClr val="FF0000"/>
                </a:solidFill>
              </a:rPr>
              <a:t>/</a:t>
            </a:r>
            <a:r>
              <a:rPr lang="ru-RU" sz="6000" b="1" dirty="0" smtClean="0">
                <a:solidFill>
                  <a:srgbClr val="FF0000"/>
                </a:solidFill>
              </a:rPr>
              <a:t>55      50     </a:t>
            </a:r>
          </a:p>
          <a:p>
            <a:pPr marL="0" indent="0">
              <a:buNone/>
            </a:pPr>
            <a:r>
              <a:rPr lang="ru-RU" sz="6000" b="1" dirty="0" smtClean="0">
                <a:solidFill>
                  <a:srgbClr val="FF0000"/>
                </a:solidFill>
              </a:rPr>
              <a:t>1</a:t>
            </a:r>
            <a:r>
              <a:rPr lang="en-US" sz="6000" b="1" dirty="0" smtClean="0">
                <a:solidFill>
                  <a:srgbClr val="FF0000"/>
                </a:solidFill>
              </a:rPr>
              <a:t>/</a:t>
            </a:r>
            <a:r>
              <a:rPr lang="ru-RU" sz="6000" b="1" dirty="0" smtClean="0">
                <a:solidFill>
                  <a:srgbClr val="FF0000"/>
                </a:solidFill>
              </a:rPr>
              <a:t>17      3,5        1</a:t>
            </a:r>
            <a:r>
              <a:rPr lang="en-US" sz="6000" b="1" dirty="0" smtClean="0">
                <a:solidFill>
                  <a:srgbClr val="FF0000"/>
                </a:solidFill>
              </a:rPr>
              <a:t>/</a:t>
            </a:r>
            <a:r>
              <a:rPr lang="ru-RU" sz="6000" b="1" dirty="0" smtClean="0">
                <a:solidFill>
                  <a:srgbClr val="FF0000"/>
                </a:solidFill>
              </a:rPr>
              <a:t>4       6</a:t>
            </a:r>
            <a:r>
              <a:rPr lang="en-US" sz="6000" b="1" dirty="0" smtClean="0">
                <a:solidFill>
                  <a:srgbClr val="FF0000"/>
                </a:solidFill>
              </a:rPr>
              <a:t>/</a:t>
            </a:r>
            <a:r>
              <a:rPr lang="ru-RU" sz="6000" b="1" dirty="0" smtClean="0">
                <a:solidFill>
                  <a:srgbClr val="FF0000"/>
                </a:solidFill>
              </a:rPr>
              <a:t>7         22</a:t>
            </a:r>
            <a:r>
              <a:rPr lang="en-US" sz="6000" b="1" dirty="0" smtClean="0">
                <a:solidFill>
                  <a:srgbClr val="FF0000"/>
                </a:solidFill>
              </a:rPr>
              <a:t>/</a:t>
            </a:r>
            <a:r>
              <a:rPr lang="ru-RU" sz="6000" b="1" dirty="0" smtClean="0">
                <a:solidFill>
                  <a:srgbClr val="FF0000"/>
                </a:solidFill>
              </a:rPr>
              <a:t>57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учитель_5\AppData\Local\Microsoft\Windows\Temporary Internet Files\Content.IE5\ENE1R739\MC900290709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5263" y="528638"/>
            <a:ext cx="2032000" cy="1970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610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61" y="-25559"/>
            <a:ext cx="9144000" cy="6883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351914" y="188640"/>
            <a:ext cx="449969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Молодцы!!! </a:t>
            </a:r>
          </a:p>
          <a:p>
            <a:pPr algn="ctr"/>
            <a:r>
              <a:rPr lang="ru-RU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Всем спасибо!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5502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Найди НОД и НОК чисел: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382" y="1412775"/>
            <a:ext cx="8712968" cy="5184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35696" y="2492896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6 и 9;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4427984" y="2564904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12 и 8;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1619672" y="3789040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4 и 18;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4594866" y="4797152"/>
            <a:ext cx="19213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5 и 7;</a:t>
            </a:r>
            <a:endParaRPr lang="ru-RU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3131840" y="3573016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15 и 9;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753561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9900"/>
                </a:solidFill>
              </a:rPr>
              <a:t>Сколько прямоугольников?</a:t>
            </a:r>
            <a:endParaRPr lang="ru-RU" i="1" dirty="0">
              <a:solidFill>
                <a:srgbClr val="0099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2348880"/>
            <a:ext cx="7848872" cy="25922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755576" y="3068960"/>
            <a:ext cx="7848872" cy="7200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755576" y="4077072"/>
            <a:ext cx="7848872" cy="7200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680012" y="5445224"/>
            <a:ext cx="3924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 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2862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Расположи числа на числовой оси: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7776864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>
            <a:off x="899592" y="4005064"/>
            <a:ext cx="6768752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899592" y="3789040"/>
            <a:ext cx="0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1375" y="3789040"/>
            <a:ext cx="36513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" name="Прямая соединительная линия 14"/>
          <p:cNvCxnSpPr/>
          <p:nvPr/>
        </p:nvCxnSpPr>
        <p:spPr>
          <a:xfrm>
            <a:off x="1619672" y="3768915"/>
            <a:ext cx="0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907704" y="3781473"/>
            <a:ext cx="0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2267744" y="3789040"/>
            <a:ext cx="0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2627784" y="3781473"/>
            <a:ext cx="0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2915816" y="3768915"/>
            <a:ext cx="0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3275856" y="3768915"/>
            <a:ext cx="0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3644534" y="3792091"/>
            <a:ext cx="0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3995936" y="3768915"/>
            <a:ext cx="0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4361525" y="3797081"/>
            <a:ext cx="0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4653429" y="3789040"/>
            <a:ext cx="0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5022891" y="3789040"/>
            <a:ext cx="0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5364088" y="3781473"/>
            <a:ext cx="0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5724128" y="3789040"/>
            <a:ext cx="0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6084168" y="3768915"/>
            <a:ext cx="0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55576" y="3573016"/>
            <a:ext cx="485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0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6084168" y="3356992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98475" y="2132856"/>
            <a:ext cx="16293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</a:t>
            </a:r>
            <a:r>
              <a:rPr lang="en-US" sz="3200" dirty="0" smtClean="0"/>
              <a:t>/</a:t>
            </a:r>
            <a:r>
              <a:rPr lang="ru-RU" sz="3200" dirty="0" smtClean="0"/>
              <a:t>15;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2051720" y="2132855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3</a:t>
            </a:r>
            <a:r>
              <a:rPr lang="en-US" sz="3200" dirty="0" smtClean="0"/>
              <a:t>/</a:t>
            </a:r>
            <a:r>
              <a:rPr lang="ru-RU" sz="3200" dirty="0" smtClean="0"/>
              <a:t>15;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3131840" y="2132855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6</a:t>
            </a:r>
            <a:r>
              <a:rPr lang="en-US" sz="3200" dirty="0" smtClean="0"/>
              <a:t>/</a:t>
            </a:r>
            <a:r>
              <a:rPr lang="ru-RU" sz="3200" dirty="0" smtClean="0"/>
              <a:t>15;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4283968" y="2204864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</a:t>
            </a:r>
            <a:r>
              <a:rPr lang="en-US" sz="3200" dirty="0" smtClean="0"/>
              <a:t>/</a:t>
            </a:r>
            <a:r>
              <a:rPr lang="ru-RU" sz="3200" dirty="0" smtClean="0"/>
              <a:t>5;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5148064" y="2204864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10</a:t>
            </a:r>
            <a:r>
              <a:rPr lang="en-US" sz="3200" dirty="0" smtClean="0"/>
              <a:t>/</a:t>
            </a:r>
            <a:r>
              <a:rPr lang="ru-RU" sz="3200" dirty="0" smtClean="0"/>
              <a:t>15;</a:t>
            </a:r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6516216" y="2132855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2</a:t>
            </a:r>
            <a:r>
              <a:rPr lang="en-US" sz="3200" dirty="0" smtClean="0"/>
              <a:t>/</a:t>
            </a:r>
            <a:r>
              <a:rPr lang="ru-RU" sz="3200" dirty="0" smtClean="0"/>
              <a:t>5;</a:t>
            </a:r>
            <a:endParaRPr lang="ru-RU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899592" y="2789639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12</a:t>
            </a:r>
            <a:r>
              <a:rPr lang="en-US" sz="3200" dirty="0" smtClean="0"/>
              <a:t>/</a:t>
            </a:r>
            <a:r>
              <a:rPr lang="ru-RU" sz="3200" dirty="0" smtClean="0"/>
              <a:t>15;</a:t>
            </a:r>
            <a:endParaRPr lang="ru-RU" sz="3200" dirty="0"/>
          </a:p>
        </p:txBody>
      </p:sp>
      <p:sp>
        <p:nvSpPr>
          <p:cNvPr id="18" name="TextBox 17"/>
          <p:cNvSpPr txBox="1"/>
          <p:nvPr/>
        </p:nvSpPr>
        <p:spPr>
          <a:xfrm>
            <a:off x="2267744" y="2924944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2</a:t>
            </a:r>
            <a:r>
              <a:rPr lang="en-US" sz="3200" dirty="0" smtClean="0"/>
              <a:t>/</a:t>
            </a:r>
            <a:r>
              <a:rPr lang="ru-RU" sz="3200" dirty="0" smtClean="0"/>
              <a:t>3;</a:t>
            </a:r>
            <a:endParaRPr lang="ru-RU" sz="3200" dirty="0"/>
          </a:p>
        </p:txBody>
      </p:sp>
      <p:sp>
        <p:nvSpPr>
          <p:cNvPr id="20" name="TextBox 19"/>
          <p:cNvSpPr txBox="1"/>
          <p:nvPr/>
        </p:nvSpPr>
        <p:spPr>
          <a:xfrm>
            <a:off x="3275856" y="2924944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13</a:t>
            </a:r>
            <a:r>
              <a:rPr lang="en-US" sz="3200" dirty="0" smtClean="0"/>
              <a:t>/</a:t>
            </a:r>
            <a:r>
              <a:rPr lang="ru-RU" sz="3200" dirty="0" smtClean="0"/>
              <a:t>15;</a:t>
            </a:r>
            <a:endParaRPr lang="ru-RU" sz="3200" dirty="0"/>
          </a:p>
        </p:txBody>
      </p:sp>
      <p:sp>
        <p:nvSpPr>
          <p:cNvPr id="22" name="TextBox 21"/>
          <p:cNvSpPr txBox="1"/>
          <p:nvPr/>
        </p:nvSpPr>
        <p:spPr>
          <a:xfrm>
            <a:off x="4653429" y="2924944"/>
            <a:ext cx="17187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4</a:t>
            </a:r>
            <a:r>
              <a:rPr lang="en-US" sz="3200" dirty="0" smtClean="0"/>
              <a:t>/5</a:t>
            </a:r>
            <a:r>
              <a:rPr lang="ru-RU" sz="3200" dirty="0" smtClean="0"/>
              <a:t>;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998475" y="4013105"/>
            <a:ext cx="8146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1\15</a:t>
            </a:r>
            <a:endParaRPr lang="ru-RU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1619672" y="4013105"/>
            <a:ext cx="10081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3\15</a:t>
            </a:r>
            <a:endParaRPr lang="ru-RU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2699792" y="4013105"/>
            <a:ext cx="7200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6\15</a:t>
            </a:r>
            <a:endParaRPr lang="ru-RU" sz="1100" dirty="0"/>
          </a:p>
        </p:txBody>
      </p:sp>
      <p:sp>
        <p:nvSpPr>
          <p:cNvPr id="26" name="TextBox 25"/>
          <p:cNvSpPr txBox="1"/>
          <p:nvPr/>
        </p:nvSpPr>
        <p:spPr>
          <a:xfrm>
            <a:off x="1619672" y="4274715"/>
            <a:ext cx="86409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1\5</a:t>
            </a:r>
            <a:endParaRPr lang="ru-RU" sz="1100" dirty="0"/>
          </a:p>
        </p:txBody>
      </p:sp>
      <p:sp>
        <p:nvSpPr>
          <p:cNvPr id="29" name="TextBox 28"/>
          <p:cNvSpPr txBox="1"/>
          <p:nvPr/>
        </p:nvSpPr>
        <p:spPr>
          <a:xfrm>
            <a:off x="1405802" y="3723196"/>
            <a:ext cx="501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4148918" y="3573016"/>
            <a:ext cx="8551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10\15</a:t>
            </a:r>
            <a:endParaRPr lang="ru-RU" sz="1100" dirty="0"/>
          </a:p>
        </p:txBody>
      </p:sp>
      <p:sp>
        <p:nvSpPr>
          <p:cNvPr id="41" name="TextBox 40"/>
          <p:cNvSpPr txBox="1"/>
          <p:nvPr/>
        </p:nvSpPr>
        <p:spPr>
          <a:xfrm>
            <a:off x="2699792" y="3573016"/>
            <a:ext cx="7200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2\5</a:t>
            </a:r>
            <a:endParaRPr lang="ru-RU" sz="1100" dirty="0"/>
          </a:p>
        </p:txBody>
      </p:sp>
      <p:sp>
        <p:nvSpPr>
          <p:cNvPr id="44" name="TextBox 43"/>
          <p:cNvSpPr txBox="1"/>
          <p:nvPr/>
        </p:nvSpPr>
        <p:spPr>
          <a:xfrm>
            <a:off x="4716016" y="3984939"/>
            <a:ext cx="136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12\15</a:t>
            </a:r>
            <a:endParaRPr lang="ru-RU" sz="1100" dirty="0"/>
          </a:p>
        </p:txBody>
      </p:sp>
      <p:sp>
        <p:nvSpPr>
          <p:cNvPr id="45" name="TextBox 44"/>
          <p:cNvSpPr txBox="1"/>
          <p:nvPr/>
        </p:nvSpPr>
        <p:spPr>
          <a:xfrm>
            <a:off x="4148918" y="4092528"/>
            <a:ext cx="8551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2\3</a:t>
            </a:r>
            <a:endParaRPr lang="ru-RU" sz="1100" dirty="0"/>
          </a:p>
        </p:txBody>
      </p:sp>
      <p:sp>
        <p:nvSpPr>
          <p:cNvPr id="46" name="TextBox 45"/>
          <p:cNvSpPr txBox="1"/>
          <p:nvPr/>
        </p:nvSpPr>
        <p:spPr>
          <a:xfrm>
            <a:off x="5148064" y="3573016"/>
            <a:ext cx="7200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13\15</a:t>
            </a:r>
            <a:endParaRPr lang="ru-RU" sz="1100" dirty="0"/>
          </a:p>
        </p:txBody>
      </p:sp>
      <p:sp>
        <p:nvSpPr>
          <p:cNvPr id="49" name="TextBox 48"/>
          <p:cNvSpPr txBox="1"/>
          <p:nvPr/>
        </p:nvSpPr>
        <p:spPr>
          <a:xfrm>
            <a:off x="4808381" y="3573016"/>
            <a:ext cx="7717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4\5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281406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2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2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4" grpId="0"/>
      <p:bldP spid="3" grpId="0"/>
      <p:bldP spid="8" grpId="0"/>
      <p:bldP spid="10" grpId="0"/>
      <p:bldP spid="11" grpId="0"/>
      <p:bldP spid="9" grpId="0"/>
      <p:bldP spid="13" grpId="0"/>
      <p:bldP spid="26" grpId="0"/>
      <p:bldP spid="40" grpId="0"/>
      <p:bldP spid="45" grpId="0"/>
      <p:bldP spid="4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347048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Что значит сравнить?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123" name="Picture 3" descr="C:\Users\учитель_5\AppData\Local\Microsoft\Windows\Temporary Internet Files\Content.IE5\YNXL377V\MC900404239[2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2425" y="574675"/>
            <a:ext cx="1825625" cy="158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1988840"/>
            <a:ext cx="28803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˃</a:t>
            </a:r>
            <a:endParaRPr lang="ru-RU" sz="9600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4149080"/>
            <a:ext cx="16561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˂</a:t>
            </a:r>
            <a:endParaRPr lang="ru-RU" sz="9600" dirty="0"/>
          </a:p>
        </p:txBody>
      </p:sp>
      <p:sp>
        <p:nvSpPr>
          <p:cNvPr id="6" name="TextBox 5"/>
          <p:cNvSpPr txBox="1"/>
          <p:nvPr/>
        </p:nvSpPr>
        <p:spPr>
          <a:xfrm>
            <a:off x="2339752" y="3717032"/>
            <a:ext cx="37444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˭</a:t>
            </a:r>
            <a:endParaRPr lang="ru-RU" sz="9600" dirty="0"/>
          </a:p>
        </p:txBody>
      </p:sp>
      <p:sp>
        <p:nvSpPr>
          <p:cNvPr id="7" name="TextBox 6"/>
          <p:cNvSpPr txBox="1"/>
          <p:nvPr/>
        </p:nvSpPr>
        <p:spPr>
          <a:xfrm>
            <a:off x="4788024" y="2773670"/>
            <a:ext cx="35283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≤</a:t>
            </a:r>
            <a:endParaRPr lang="ru-RU" sz="9600" dirty="0"/>
          </a:p>
        </p:txBody>
      </p:sp>
      <p:sp>
        <p:nvSpPr>
          <p:cNvPr id="8" name="TextBox 7"/>
          <p:cNvSpPr txBox="1"/>
          <p:nvPr/>
        </p:nvSpPr>
        <p:spPr>
          <a:xfrm>
            <a:off x="5220072" y="4797152"/>
            <a:ext cx="34563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≥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3275145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827" y="0"/>
            <a:ext cx="8640959" cy="6525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 descr="C:\Users\учитель_5\AppData\Local\Microsoft\Windows\Temporary Internet Files\Content.IE5\3E0VM8WF\MC900326908[1]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95058" y="117968"/>
            <a:ext cx="1224136" cy="1079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:\Users\учитель_5\AppData\Local\Microsoft\Windows\Temporary Internet Files\Content.IE5\NFCU6ZT7\MC900434411[1]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7126" y="2945951"/>
            <a:ext cx="2123728" cy="3384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 стрелкой 8"/>
          <p:cNvCxnSpPr/>
          <p:nvPr/>
        </p:nvCxnSpPr>
        <p:spPr>
          <a:xfrm>
            <a:off x="1619672" y="620688"/>
            <a:ext cx="3384376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2123728" y="332656"/>
            <a:ext cx="0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4283968" y="333931"/>
            <a:ext cx="0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3059832" y="369611"/>
            <a:ext cx="0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979712" y="657643"/>
            <a:ext cx="445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4088301" y="620688"/>
            <a:ext cx="339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2915816" y="620688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</a:t>
            </a:r>
            <a:endParaRPr lang="ru-RU" dirty="0"/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2123728" y="1484784"/>
            <a:ext cx="4104456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2219750" y="2267029"/>
            <a:ext cx="4104456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1768399" y="3140968"/>
            <a:ext cx="4104456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1797710" y="4202830"/>
            <a:ext cx="4104456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 flipH="1" flipV="1">
            <a:off x="5434024" y="1124744"/>
            <a:ext cx="652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○</a:t>
            </a:r>
            <a:endParaRPr lang="ru-RU" sz="3600" dirty="0"/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 flipV="1">
            <a:off x="5315352" y="1453426"/>
            <a:ext cx="237344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V="1">
            <a:off x="4885376" y="1484784"/>
            <a:ext cx="237344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flipV="1">
            <a:off x="4525335" y="1484784"/>
            <a:ext cx="237344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flipV="1">
            <a:off x="4221688" y="1484784"/>
            <a:ext cx="237344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flipV="1">
            <a:off x="3849938" y="1494076"/>
            <a:ext cx="237344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V="1">
            <a:off x="3490917" y="1483391"/>
            <a:ext cx="237344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flipV="1">
            <a:off x="3157184" y="1453426"/>
            <a:ext cx="237344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flipV="1">
            <a:off x="2770837" y="1494076"/>
            <a:ext cx="237344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5796136" y="1453426"/>
            <a:ext cx="290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9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3275856" y="2161312"/>
            <a:ext cx="6371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3</a:t>
            </a:r>
            <a:endParaRPr lang="ru-RU" sz="4000" dirty="0"/>
          </a:p>
        </p:txBody>
      </p:sp>
      <p:sp>
        <p:nvSpPr>
          <p:cNvPr id="50" name="TextBox 49"/>
          <p:cNvSpPr txBox="1"/>
          <p:nvPr/>
        </p:nvSpPr>
        <p:spPr>
          <a:xfrm>
            <a:off x="3275856" y="1782108"/>
            <a:ext cx="360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●</a:t>
            </a:r>
            <a:endParaRPr lang="ru-RU" sz="4000" dirty="0"/>
          </a:p>
        </p:txBody>
      </p:sp>
      <p:cxnSp>
        <p:nvCxnSpPr>
          <p:cNvPr id="60" name="Прямая соединительная линия 59"/>
          <p:cNvCxnSpPr/>
          <p:nvPr/>
        </p:nvCxnSpPr>
        <p:spPr>
          <a:xfrm flipV="1">
            <a:off x="3644432" y="2082688"/>
            <a:ext cx="237344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flipV="1">
            <a:off x="3960774" y="2126797"/>
            <a:ext cx="237344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 flipV="1">
            <a:off x="4273032" y="2126797"/>
            <a:ext cx="237344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5552696" y="286919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7" name="TextBox 66"/>
          <p:cNvSpPr txBox="1"/>
          <p:nvPr/>
        </p:nvSpPr>
        <p:spPr>
          <a:xfrm>
            <a:off x="5552696" y="286919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cxnSp>
        <p:nvCxnSpPr>
          <p:cNvPr id="74" name="Прямая соединительная линия 73"/>
          <p:cNvCxnSpPr/>
          <p:nvPr/>
        </p:nvCxnSpPr>
        <p:spPr>
          <a:xfrm flipV="1">
            <a:off x="4642604" y="2136051"/>
            <a:ext cx="237344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5004048" y="30538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cxnSp>
        <p:nvCxnSpPr>
          <p:cNvPr id="78" name="Прямая соединительная линия 77"/>
          <p:cNvCxnSpPr/>
          <p:nvPr/>
        </p:nvCxnSpPr>
        <p:spPr>
          <a:xfrm flipV="1">
            <a:off x="4977741" y="2122807"/>
            <a:ext cx="237344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5872855" y="30538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cxnSp>
        <p:nvCxnSpPr>
          <p:cNvPr id="80" name="Прямая соединительная линия 79"/>
          <p:cNvCxnSpPr/>
          <p:nvPr/>
        </p:nvCxnSpPr>
        <p:spPr>
          <a:xfrm flipV="1">
            <a:off x="5215085" y="2156094"/>
            <a:ext cx="237344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2443652" y="2869198"/>
            <a:ext cx="4721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●</a:t>
            </a:r>
            <a:endParaRPr lang="ru-RU" sz="3600" dirty="0"/>
          </a:p>
        </p:txBody>
      </p:sp>
      <p:sp>
        <p:nvSpPr>
          <p:cNvPr id="75" name="TextBox 74"/>
          <p:cNvSpPr txBox="1"/>
          <p:nvPr/>
        </p:nvSpPr>
        <p:spPr>
          <a:xfrm>
            <a:off x="4761276" y="32626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83" name="TextBox 82"/>
          <p:cNvSpPr txBox="1"/>
          <p:nvPr/>
        </p:nvSpPr>
        <p:spPr>
          <a:xfrm flipH="1" flipV="1">
            <a:off x="4853640" y="2892967"/>
            <a:ext cx="5803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○</a:t>
            </a:r>
            <a:endParaRPr lang="ru-RU" sz="3600" dirty="0"/>
          </a:p>
        </p:txBody>
      </p:sp>
      <p:sp>
        <p:nvSpPr>
          <p:cNvPr id="76" name="TextBox 75"/>
          <p:cNvSpPr txBox="1"/>
          <p:nvPr/>
        </p:nvSpPr>
        <p:spPr>
          <a:xfrm>
            <a:off x="2443652" y="2515255"/>
            <a:ext cx="1186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4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5004048" y="2636912"/>
            <a:ext cx="548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12</a:t>
            </a:r>
            <a:endParaRPr lang="ru-RU" sz="2800" dirty="0"/>
          </a:p>
        </p:txBody>
      </p:sp>
      <p:sp>
        <p:nvSpPr>
          <p:cNvPr id="79" name="TextBox 78"/>
          <p:cNvSpPr txBox="1"/>
          <p:nvPr/>
        </p:nvSpPr>
        <p:spPr>
          <a:xfrm>
            <a:off x="6588224" y="38610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cxnSp>
        <p:nvCxnSpPr>
          <p:cNvPr id="87" name="Прямая соединительная линия 86"/>
          <p:cNvCxnSpPr/>
          <p:nvPr/>
        </p:nvCxnSpPr>
        <p:spPr>
          <a:xfrm flipV="1">
            <a:off x="2844671" y="3016116"/>
            <a:ext cx="237344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6588224" y="30161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cxnSp>
        <p:nvCxnSpPr>
          <p:cNvPr id="89" name="Прямая соединительная линия 88"/>
          <p:cNvCxnSpPr/>
          <p:nvPr/>
        </p:nvCxnSpPr>
        <p:spPr>
          <a:xfrm flipV="1">
            <a:off x="3337204" y="3019045"/>
            <a:ext cx="237344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6772955" y="323853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cxnSp>
        <p:nvCxnSpPr>
          <p:cNvPr id="91" name="Прямая соединительная линия 90"/>
          <p:cNvCxnSpPr/>
          <p:nvPr/>
        </p:nvCxnSpPr>
        <p:spPr>
          <a:xfrm flipV="1">
            <a:off x="3820627" y="3016116"/>
            <a:ext cx="237344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6086896" y="33854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cxnSp>
        <p:nvCxnSpPr>
          <p:cNvPr id="97" name="Прямая соединительная линия 96"/>
          <p:cNvCxnSpPr/>
          <p:nvPr/>
        </p:nvCxnSpPr>
        <p:spPr>
          <a:xfrm flipV="1">
            <a:off x="4258142" y="3002739"/>
            <a:ext cx="237344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6324206" y="420283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cxnSp>
        <p:nvCxnSpPr>
          <p:cNvPr id="99" name="Прямая соединительная линия 98"/>
          <p:cNvCxnSpPr/>
          <p:nvPr/>
        </p:nvCxnSpPr>
        <p:spPr>
          <a:xfrm flipV="1">
            <a:off x="4734969" y="3004129"/>
            <a:ext cx="237344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3881776" y="4387496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8</a:t>
            </a:r>
            <a:endParaRPr lang="ru-RU" sz="3600" dirty="0"/>
          </a:p>
        </p:txBody>
      </p:sp>
      <p:sp>
        <p:nvSpPr>
          <p:cNvPr id="94" name="TextBox 93"/>
          <p:cNvSpPr txBox="1"/>
          <p:nvPr/>
        </p:nvSpPr>
        <p:spPr>
          <a:xfrm>
            <a:off x="6508937" y="36320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6" name="TextBox 95"/>
          <p:cNvSpPr txBox="1"/>
          <p:nvPr/>
        </p:nvSpPr>
        <p:spPr>
          <a:xfrm>
            <a:off x="3939299" y="4001336"/>
            <a:ext cx="3446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●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194031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6696744" cy="337038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1. А теперь вспомним , как сравниваются дроби с одинаковыми знаменателями или с одинаковыми числителями.</a:t>
            </a:r>
            <a:endParaRPr lang="ru-RU" dirty="0"/>
          </a:p>
        </p:txBody>
      </p:sp>
      <p:pic>
        <p:nvPicPr>
          <p:cNvPr id="1026" name="Picture 2" descr="C:\Users\учитель_5\AppData\Local\Microsoft\Windows\Temporary Internet Files\Content.IE5\NFCU6ZT7\MC900441902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850" y="493713"/>
            <a:ext cx="1520825" cy="179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59632" y="4005064"/>
            <a:ext cx="76328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2. Распределите числа по группам:  </a:t>
            </a:r>
          </a:p>
          <a:p>
            <a:r>
              <a:rPr lang="ru-RU" sz="3600" dirty="0" smtClean="0"/>
              <a:t>13,4;  58;   7/13;   0,32;    178;   2/13;    9/13;    6/13;    245;  11/13;   11,6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62510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C:\Users\учитель_5\AppData\Local\Microsoft\Windows\Temporary Internet Files\Content.IE5\3E0VM8WF\MP900439407[1]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2" y="4121696"/>
            <a:ext cx="2540854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6" y="332656"/>
            <a:ext cx="792088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Правило:</a:t>
            </a:r>
          </a:p>
          <a:p>
            <a:r>
              <a:rPr lang="ru-RU" sz="4400" dirty="0" smtClean="0"/>
              <a:t>Из двух дробей с одинаковыми знаменателями  больше та дробь, у которой числитель больше. 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43140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519</TotalTime>
  <Words>460</Words>
  <Application>Microsoft Office PowerPoint</Application>
  <PresentationFormat>Экран (4:3)</PresentationFormat>
  <Paragraphs>121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Сравнение дробей с разными знаменателями</vt:lpstr>
      <vt:lpstr>Устный счет</vt:lpstr>
      <vt:lpstr>Найди НОД и НОК чисел:</vt:lpstr>
      <vt:lpstr>Сколько прямоугольников?</vt:lpstr>
      <vt:lpstr>Расположи числа на числовой оси:</vt:lpstr>
      <vt:lpstr>Что значит сравнить?</vt:lpstr>
      <vt:lpstr>Презентация PowerPoint</vt:lpstr>
      <vt:lpstr>1. А теперь вспомним , как сравниваются дроби с одинаковыми знаменателями или с одинаковыми числителями.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Сравнение дробей с разными знаменателями</dc:title>
  <dc:creator>учитель_5</dc:creator>
  <cp:lastModifiedBy>учитель_5</cp:lastModifiedBy>
  <cp:revision>39</cp:revision>
  <dcterms:created xsi:type="dcterms:W3CDTF">2012-10-06T12:02:59Z</dcterms:created>
  <dcterms:modified xsi:type="dcterms:W3CDTF">2013-03-27T17:38:58Z</dcterms:modified>
</cp:coreProperties>
</file>