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6" r:id="rId20"/>
    <p:sldId id="277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27" autoAdjust="0"/>
    <p:restoredTop sz="94660"/>
  </p:normalViewPr>
  <p:slideViewPr>
    <p:cSldViewPr>
      <p:cViewPr varScale="1">
        <p:scale>
          <a:sx n="50" d="100"/>
          <a:sy n="50" d="100"/>
        </p:scale>
        <p:origin x="-123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CDF8-C3C1-4F0B-AB32-FDA9B09B9BD7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55A34-DCB5-42F8-B1A1-EC897DACA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CDF8-C3C1-4F0B-AB32-FDA9B09B9BD7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55A34-DCB5-42F8-B1A1-EC897DACA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CDF8-C3C1-4F0B-AB32-FDA9B09B9BD7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55A34-DCB5-42F8-B1A1-EC897DACA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CDF8-C3C1-4F0B-AB32-FDA9B09B9BD7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55A34-DCB5-42F8-B1A1-EC897DACA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CDF8-C3C1-4F0B-AB32-FDA9B09B9BD7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55A34-DCB5-42F8-B1A1-EC897DACA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CDF8-C3C1-4F0B-AB32-FDA9B09B9BD7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55A34-DCB5-42F8-B1A1-EC897DACA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CDF8-C3C1-4F0B-AB32-FDA9B09B9BD7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55A34-DCB5-42F8-B1A1-EC897DACA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CDF8-C3C1-4F0B-AB32-FDA9B09B9BD7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55A34-DCB5-42F8-B1A1-EC897DACA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CDF8-C3C1-4F0B-AB32-FDA9B09B9BD7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55A34-DCB5-42F8-B1A1-EC897DACA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CDF8-C3C1-4F0B-AB32-FDA9B09B9BD7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55A34-DCB5-42F8-B1A1-EC897DACA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CDF8-C3C1-4F0B-AB32-FDA9B09B9BD7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1755A34-DCB5-42F8-B1A1-EC897DACA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92CDF8-C3C1-4F0B-AB32-FDA9B09B9BD7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755A34-DCB5-42F8-B1A1-EC897DACA31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851648" cy="1143008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endParaRPr lang="ru-RU" sz="2400" b="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500306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Взаимодействие специалистов в формировании сенсорных эталонов детей с ОВЗ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714356"/>
            <a:ext cx="632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МБДОУ №44 Детский сад «Золушка» Центр развития ребенка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4714884"/>
            <a:ext cx="3579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Попова Светлана Владимировна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6072206"/>
            <a:ext cx="189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г. Старый Оскол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Преемственность в работе с  другими специалистами: на аналогичном материале, в рамках одной  темы каждый из специалистов решает общие и специфические задачи сенсорного воспитания.</a:t>
            </a:r>
          </a:p>
          <a:p>
            <a:pPr>
              <a:buNone/>
            </a:pPr>
            <a:r>
              <a:rPr lang="ru-RU" sz="3200" dirty="0" smtClean="0"/>
              <a:t>		Главной особенностью коррекционной работы является комплексный подход.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Организуя непосредственно-образовательную деятельность, учитель логопед подбирает упражнения на указание признаков предметов         (большой, маленький). Учит согласовывать прилагательные в роде, числе, падеже (синий и т.д.)</a:t>
            </a:r>
            <a:endParaRPr lang="ru-RU" dirty="0"/>
          </a:p>
        </p:txBody>
      </p:sp>
      <p:pic>
        <p:nvPicPr>
          <p:cNvPr id="6147" name="Picture 3" descr="C:\Users\Татьяна\Desktop\SAM_19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357562"/>
            <a:ext cx="4286539" cy="3214686"/>
          </a:xfrm>
          <a:prstGeom prst="rect">
            <a:avLst/>
          </a:prstGeom>
          <a:noFill/>
        </p:spPr>
      </p:pic>
      <p:pic>
        <p:nvPicPr>
          <p:cNvPr id="6148" name="Picture 4" descr="C:\Users\Татьяна\Desktop\SAM_2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3429000"/>
            <a:ext cx="4000528" cy="31575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8229600" cy="92869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кабинете оборудован центр сенсорного развития</a:t>
            </a:r>
            <a:endParaRPr lang="ru-RU" dirty="0"/>
          </a:p>
        </p:txBody>
      </p:sp>
      <p:pic>
        <p:nvPicPr>
          <p:cNvPr id="7170" name="Picture 2" descr="C:\Users\Татьяна\Desktop\SAM_20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142984"/>
            <a:ext cx="487680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Музыкальная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24288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400" dirty="0" smtClean="0"/>
              <a:t>Детей учат ориентироваться на высоту, силу, тембр голоса: «Кто поет большая или маленькая неваляшка?», «Постучи в маленький барабан», «Постучи в большой барабан». Музыкальный руководитель развивает звуковое восприятие при различении неречевых звучаний (последовательный ряд из двух - трех звуков).</a:t>
            </a:r>
            <a:endParaRPr lang="ru-RU" sz="2400" dirty="0"/>
          </a:p>
        </p:txBody>
      </p:sp>
      <p:pic>
        <p:nvPicPr>
          <p:cNvPr id="8194" name="Picture 2" descr="C:\Users\Татьяна\Desktop\SAM_20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286124"/>
            <a:ext cx="4087535" cy="3357586"/>
          </a:xfrm>
          <a:prstGeom prst="rect">
            <a:avLst/>
          </a:prstGeom>
          <a:noFill/>
        </p:spPr>
      </p:pic>
      <p:pic>
        <p:nvPicPr>
          <p:cNvPr id="8195" name="Picture 3" descr="C:\Users\Татьяна\Desktop\SAM_20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286124"/>
            <a:ext cx="4286248" cy="3370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В тесной взаимосвязи развития движений осуществляется сенсорное воспитание. В двигательной деятельности дети активнее воспринимают новые предметы их свойства, качества.</a:t>
            </a:r>
          </a:p>
          <a:p>
            <a:pPr>
              <a:buNone/>
            </a:pPr>
            <a:r>
              <a:rPr lang="ru-RU" sz="3200" dirty="0" smtClean="0"/>
              <a:t>		Педагог по физической культуре подбирает пособия разной величины: флажки, мешочки, мячи, шары и т.д. имеющие основные цвета.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18573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Игровые задания выстраиваются на соотношениях контрастных по цвету или величине предметов (в одну руку ребенку дается красный флажок, в другую синий).</a:t>
            </a:r>
            <a:endParaRPr lang="ru-RU" dirty="0"/>
          </a:p>
        </p:txBody>
      </p:sp>
      <p:pic>
        <p:nvPicPr>
          <p:cNvPr id="9218" name="Picture 2" descr="C:\Users\Татьяна\Desktop\SAM_20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428868"/>
            <a:ext cx="6088051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Ходьба по разноцветным «пробкам», выполнение упражнений с обручем помогает закрепить цвет и форму.</a:t>
            </a:r>
            <a:endParaRPr lang="ru-RU" dirty="0"/>
          </a:p>
        </p:txBody>
      </p:sp>
      <p:pic>
        <p:nvPicPr>
          <p:cNvPr id="10242" name="Picture 2" descr="C:\Users\Татьяна\Desktop\SAM_20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714620"/>
            <a:ext cx="4143404" cy="3571876"/>
          </a:xfrm>
          <a:prstGeom prst="rect">
            <a:avLst/>
          </a:prstGeom>
          <a:noFill/>
        </p:spPr>
      </p:pic>
      <p:pic>
        <p:nvPicPr>
          <p:cNvPr id="10243" name="Picture 3" descr="C:\Users\Татьяна\Desktop\SAM_20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714620"/>
            <a:ext cx="4286248" cy="3565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«Допрыгни  до круга, до квадрата»; «Подлезь под трапецию»</a:t>
            </a:r>
            <a:endParaRPr lang="ru-RU" dirty="0"/>
          </a:p>
        </p:txBody>
      </p:sp>
      <p:pic>
        <p:nvPicPr>
          <p:cNvPr id="11266" name="Picture 2" descr="C:\Users\Татьяна\Desktop\SAM_2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285992"/>
            <a:ext cx="4214842" cy="3714776"/>
          </a:xfrm>
          <a:prstGeom prst="rect">
            <a:avLst/>
          </a:prstGeom>
          <a:noFill/>
        </p:spPr>
      </p:pic>
      <p:pic>
        <p:nvPicPr>
          <p:cNvPr id="11268" name="Picture 4" descr="C:\Users\Татьяна\Desktop\SAM_20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285992"/>
            <a:ext cx="4286280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Закрепление знаний цифр «Найди свой домик»</a:t>
            </a:r>
            <a:endParaRPr lang="ru-RU" dirty="0"/>
          </a:p>
        </p:txBody>
      </p:sp>
      <p:pic>
        <p:nvPicPr>
          <p:cNvPr id="12290" name="Picture 2" descr="C:\Users\Татьяна\Desktop\SAM_20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285860"/>
            <a:ext cx="6572296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Игры и упражнения с педагогом психологом</a:t>
            </a:r>
            <a:endParaRPr lang="ru-RU" dirty="0"/>
          </a:p>
        </p:txBody>
      </p:sp>
      <p:pic>
        <p:nvPicPr>
          <p:cNvPr id="1027" name="Picture 3" descr="C:\Users\Татьяна\Desktop\SAM_21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857364"/>
            <a:ext cx="5643602" cy="40719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72198" y="2214554"/>
            <a:ext cx="2844625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«</a:t>
            </a:r>
            <a:r>
              <a:rPr lang="ru-RU" sz="3200" b="1" dirty="0" smtClean="0"/>
              <a:t>Чудо-кубик»</a:t>
            </a:r>
            <a:endParaRPr lang="ru-RU" sz="2000" b="1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34" y="5929330"/>
            <a:ext cx="5143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Закрепление цвета и формы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dirty="0" smtClean="0"/>
              <a:t>Сенсорное развитие составляет основу умственного воспитания ребенка. От того на сколько полно ребенок научится воспринимать  объекты, предметы, явления действительности, оперировать этими знаниями,</a:t>
            </a:r>
            <a:r>
              <a:rPr lang="en-US" sz="3200" dirty="0" smtClean="0"/>
              <a:t> </a:t>
            </a:r>
            <a:r>
              <a:rPr lang="ru-RU" sz="3200" dirty="0" smtClean="0"/>
              <a:t>зависит процесс его вхождения в окружающий мир. </a:t>
            </a:r>
            <a:endParaRPr lang="ru-RU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SAM_21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000372"/>
            <a:ext cx="3992278" cy="2994005"/>
          </a:xfrm>
          <a:prstGeom prst="rect">
            <a:avLst/>
          </a:prstGeom>
          <a:noFill/>
        </p:spPr>
      </p:pic>
      <p:pic>
        <p:nvPicPr>
          <p:cNvPr id="2051" name="Picture 3" descr="C:\Users\Татьяна\Desktop\SAM_21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357298"/>
            <a:ext cx="4373307" cy="327975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28794" y="571480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Игры с прищепками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6143644"/>
            <a:ext cx="5045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000" b="1" dirty="0" smtClean="0"/>
              <a:t>Подбери иголки к  треугольной елке»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2066" y="4714884"/>
            <a:ext cx="34108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«Подбери к круглому </a:t>
            </a:r>
          </a:p>
          <a:p>
            <a:r>
              <a:rPr lang="ru-RU" sz="2000" b="1" dirty="0" smtClean="0"/>
              <a:t>солнышку красные лучи»</a:t>
            </a:r>
            <a:endParaRPr lang="ru-RU" sz="20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4286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		</a:t>
            </a:r>
            <a:r>
              <a:rPr lang="ru-RU" sz="3600" dirty="0" smtClean="0"/>
              <a:t>Совместная деятельность всех специалистов  ДОУ направлена на интеграцию программных областей знаний во все виды детской деятельности.</a:t>
            </a:r>
            <a:endParaRPr lang="ru-RU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14554"/>
            <a:ext cx="8229600" cy="23507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Сенсорное развитие детей с ЗПР отличается качественным своеобразием. Затруднена  ориентировочно-исследовательская деятельность, направленная на исследование свойств и качеств предметов. Требуется большое количество проб при решений наглядно-практических задач, дети затрудняются в обследовании предмета. Основная проблема в том, что их сенсорный опыт не обобщается и не закрепляется в слове, эталонные представления не формируются своевременно.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92922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Развитие детей происходит только в активном взаимодействии специалистов ДОУ. Важнейшим аспектом работы является целенаправленное формирование высших психических функции, обеспечение полноценного психологического базиса для развития мышления и речи.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5143536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		В работе по формированию системы сенсорных эталонов мы ставим следующие задачи:</a:t>
            </a:r>
          </a:p>
          <a:p>
            <a:r>
              <a:rPr lang="ru-RU" sz="2800" dirty="0" smtClean="0"/>
              <a:t>Формирование представлений о геометрических фигурах, телах и их свойствах;</a:t>
            </a:r>
          </a:p>
        </p:txBody>
      </p:sp>
      <p:pic>
        <p:nvPicPr>
          <p:cNvPr id="2050" name="Picture 2" descr="C:\Users\Татьяна\Desktop\SAM_20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214686"/>
            <a:ext cx="4358504" cy="3268656"/>
          </a:xfrm>
          <a:prstGeom prst="rect">
            <a:avLst/>
          </a:prstGeom>
          <a:noFill/>
        </p:spPr>
      </p:pic>
      <p:pic>
        <p:nvPicPr>
          <p:cNvPr id="2051" name="Picture 3" descr="C:\Users\Татьяна\Desktop\SAM_20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214686"/>
            <a:ext cx="4182792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389120"/>
          </a:xfrm>
        </p:spPr>
        <p:txBody>
          <a:bodyPr/>
          <a:lstStyle/>
          <a:p>
            <a:r>
              <a:rPr lang="ru-RU" sz="2400" dirty="0" smtClean="0"/>
              <a:t>Развитие зрительного гнозиса, навыка и идентификации по сенсорным признакам (цвет, форма, величина);</a:t>
            </a:r>
          </a:p>
          <a:p>
            <a:endParaRPr lang="ru-RU" dirty="0"/>
          </a:p>
        </p:txBody>
      </p:sp>
      <p:pic>
        <p:nvPicPr>
          <p:cNvPr id="3074" name="Picture 2" descr="C:\Users\Татьяна\Desktop\SAM_20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496"/>
            <a:ext cx="4278049" cy="3208319"/>
          </a:xfrm>
          <a:prstGeom prst="rect">
            <a:avLst/>
          </a:prstGeom>
          <a:noFill/>
        </p:spPr>
      </p:pic>
      <p:pic>
        <p:nvPicPr>
          <p:cNvPr id="3075" name="Picture 3" descr="C:\Users\Татьяна\Desktop\SAM_20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857496"/>
            <a:ext cx="4286248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4389120"/>
          </a:xfrm>
        </p:spPr>
        <p:txBody>
          <a:bodyPr/>
          <a:lstStyle/>
          <a:p>
            <a:r>
              <a:rPr lang="ru-RU" sz="2800" dirty="0" smtClean="0"/>
              <a:t>Совершенствование восприятия формы в играх на подбор объемных геометрических тел разной конфигурации </a:t>
            </a:r>
          </a:p>
          <a:p>
            <a:pPr>
              <a:buNone/>
            </a:pPr>
            <a:r>
              <a:rPr lang="ru-RU" sz="2800" dirty="0" smtClean="0"/>
              <a:t>(звездочка, овал, многоугольник и т.д.).</a:t>
            </a:r>
          </a:p>
          <a:p>
            <a:endParaRPr lang="ru-RU" dirty="0"/>
          </a:p>
        </p:txBody>
      </p:sp>
      <p:pic>
        <p:nvPicPr>
          <p:cNvPr id="4098" name="Picture 2" descr="C:\Users\Татьяна\Desktop\SAM_20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714620"/>
            <a:ext cx="4786663" cy="3857628"/>
          </a:xfrm>
          <a:prstGeom prst="rect">
            <a:avLst/>
          </a:prstGeom>
          <a:noFill/>
        </p:spPr>
      </p:pic>
      <p:pic>
        <p:nvPicPr>
          <p:cNvPr id="4099" name="Picture 3" descr="C:\Users\Татьяна\Desktop\SAM_20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2714620"/>
            <a:ext cx="3611772" cy="3851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18573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Для решения задач в группе создана специальная коррекционно-развивающая сенсорная среда, в которой широко представлен материал Монтессори.</a:t>
            </a:r>
            <a:endParaRPr lang="ru-RU" dirty="0"/>
          </a:p>
        </p:txBody>
      </p:sp>
      <p:pic>
        <p:nvPicPr>
          <p:cNvPr id="1026" name="Picture 2" descr="C:\Users\Татьяна\Desktop\SAM_20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2500306"/>
            <a:ext cx="4286248" cy="3410904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pic>
        <p:nvPicPr>
          <p:cNvPr id="1027" name="Picture 3" descr="C:\Users\Татьяна\Desktop\SAM_20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500306"/>
            <a:ext cx="4357686" cy="3429025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Формирование системы сенсорных эталонов осуществляется в условиях повседневной жизни детей в процессе всех видов детской деятельности.</a:t>
            </a:r>
            <a:endParaRPr lang="ru-RU" dirty="0"/>
          </a:p>
        </p:txBody>
      </p:sp>
      <p:pic>
        <p:nvPicPr>
          <p:cNvPr id="5122" name="Picture 2" descr="C:\Users\Татьяна\Desktop\SAM_17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428868"/>
            <a:ext cx="4286280" cy="3500462"/>
          </a:xfrm>
          <a:prstGeom prst="rect">
            <a:avLst/>
          </a:prstGeom>
          <a:noFill/>
        </p:spPr>
      </p:pic>
      <p:pic>
        <p:nvPicPr>
          <p:cNvPr id="5123" name="Picture 3" descr="C:\Users\Татьяна\Desktop\SAM_16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428868"/>
            <a:ext cx="4135251" cy="3476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259</TotalTime>
  <Words>163</Words>
  <Application>Microsoft Office PowerPoint</Application>
  <PresentationFormat>Экран (4:3)</PresentationFormat>
  <Paragraphs>40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Музыкальная деятельность</vt:lpstr>
      <vt:lpstr>Слайд 14</vt:lpstr>
      <vt:lpstr>Слайд 15</vt:lpstr>
      <vt:lpstr>Слайд 16</vt:lpstr>
      <vt:lpstr>Слайд 17</vt:lpstr>
      <vt:lpstr>Слайд 18</vt:lpstr>
      <vt:lpstr>Игры и упражнения с педагогом психологом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Татьяна</dc:creator>
  <cp:lastModifiedBy>Татьяна</cp:lastModifiedBy>
  <cp:revision>16</cp:revision>
  <dcterms:created xsi:type="dcterms:W3CDTF">2013-03-18T18:39:18Z</dcterms:created>
  <dcterms:modified xsi:type="dcterms:W3CDTF">2013-03-27T16:58:49Z</dcterms:modified>
</cp:coreProperties>
</file>