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hyperlink" Target="http://images.yandex.ru/yandsearch?p=1&amp;text=jet%20li&amp;noreask=1&amp;pos=59&amp;rpt=simage&amp;lr=213&amp;img_url=http%3A%2F%2Fvideo-games.elliottback.com%2Fwp-content%2F_jet%2520li.jpg" TargetMode="External"/><Relationship Id="rId3" Type="http://schemas.openxmlformats.org/officeDocument/2006/relationships/hyperlink" Target="http://en.wikipedia.org/wiki/Jet_Li" TargetMode="External"/><Relationship Id="rId7" Type="http://schemas.openxmlformats.org/officeDocument/2006/relationships/hyperlink" Target="http://images.yandex.ru/yandsearch?p=1&amp;text=jet%20li&amp;noreask=1&amp;pos=56&amp;rpt=simage&amp;lr=213&amp;img_url=http%3A%2F%2Fimages.greencine.com%2Fimages%2Farticle%2Fhk3.jpg" TargetMode="External"/><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hyperlink" Target="http://images.yandex.ru/yandsearch?p=1&amp;text=jet%20li&amp;noreask=1&amp;pos=50&amp;rpt=simage&amp;lr=213&amp;img_url=http%3A%2F%2Ffs67.trilulilu.ro%2Fimgs%2FCristian91%2Fjet-lee-2_349227ca0e861b.jpg" TargetMode="External"/><Relationship Id="rId5" Type="http://schemas.openxmlformats.org/officeDocument/2006/relationships/hyperlink" Target="http://images.yandex.ru/yandsearch?text=jet%20li&amp;img_url=http%3A%2F%2Fwww.snezhny.com%2Fcontent%2Fkino%2Fphoto%2Fpers%2F4248jetli.jpg&amp;pos=0&amp;rpt=simage&amp;lr=213&amp;noreask=1" TargetMode="External"/><Relationship Id="rId10" Type="http://schemas.openxmlformats.org/officeDocument/2006/relationships/hyperlink" Target="http://images.yandex.ru/yandsearch?p=1&amp;text=jet%20li&amp;noreask=1&amp;pos=31&amp;rpt=simage&amp;lr=213&amp;img_url=http%3A%2F%2Fmedia.port-network.com%2Fpicture%2Finstance_4%2F114617_4.jpg" TargetMode="External"/><Relationship Id="rId4" Type="http://schemas.openxmlformats.org/officeDocument/2006/relationships/hyperlink" Target="http://www.hdkinoteatr.ru/people/4763-Jet_Li" TargetMode="External"/><Relationship Id="rId9" Type="http://schemas.openxmlformats.org/officeDocument/2006/relationships/hyperlink" Target="http://images.yandex.ru/yandsearch?p=1&amp;text=jet%20li&amp;noreask=1&amp;pos=42&amp;rpt=simage&amp;lr=213&amp;img_url=http%3A%2F%2Fwww.oneinchpunch.net%2Fwordpress%2Fwp-content%2Fuploads%2F2007%2F06%2Fwar_jet_li_jason_statham.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00043"/>
            <a:ext cx="7772400" cy="3100408"/>
          </a:xfrm>
        </p:spPr>
        <p:txBody>
          <a:bodyPr>
            <a:normAutofit/>
          </a:bodyPr>
          <a:lstStyle/>
          <a:p>
            <a:r>
              <a:rPr lang="en-US" b="1" u="sng" dirty="0" smtClean="0">
                <a:latin typeface="Times New Roman" pitchFamily="18" charset="0"/>
                <a:cs typeface="Times New Roman" pitchFamily="18" charset="0"/>
              </a:rPr>
              <a:t>Jet Li</a:t>
            </a:r>
            <a:endParaRPr lang="ru-RU" b="1" u="sng"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Autofit/>
          </a:bodyPr>
          <a:lstStyle/>
          <a:p>
            <a:r>
              <a:rPr lang="ru-RU" sz="2800" dirty="0" smtClean="0">
                <a:solidFill>
                  <a:schemeClr val="bg1"/>
                </a:solidFill>
                <a:latin typeface="Times New Roman" pitchFamily="18" charset="0"/>
                <a:cs typeface="Times New Roman" pitchFamily="18" charset="0"/>
              </a:rPr>
              <a:t>Презентацию подготовила:</a:t>
            </a:r>
          </a:p>
          <a:p>
            <a:r>
              <a:rPr lang="ru-RU" sz="2800" dirty="0" smtClean="0">
                <a:solidFill>
                  <a:schemeClr val="bg1"/>
                </a:solidFill>
                <a:latin typeface="Times New Roman" pitchFamily="18" charset="0"/>
                <a:cs typeface="Times New Roman" pitchFamily="18" charset="0"/>
              </a:rPr>
              <a:t>Тонкова А.В.</a:t>
            </a:r>
          </a:p>
          <a:p>
            <a:r>
              <a:rPr lang="ru-RU" sz="2800" dirty="0" smtClean="0">
                <a:solidFill>
                  <a:schemeClr val="bg1"/>
                </a:solidFill>
                <a:latin typeface="Times New Roman" pitchFamily="18" charset="0"/>
                <a:cs typeface="Times New Roman" pitchFamily="18" charset="0"/>
              </a:rPr>
              <a:t>Учитель английского языка</a:t>
            </a:r>
          </a:p>
          <a:p>
            <a:r>
              <a:rPr lang="ru-RU" sz="2800" dirty="0" smtClean="0">
                <a:solidFill>
                  <a:schemeClr val="bg1"/>
                </a:solidFill>
                <a:latin typeface="Times New Roman" pitchFamily="18" charset="0"/>
                <a:cs typeface="Times New Roman" pitchFamily="18" charset="0"/>
              </a:rPr>
              <a:t>МБОУ СОШ №8</a:t>
            </a:r>
          </a:p>
          <a:p>
            <a:r>
              <a:rPr lang="ru-RU" sz="2800" dirty="0" smtClean="0">
                <a:solidFill>
                  <a:schemeClr val="bg1"/>
                </a:solidFill>
                <a:latin typeface="Times New Roman" pitchFamily="18" charset="0"/>
                <a:cs typeface="Times New Roman" pitchFamily="18" charset="0"/>
              </a:rPr>
              <a:t>П.Шолоховский</a:t>
            </a:r>
            <a:endParaRPr lang="ru-RU" sz="2800" dirty="0">
              <a:solidFill>
                <a:schemeClr val="bg1"/>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Li as a Buddhist believes that the difficulties of everyday life can be overcome with the help of religious philosophies</a:t>
            </a:r>
            <a:r>
              <a:rPr lang="en-US" sz="2400" dirty="0" smtClean="0">
                <a:solidFill>
                  <a:schemeClr val="tx2">
                    <a:lumMod val="20000"/>
                    <a:lumOff val="80000"/>
                  </a:schemeClr>
                </a:solidFill>
                <a:latin typeface="Times New Roman" pitchFamily="18" charset="0"/>
                <a:cs typeface="Times New Roman" pitchFamily="18" charset="0"/>
              </a:rPr>
              <a:t>. </a:t>
            </a:r>
            <a:r>
              <a:rPr lang="en-US" sz="2400" dirty="0" smtClean="0">
                <a:solidFill>
                  <a:schemeClr val="tx2">
                    <a:lumMod val="20000"/>
                    <a:lumOff val="80000"/>
                  </a:schemeClr>
                </a:solidFill>
                <a:latin typeface="Times New Roman" pitchFamily="18" charset="0"/>
                <a:cs typeface="Times New Roman" pitchFamily="18" charset="0"/>
              </a:rPr>
              <a:t>He thinks that fame is not something he can control; therefore, he does not care about it</a:t>
            </a:r>
            <a:r>
              <a:rPr lang="en-US" sz="2400" dirty="0" smtClean="0">
                <a:solidFill>
                  <a:schemeClr val="tx2">
                    <a:lumMod val="20000"/>
                    <a:lumOff val="80000"/>
                  </a:schemeClr>
                </a:solidFill>
                <a:latin typeface="Times New Roman" pitchFamily="18" charset="0"/>
                <a:cs typeface="Times New Roman" pitchFamily="18" charset="0"/>
              </a:rPr>
              <a:t>.</a:t>
            </a:r>
            <a:r>
              <a:rPr lang="ru-RU" sz="2400" dirty="0" smtClean="0">
                <a:solidFill>
                  <a:schemeClr val="tx2">
                    <a:lumMod val="20000"/>
                    <a:lumOff val="80000"/>
                  </a:schemeClr>
                </a:solidFill>
                <a:latin typeface="Times New Roman" pitchFamily="18" charset="0"/>
                <a:cs typeface="Times New Roman" pitchFamily="18" charset="0"/>
              </a:rPr>
              <a:t/>
            </a:r>
            <a:br>
              <a:rPr lang="ru-RU" sz="2400" dirty="0" smtClean="0">
                <a:solidFill>
                  <a:schemeClr val="tx2">
                    <a:lumMod val="20000"/>
                    <a:lumOff val="80000"/>
                  </a:schemeClr>
                </a:solidFill>
                <a:latin typeface="Times New Roman" pitchFamily="18" charset="0"/>
                <a:cs typeface="Times New Roman" pitchFamily="18" charset="0"/>
              </a:rPr>
            </a:br>
            <a:endParaRPr lang="ru-RU" sz="2400" dirty="0">
              <a:solidFill>
                <a:schemeClr val="tx2">
                  <a:lumMod val="20000"/>
                  <a:lumOff val="80000"/>
                </a:schemeClr>
              </a:solidFill>
              <a:latin typeface="Times New Roman" pitchFamily="18" charset="0"/>
              <a:cs typeface="Times New Roman" pitchFamily="18" charset="0"/>
            </a:endParaRPr>
          </a:p>
        </p:txBody>
      </p:sp>
      <p:pic>
        <p:nvPicPr>
          <p:cNvPr id="8194" name="Picture 2" descr="F:\проекты\джет ли\джет.jpeg"/>
          <p:cNvPicPr>
            <a:picLocks noChangeAspect="1" noChangeArrowheads="1"/>
          </p:cNvPicPr>
          <p:nvPr/>
        </p:nvPicPr>
        <p:blipFill>
          <a:blip r:embed="rId2" cstate="print"/>
          <a:srcRect/>
          <a:stretch>
            <a:fillRect/>
          </a:stretch>
        </p:blipFill>
        <p:spPr bwMode="auto">
          <a:xfrm>
            <a:off x="928662" y="1428736"/>
            <a:ext cx="7620000" cy="5214934"/>
          </a:xfrm>
          <a:prstGeom prst="rect">
            <a:avLst/>
          </a:prstGeom>
          <a:noFill/>
        </p:spPr>
      </p:pic>
      <p:pic>
        <p:nvPicPr>
          <p:cNvPr id="6" name="Picture 3" descr="F:\проекты\джет ли\джет ли.jpeg"/>
          <p:cNvPicPr>
            <a:picLocks noChangeAspect="1" noChangeArrowheads="1"/>
          </p:cNvPicPr>
          <p:nvPr/>
        </p:nvPicPr>
        <p:blipFill>
          <a:blip r:embed="rId3" cstate="print"/>
          <a:srcRect/>
          <a:stretch>
            <a:fillRect/>
          </a:stretch>
        </p:blipFill>
        <p:spPr bwMode="auto">
          <a:xfrm>
            <a:off x="785786" y="1428736"/>
            <a:ext cx="7358114" cy="5214973"/>
          </a:xfrm>
          <a:prstGeom prst="rect">
            <a:avLst/>
          </a:prstGeom>
          <a:noFill/>
        </p:spPr>
      </p:pic>
      <p:pic>
        <p:nvPicPr>
          <p:cNvPr id="8" name="Picture 2" descr="F:\проекты\джет ли\джетлимумия.jpeg"/>
          <p:cNvPicPr>
            <a:picLocks noChangeAspect="1" noChangeArrowheads="1"/>
          </p:cNvPicPr>
          <p:nvPr/>
        </p:nvPicPr>
        <p:blipFill>
          <a:blip r:embed="rId4" cstate="print"/>
          <a:srcRect/>
          <a:stretch>
            <a:fillRect/>
          </a:stretch>
        </p:blipFill>
        <p:spPr bwMode="auto">
          <a:xfrm>
            <a:off x="1571604" y="642918"/>
            <a:ext cx="5143536" cy="5857892"/>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 presetClass="exit" presetSubtype="10" fill="hold" nodeType="afterEffect">
                                  <p:stCondLst>
                                    <p:cond delay="0"/>
                                  </p:stCondLst>
                                  <p:childTnLst>
                                    <p:animEffect transition="out" filter="checkerboard(across)">
                                      <p:cBhvr>
                                        <p:cTn id="11" dur="5000"/>
                                        <p:tgtEl>
                                          <p:spTgt spid="8194"/>
                                        </p:tgtEl>
                                      </p:cBhvr>
                                    </p:animEffect>
                                    <p:set>
                                      <p:cBhvr>
                                        <p:cTn id="12" dur="1" fill="hold">
                                          <p:stCondLst>
                                            <p:cond delay="4999"/>
                                          </p:stCondLst>
                                        </p:cTn>
                                        <p:tgtEl>
                                          <p:spTgt spid="8194"/>
                                        </p:tgtEl>
                                        <p:attrNameLst>
                                          <p:attrName>style.visibility</p:attrName>
                                        </p:attrNameLst>
                                      </p:cBhvr>
                                      <p:to>
                                        <p:strVal val="hidden"/>
                                      </p:to>
                                    </p:set>
                                  </p:childTnLst>
                                </p:cTn>
                              </p:par>
                            </p:childTnLst>
                          </p:cTn>
                        </p:par>
                        <p:par>
                          <p:cTn id="13" fill="hold">
                            <p:stCondLst>
                              <p:cond delay="5500"/>
                            </p:stCondLst>
                            <p:childTnLst>
                              <p:par>
                                <p:cTn id="14" presetID="55"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strVal val="#ppt_w*0.70"/>
                                          </p:val>
                                        </p:tav>
                                        <p:tav tm="100000">
                                          <p:val>
                                            <p:strVal val="#ppt_w"/>
                                          </p:val>
                                        </p:tav>
                                      </p:tavLst>
                                    </p:anim>
                                    <p:anim calcmode="lin" valueType="num">
                                      <p:cBhvr>
                                        <p:cTn id="17" dur="1000" fill="hold"/>
                                        <p:tgtEl>
                                          <p:spTgt spid="6"/>
                                        </p:tgtEl>
                                        <p:attrNameLst>
                                          <p:attrName>ppt_h</p:attrName>
                                        </p:attrNameLst>
                                      </p:cBhvr>
                                      <p:tavLst>
                                        <p:tav tm="0">
                                          <p:val>
                                            <p:strVal val="#ppt_h"/>
                                          </p:val>
                                        </p:tav>
                                        <p:tav tm="100000">
                                          <p:val>
                                            <p:strVal val="#ppt_h"/>
                                          </p:val>
                                        </p:tav>
                                      </p:tavLst>
                                    </p:anim>
                                    <p:animEffect transition="in" filter="fade">
                                      <p:cBhvr>
                                        <p:cTn id="18" dur="1000"/>
                                        <p:tgtEl>
                                          <p:spTgt spid="6"/>
                                        </p:tgtEl>
                                      </p:cBhvr>
                                    </p:animEffect>
                                  </p:childTnLst>
                                </p:cTn>
                              </p:par>
                            </p:childTnLst>
                          </p:cTn>
                        </p:par>
                        <p:par>
                          <p:cTn id="19" fill="hold">
                            <p:stCondLst>
                              <p:cond delay="6500"/>
                            </p:stCondLst>
                            <p:childTnLst>
                              <p:par>
                                <p:cTn id="20" presetID="8" presetClass="exit" presetSubtype="16" fill="hold" nodeType="afterEffect">
                                  <p:stCondLst>
                                    <p:cond delay="0"/>
                                  </p:stCondLst>
                                  <p:childTnLst>
                                    <p:animEffect transition="out" filter="diamond(in)">
                                      <p:cBhvr>
                                        <p:cTn id="21" dur="2000"/>
                                        <p:tgtEl>
                                          <p:spTgt spid="6"/>
                                        </p:tgtEl>
                                      </p:cBhvr>
                                    </p:animEffect>
                                    <p:set>
                                      <p:cBhvr>
                                        <p:cTn id="22" dur="1" fill="hold">
                                          <p:stCondLst>
                                            <p:cond delay="1999"/>
                                          </p:stCondLst>
                                        </p:cTn>
                                        <p:tgtEl>
                                          <p:spTgt spid="6"/>
                                        </p:tgtEl>
                                        <p:attrNameLst>
                                          <p:attrName>style.visibility</p:attrName>
                                        </p:attrNameLst>
                                      </p:cBhvr>
                                      <p:to>
                                        <p:strVal val="hidden"/>
                                      </p:to>
                                    </p:set>
                                  </p:childTnLst>
                                </p:cTn>
                              </p:par>
                            </p:childTnLst>
                          </p:cTn>
                        </p:par>
                        <p:par>
                          <p:cTn id="23" fill="hold">
                            <p:stCondLst>
                              <p:cond delay="8500"/>
                            </p:stCondLst>
                            <p:childTnLst>
                              <p:par>
                                <p:cTn id="24" presetID="3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800" decel="100000"/>
                                        <p:tgtEl>
                                          <p:spTgt spid="8"/>
                                        </p:tgtEl>
                                      </p:cBhvr>
                                    </p:animEffect>
                                    <p:anim calcmode="lin" valueType="num">
                                      <p:cBhvr>
                                        <p:cTn id="27" dur="800" decel="100000" fill="hold"/>
                                        <p:tgtEl>
                                          <p:spTgt spid="8"/>
                                        </p:tgtEl>
                                        <p:attrNameLst>
                                          <p:attrName>style.rotation</p:attrName>
                                        </p:attrNameLst>
                                      </p:cBhvr>
                                      <p:tavLst>
                                        <p:tav tm="0">
                                          <p:val>
                                            <p:fltVal val="-90"/>
                                          </p:val>
                                        </p:tav>
                                        <p:tav tm="100000">
                                          <p:val>
                                            <p:fltVal val="0"/>
                                          </p:val>
                                        </p:tav>
                                      </p:tavLst>
                                    </p:anim>
                                    <p:anim calcmode="lin" valueType="num">
                                      <p:cBhvr>
                                        <p:cTn id="28" dur="800" decel="100000" fill="hold"/>
                                        <p:tgtEl>
                                          <p:spTgt spid="8"/>
                                        </p:tgtEl>
                                        <p:attrNameLst>
                                          <p:attrName>ppt_x</p:attrName>
                                        </p:attrNameLst>
                                      </p:cBhvr>
                                      <p:tavLst>
                                        <p:tav tm="0">
                                          <p:val>
                                            <p:strVal val="#ppt_x+0.4"/>
                                          </p:val>
                                        </p:tav>
                                        <p:tav tm="100000">
                                          <p:val>
                                            <p:strVal val="#ppt_x-0.05"/>
                                          </p:val>
                                        </p:tav>
                                      </p:tavLst>
                                    </p:anim>
                                    <p:anim calcmode="lin" valueType="num">
                                      <p:cBhvr>
                                        <p:cTn id="29" dur="800" decel="100000" fill="hold"/>
                                        <p:tgtEl>
                                          <p:spTgt spid="8"/>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Список литературы:</a:t>
            </a:r>
            <a:endParaRPr lang="ru-RU" dirty="0">
              <a:latin typeface="Times New Roman" pitchFamily="18" charset="0"/>
              <a:cs typeface="Times New Roman" pitchFamily="18" charset="0"/>
            </a:endParaRPr>
          </a:p>
        </p:txBody>
      </p:sp>
      <p:sp>
        <p:nvSpPr>
          <p:cNvPr id="3" name="Прямоугольник 2"/>
          <p:cNvSpPr/>
          <p:nvPr/>
        </p:nvSpPr>
        <p:spPr>
          <a:xfrm>
            <a:off x="285720" y="1357298"/>
            <a:ext cx="8858279" cy="6186309"/>
          </a:xfrm>
          <a:prstGeom prst="rect">
            <a:avLst/>
          </a:prstGeom>
        </p:spPr>
        <p:txBody>
          <a:bodyPr wrap="square">
            <a:spAutoFit/>
          </a:bodyPr>
          <a:lstStyle/>
          <a:p>
            <a:pPr marL="342900" indent="-342900">
              <a:buAutoNum type="arabicPeriod"/>
            </a:pPr>
            <a:r>
              <a:rPr lang="en-US" dirty="0" smtClean="0">
                <a:latin typeface="Times New Roman" pitchFamily="18" charset="0"/>
                <a:cs typeface="Times New Roman" pitchFamily="18" charset="0"/>
                <a:hlinkClick r:id="rId3"/>
              </a:rPr>
              <a:t>http</a:t>
            </a:r>
            <a:r>
              <a:rPr lang="en-US" dirty="0" smtClean="0">
                <a:latin typeface="Times New Roman" pitchFamily="18" charset="0"/>
                <a:cs typeface="Times New Roman" pitchFamily="18" charset="0"/>
                <a:hlinkClick r:id="rId3"/>
              </a:rPr>
              <a:t>://</a:t>
            </a:r>
            <a:r>
              <a:rPr lang="en-US" dirty="0" smtClean="0">
                <a:latin typeface="Times New Roman" pitchFamily="18" charset="0"/>
                <a:cs typeface="Times New Roman" pitchFamily="18" charset="0"/>
                <a:hlinkClick r:id="rId3"/>
              </a:rPr>
              <a:t>en.wikipedia.org/wiki/Jet_Li</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4"/>
              </a:rPr>
              <a:t>http://</a:t>
            </a:r>
            <a:r>
              <a:rPr lang="en-US" dirty="0" smtClean="0">
                <a:latin typeface="Times New Roman" pitchFamily="18" charset="0"/>
                <a:cs typeface="Times New Roman" pitchFamily="18" charset="0"/>
                <a:hlinkClick r:id="rId4"/>
              </a:rPr>
              <a:t>www.hdkinoteatr.ru/people/4763-Jet_Li</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5"/>
              </a:rPr>
              <a:t>http://</a:t>
            </a:r>
            <a:r>
              <a:rPr lang="en-US" dirty="0" smtClean="0">
                <a:latin typeface="Times New Roman" pitchFamily="18" charset="0"/>
                <a:cs typeface="Times New Roman" pitchFamily="18" charset="0"/>
                <a:hlinkClick r:id="rId5"/>
              </a:rPr>
              <a:t>images.yandex.ru/yandsearch?text=jet%20li&amp;img_url=http%3A%2F%2Fwww.snezhny.com%2Fcontent%2Fkino%2Fphoto%2Fpers%2F4248jetli.jpg&amp;pos=0&amp;rpt=simage&amp;lr=213&amp;noreask=1</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6"/>
              </a:rPr>
              <a:t>http://</a:t>
            </a:r>
            <a:r>
              <a:rPr lang="en-US" dirty="0" smtClean="0">
                <a:latin typeface="Times New Roman" pitchFamily="18" charset="0"/>
                <a:cs typeface="Times New Roman" pitchFamily="18" charset="0"/>
                <a:hlinkClick r:id="rId6"/>
              </a:rPr>
              <a:t>images.yandex.ru/yandsearch?p=1&amp;text=jet%20li&amp;noreask=1&amp;pos=50&amp;rpt=simage&amp;lr=213&amp;img_url=http%3A%2F%2Ffs67.trilulilu.ro%2Fimgs%2FCristian91%2Fjet-lee-2_349227ca0e861b.jpg</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7"/>
              </a:rPr>
              <a:t>http://</a:t>
            </a:r>
            <a:r>
              <a:rPr lang="en-US" dirty="0" smtClean="0">
                <a:latin typeface="Times New Roman" pitchFamily="18" charset="0"/>
                <a:cs typeface="Times New Roman" pitchFamily="18" charset="0"/>
                <a:hlinkClick r:id="rId7"/>
              </a:rPr>
              <a:t>images.yandex.ru/yandsearch?p=1&amp;text=jet%20li&amp;noreask=1&amp;pos=56&amp;rpt=simage&amp;lr=213&amp;img_url=http%3A%2F%2Fimages.greencine.com%2Fimages%2Farticle%2Fhk3.jpg</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8"/>
              </a:rPr>
              <a:t>http://</a:t>
            </a:r>
            <a:r>
              <a:rPr lang="en-US" dirty="0" smtClean="0">
                <a:latin typeface="Times New Roman" pitchFamily="18" charset="0"/>
                <a:cs typeface="Times New Roman" pitchFamily="18" charset="0"/>
                <a:hlinkClick r:id="rId8"/>
              </a:rPr>
              <a:t>images.yandex.ru/yandsearch?p=1&amp;text=jet%20li&amp;noreask=1&amp;pos=59&amp;rpt=simage&amp;lr=213&amp;img_url=http%3A%2F%2Fvideo-games.elliottback.com%2Fwp-content%2F_jet%2520li.jpg</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9"/>
              </a:rPr>
              <a:t>http://</a:t>
            </a:r>
            <a:r>
              <a:rPr lang="en-US" dirty="0" smtClean="0">
                <a:latin typeface="Times New Roman" pitchFamily="18" charset="0"/>
                <a:cs typeface="Times New Roman" pitchFamily="18" charset="0"/>
                <a:hlinkClick r:id="rId9"/>
              </a:rPr>
              <a:t>images.yandex.ru/yandsearch?p=1&amp;text=jet%20li&amp;noreask=1&amp;pos=42&amp;rpt=simage&amp;lr=213&amp;img_url=http%3A%2F%2Fwww.oneinchpunch.net%2Fwordpress%2Fwp-content%2Fuploads%2F2007%2F06%2Fwar_jet_li_jason_statham.jpg</a:t>
            </a:r>
            <a:endParaRPr lang="en-US"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hlinkClick r:id="rId10"/>
              </a:rPr>
              <a:t>http://</a:t>
            </a:r>
            <a:r>
              <a:rPr lang="en-US" dirty="0" smtClean="0">
                <a:latin typeface="Times New Roman" pitchFamily="18" charset="0"/>
                <a:cs typeface="Times New Roman" pitchFamily="18" charset="0"/>
                <a:hlinkClick r:id="rId10"/>
              </a:rPr>
              <a:t>images.yandex.ru/yandsearch?p=1&amp;text=jet%20li&amp;noreask=1&amp;pos=31&amp;rpt=simage&amp;lr=213&amp;img_url=http%3A%2F%2Fmedia.port-network.com%2Fpicture%2Finstance_4%2F114617_4.jpg</a:t>
            </a:r>
            <a:endParaRPr lang="en-US" dirty="0" smtClean="0">
              <a:latin typeface="Times New Roman" pitchFamily="18" charset="0"/>
              <a:cs typeface="Times New Roman" pitchFamily="18" charset="0"/>
            </a:endParaRPr>
          </a:p>
          <a:p>
            <a:pPr marL="342900" indent="-342900">
              <a:buAutoNum type="arabicPeriod"/>
            </a:pPr>
            <a:endParaRPr lang="en-US" dirty="0" smtClean="0">
              <a:latin typeface="Times New Roman" pitchFamily="18" charset="0"/>
              <a:cs typeface="Times New Roman" pitchFamily="18" charset="0"/>
            </a:endParaRPr>
          </a:p>
          <a:p>
            <a:pPr marL="342900" indent="-342900">
              <a:buAutoNum type="arabicPeriod"/>
            </a:pPr>
            <a:endParaRPr lang="ru-RU"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Li </a:t>
            </a:r>
            <a:r>
              <a:rPr lang="en-US" sz="2400" dirty="0" err="1" smtClean="0">
                <a:solidFill>
                  <a:schemeClr val="tx2">
                    <a:lumMod val="20000"/>
                    <a:lumOff val="80000"/>
                  </a:schemeClr>
                </a:solidFill>
                <a:latin typeface="Times New Roman" pitchFamily="18" charset="0"/>
                <a:cs typeface="Times New Roman" pitchFamily="18" charset="0"/>
              </a:rPr>
              <a:t>Lianjie</a:t>
            </a:r>
            <a:r>
              <a:rPr lang="en-US" sz="2400" dirty="0" smtClean="0">
                <a:solidFill>
                  <a:schemeClr val="tx2">
                    <a:lumMod val="20000"/>
                    <a:lumOff val="80000"/>
                  </a:schemeClr>
                </a:solidFill>
                <a:latin typeface="Times New Roman" pitchFamily="18" charset="0"/>
                <a:cs typeface="Times New Roman" pitchFamily="18" charset="0"/>
              </a:rPr>
              <a:t> </a:t>
            </a:r>
            <a:r>
              <a:rPr lang="en-US" sz="2400" dirty="0" smtClean="0">
                <a:solidFill>
                  <a:schemeClr val="tx2">
                    <a:lumMod val="20000"/>
                    <a:lumOff val="80000"/>
                  </a:schemeClr>
                </a:solidFill>
                <a:latin typeface="Times New Roman" pitchFamily="18" charset="0"/>
                <a:cs typeface="Times New Roman" pitchFamily="18" charset="0"/>
              </a:rPr>
              <a:t>(born </a:t>
            </a:r>
            <a:r>
              <a:rPr lang="en-US" sz="2400" dirty="0" smtClean="0">
                <a:solidFill>
                  <a:schemeClr val="tx2">
                    <a:lumMod val="20000"/>
                    <a:lumOff val="80000"/>
                  </a:schemeClr>
                </a:solidFill>
                <a:latin typeface="Times New Roman" pitchFamily="18" charset="0"/>
                <a:cs typeface="Times New Roman" pitchFamily="18" charset="0"/>
              </a:rPr>
              <a:t>26 April 1963), better known by his stage name Jet Li, is a Chinese film actor, film producer, martial artist, and </a:t>
            </a:r>
            <a:r>
              <a:rPr lang="en-US" sz="2400" dirty="0" err="1" smtClean="0">
                <a:solidFill>
                  <a:schemeClr val="tx2">
                    <a:lumMod val="20000"/>
                    <a:lumOff val="80000"/>
                  </a:schemeClr>
                </a:solidFill>
                <a:latin typeface="Times New Roman" pitchFamily="18" charset="0"/>
                <a:cs typeface="Times New Roman" pitchFamily="18" charset="0"/>
              </a:rPr>
              <a:t>wushu</a:t>
            </a:r>
            <a:r>
              <a:rPr lang="en-US" sz="2400" dirty="0" smtClean="0">
                <a:solidFill>
                  <a:schemeClr val="tx2">
                    <a:lumMod val="20000"/>
                    <a:lumOff val="80000"/>
                  </a:schemeClr>
                </a:solidFill>
                <a:latin typeface="Times New Roman" pitchFamily="18" charset="0"/>
                <a:cs typeface="Times New Roman" pitchFamily="18" charset="0"/>
              </a:rPr>
              <a:t> champion who was born in Beijing. He is a naturalized Singaporean </a:t>
            </a:r>
            <a:r>
              <a:rPr lang="en-US" sz="2400" dirty="0" smtClean="0">
                <a:solidFill>
                  <a:schemeClr val="tx2">
                    <a:lumMod val="20000"/>
                    <a:lumOff val="80000"/>
                  </a:schemeClr>
                </a:solidFill>
                <a:latin typeface="Times New Roman" pitchFamily="18" charset="0"/>
                <a:cs typeface="Times New Roman" pitchFamily="18" charset="0"/>
              </a:rPr>
              <a:t>citizen. He has got 2 daughters, </a:t>
            </a:r>
            <a:r>
              <a:rPr lang="en-US" sz="2400" dirty="0" err="1" smtClean="0">
                <a:solidFill>
                  <a:schemeClr val="tx2">
                    <a:lumMod val="20000"/>
                    <a:lumOff val="80000"/>
                  </a:schemeClr>
                </a:solidFill>
                <a:latin typeface="Times New Roman" pitchFamily="18" charset="0"/>
                <a:cs typeface="Times New Roman" pitchFamily="18" charset="0"/>
              </a:rPr>
              <a:t>Jada</a:t>
            </a:r>
            <a:r>
              <a:rPr lang="en-US" sz="2400" dirty="0" smtClean="0">
                <a:solidFill>
                  <a:schemeClr val="tx2">
                    <a:lumMod val="20000"/>
                    <a:lumOff val="80000"/>
                  </a:schemeClr>
                </a:solidFill>
                <a:latin typeface="Times New Roman" pitchFamily="18" charset="0"/>
                <a:cs typeface="Times New Roman" pitchFamily="18" charset="0"/>
              </a:rPr>
              <a:t> and Jane.</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1026" name="Picture 2" descr="F:\проекты\джет ли\джетли.jpeg"/>
          <p:cNvPicPr>
            <a:picLocks noChangeAspect="1" noChangeArrowheads="1"/>
          </p:cNvPicPr>
          <p:nvPr/>
        </p:nvPicPr>
        <p:blipFill>
          <a:blip r:embed="rId2" cstate="print"/>
          <a:srcRect/>
          <a:stretch>
            <a:fillRect/>
          </a:stretch>
        </p:blipFill>
        <p:spPr bwMode="auto">
          <a:xfrm>
            <a:off x="785786" y="1928802"/>
            <a:ext cx="3429024" cy="4571992"/>
          </a:xfrm>
          <a:prstGeom prst="rect">
            <a:avLst/>
          </a:prstGeom>
          <a:noFill/>
        </p:spPr>
      </p:pic>
      <p:pic>
        <p:nvPicPr>
          <p:cNvPr id="1027" name="Picture 3" descr="F:\проекты\джет ли\джеткали.jpg"/>
          <p:cNvPicPr>
            <a:picLocks noChangeAspect="1" noChangeArrowheads="1"/>
          </p:cNvPicPr>
          <p:nvPr/>
        </p:nvPicPr>
        <p:blipFill>
          <a:blip r:embed="rId3" cstate="print"/>
          <a:srcRect/>
          <a:stretch>
            <a:fillRect/>
          </a:stretch>
        </p:blipFill>
        <p:spPr bwMode="auto">
          <a:xfrm>
            <a:off x="4500562" y="2143116"/>
            <a:ext cx="4143404" cy="4143404"/>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
            </a:r>
            <a:br>
              <a:rPr lang="en-US" sz="2400" dirty="0" smtClean="0">
                <a:solidFill>
                  <a:schemeClr val="tx2">
                    <a:lumMod val="20000"/>
                    <a:lumOff val="80000"/>
                  </a:schemeClr>
                </a:solidFill>
                <a:latin typeface="Times New Roman" pitchFamily="18" charset="0"/>
                <a:cs typeface="Times New Roman" pitchFamily="18" charset="0"/>
              </a:rPr>
            </a:br>
            <a:r>
              <a:rPr lang="en-US" sz="2400" dirty="0" smtClean="0">
                <a:solidFill>
                  <a:schemeClr val="tx2">
                    <a:lumMod val="20000"/>
                    <a:lumOff val="80000"/>
                  </a:schemeClr>
                </a:solidFill>
                <a:latin typeface="Times New Roman" pitchFamily="18" charset="0"/>
                <a:cs typeface="Times New Roman" pitchFamily="18" charset="0"/>
              </a:rPr>
              <a:t/>
            </a:r>
            <a:br>
              <a:rPr lang="en-US" sz="2400" dirty="0" smtClean="0">
                <a:solidFill>
                  <a:schemeClr val="tx2">
                    <a:lumMod val="20000"/>
                    <a:lumOff val="80000"/>
                  </a:schemeClr>
                </a:solidFill>
                <a:latin typeface="Times New Roman" pitchFamily="18" charset="0"/>
                <a:cs typeface="Times New Roman" pitchFamily="18" charset="0"/>
              </a:rPr>
            </a:br>
            <a:r>
              <a:rPr lang="en-US" sz="2400" dirty="0" smtClean="0">
                <a:solidFill>
                  <a:schemeClr val="tx2">
                    <a:lumMod val="20000"/>
                    <a:lumOff val="80000"/>
                  </a:schemeClr>
                </a:solidFill>
                <a:latin typeface="Times New Roman" pitchFamily="18" charset="0"/>
                <a:cs typeface="Times New Roman" pitchFamily="18" charset="0"/>
              </a:rPr>
              <a:t>Li </a:t>
            </a:r>
            <a:r>
              <a:rPr lang="en-US" sz="2400" dirty="0" smtClean="0">
                <a:solidFill>
                  <a:schemeClr val="tx2">
                    <a:lumMod val="20000"/>
                    <a:lumOff val="80000"/>
                  </a:schemeClr>
                </a:solidFill>
                <a:latin typeface="Times New Roman" pitchFamily="18" charset="0"/>
                <a:cs typeface="Times New Roman" pitchFamily="18" charset="0"/>
              </a:rPr>
              <a:t>was born in Beijing, China, as the youngest of two boys and two girls. His father died when he was two years old, leaving the family </a:t>
            </a:r>
            <a:r>
              <a:rPr lang="en-US" sz="2400" dirty="0" smtClean="0">
                <a:solidFill>
                  <a:schemeClr val="tx2">
                    <a:lumMod val="20000"/>
                    <a:lumOff val="80000"/>
                  </a:schemeClr>
                </a:solidFill>
                <a:latin typeface="Times New Roman" pitchFamily="18" charset="0"/>
                <a:cs typeface="Times New Roman" pitchFamily="18" charset="0"/>
              </a:rPr>
              <a:t>struggling. After </a:t>
            </a:r>
            <a:r>
              <a:rPr lang="en-US" sz="2400" dirty="0" smtClean="0">
                <a:solidFill>
                  <a:schemeClr val="tx2">
                    <a:lumMod val="20000"/>
                    <a:lumOff val="80000"/>
                  </a:schemeClr>
                </a:solidFill>
                <a:latin typeface="Times New Roman" pitchFamily="18" charset="0"/>
                <a:cs typeface="Times New Roman" pitchFamily="18" charset="0"/>
              </a:rPr>
              <a:t>three years of intensive training with Wu Bin, Li won his first national championship for the Beijing </a:t>
            </a:r>
            <a:r>
              <a:rPr lang="en-US" sz="2400" dirty="0" err="1" smtClean="0">
                <a:solidFill>
                  <a:schemeClr val="tx2">
                    <a:lumMod val="20000"/>
                    <a:lumOff val="80000"/>
                  </a:schemeClr>
                </a:solidFill>
                <a:latin typeface="Times New Roman" pitchFamily="18" charset="0"/>
                <a:cs typeface="Times New Roman" pitchFamily="18" charset="0"/>
              </a:rPr>
              <a:t>Wushu</a:t>
            </a:r>
            <a:r>
              <a:rPr lang="en-US" sz="2400" dirty="0" smtClean="0">
                <a:solidFill>
                  <a:schemeClr val="tx2">
                    <a:lumMod val="20000"/>
                    <a:lumOff val="80000"/>
                  </a:schemeClr>
                </a:solidFill>
                <a:latin typeface="Times New Roman" pitchFamily="18" charset="0"/>
                <a:cs typeface="Times New Roman" pitchFamily="18" charset="0"/>
              </a:rPr>
              <a:t> Team. After retiring from </a:t>
            </a:r>
            <a:r>
              <a:rPr lang="en-US" sz="2400" dirty="0" err="1" smtClean="0">
                <a:solidFill>
                  <a:schemeClr val="tx2">
                    <a:lumMod val="20000"/>
                    <a:lumOff val="80000"/>
                  </a:schemeClr>
                </a:solidFill>
                <a:latin typeface="Times New Roman" pitchFamily="18" charset="0"/>
                <a:cs typeface="Times New Roman" pitchFamily="18" charset="0"/>
              </a:rPr>
              <a:t>Wushu</a:t>
            </a:r>
            <a:r>
              <a:rPr lang="en-US" sz="2400" dirty="0" smtClean="0">
                <a:solidFill>
                  <a:schemeClr val="tx2">
                    <a:lumMod val="20000"/>
                    <a:lumOff val="80000"/>
                  </a:schemeClr>
                </a:solidFill>
                <a:latin typeface="Times New Roman" pitchFamily="18" charset="0"/>
                <a:cs typeface="Times New Roman" pitchFamily="18" charset="0"/>
              </a:rPr>
              <a:t> at age 19, he went on to win great acclaim in China as an actor making his debut with the film </a:t>
            </a:r>
            <a:r>
              <a:rPr lang="en-US" sz="2400" dirty="0" err="1" smtClean="0">
                <a:solidFill>
                  <a:schemeClr val="tx2">
                    <a:lumMod val="20000"/>
                    <a:lumOff val="80000"/>
                  </a:schemeClr>
                </a:solidFill>
                <a:latin typeface="Times New Roman" pitchFamily="18" charset="0"/>
                <a:cs typeface="Times New Roman" pitchFamily="18" charset="0"/>
              </a:rPr>
              <a:t>Shaolin</a:t>
            </a:r>
            <a:r>
              <a:rPr lang="en-US" sz="2400" dirty="0" smtClean="0">
                <a:solidFill>
                  <a:schemeClr val="tx2">
                    <a:lumMod val="20000"/>
                    <a:lumOff val="80000"/>
                  </a:schemeClr>
                </a:solidFill>
                <a:latin typeface="Times New Roman" pitchFamily="18" charset="0"/>
                <a:cs typeface="Times New Roman" pitchFamily="18" charset="0"/>
              </a:rPr>
              <a:t> Temple (1982). </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2050" name="Picture 2" descr="F:\проекты\джет ли\джетилиит.jpg"/>
          <p:cNvPicPr>
            <a:picLocks noChangeAspect="1" noChangeArrowheads="1"/>
          </p:cNvPicPr>
          <p:nvPr/>
        </p:nvPicPr>
        <p:blipFill>
          <a:blip r:embed="rId2" cstate="print"/>
          <a:srcRect/>
          <a:stretch>
            <a:fillRect/>
          </a:stretch>
        </p:blipFill>
        <p:spPr bwMode="auto">
          <a:xfrm>
            <a:off x="1214414" y="2571744"/>
            <a:ext cx="6215106" cy="4071966"/>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Li's first role in a Hollywood film was as a villain in Lethal Weapon 4 (1998), but his first Hollywood film leading role was in Romeo Must Die (2000). </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3074" name="Picture 2" descr="F:\проекты\джет ли\джетили.jpeg"/>
          <p:cNvPicPr>
            <a:picLocks noChangeAspect="1" noChangeArrowheads="1"/>
          </p:cNvPicPr>
          <p:nvPr/>
        </p:nvPicPr>
        <p:blipFill>
          <a:blip r:embed="rId2" cstate="print"/>
          <a:srcRect/>
          <a:stretch>
            <a:fillRect/>
          </a:stretch>
        </p:blipFill>
        <p:spPr bwMode="auto">
          <a:xfrm>
            <a:off x="1142976" y="2000240"/>
            <a:ext cx="6357982" cy="4500593"/>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He went on to star in many critically acclaimed martial arts epic films, most notably the Once Upon A Time In China series, in which he portrayed folk hero Wong </a:t>
            </a:r>
            <a:r>
              <a:rPr lang="en-US" sz="2400" dirty="0" err="1" smtClean="0">
                <a:solidFill>
                  <a:schemeClr val="tx2">
                    <a:lumMod val="20000"/>
                    <a:lumOff val="80000"/>
                  </a:schemeClr>
                </a:solidFill>
                <a:latin typeface="Times New Roman" pitchFamily="18" charset="0"/>
                <a:cs typeface="Times New Roman" pitchFamily="18" charset="0"/>
              </a:rPr>
              <a:t>Fei</a:t>
            </a:r>
            <a:r>
              <a:rPr lang="en-US" sz="2400" dirty="0" smtClean="0">
                <a:solidFill>
                  <a:schemeClr val="tx2">
                    <a:lumMod val="20000"/>
                    <a:lumOff val="80000"/>
                  </a:schemeClr>
                </a:solidFill>
                <a:latin typeface="Times New Roman" pitchFamily="18" charset="0"/>
                <a:cs typeface="Times New Roman" pitchFamily="18" charset="0"/>
              </a:rPr>
              <a:t>-hung.</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4098" name="Picture 2" descr="F:\проекты\джет ли\jet_02.jpg"/>
          <p:cNvPicPr>
            <a:picLocks noChangeAspect="1" noChangeArrowheads="1"/>
          </p:cNvPicPr>
          <p:nvPr/>
        </p:nvPicPr>
        <p:blipFill>
          <a:blip r:embed="rId2" cstate="print"/>
          <a:srcRect/>
          <a:stretch>
            <a:fillRect/>
          </a:stretch>
        </p:blipFill>
        <p:spPr bwMode="auto">
          <a:xfrm>
            <a:off x="500034" y="1571613"/>
            <a:ext cx="7215238" cy="5000660"/>
          </a:xfrm>
          <a:prstGeom prst="rect">
            <a:avLst/>
          </a:prstGeom>
          <a:noFill/>
        </p:spPr>
      </p:pic>
      <p:pic>
        <p:nvPicPr>
          <p:cNvPr id="6" name="Picture 3" descr="F:\проекты\джет ли\jet1.jpg"/>
          <p:cNvPicPr>
            <a:picLocks noChangeAspect="1" noChangeArrowheads="1"/>
          </p:cNvPicPr>
          <p:nvPr/>
        </p:nvPicPr>
        <p:blipFill>
          <a:blip r:embed="rId3" cstate="print"/>
          <a:srcRect/>
          <a:stretch>
            <a:fillRect/>
          </a:stretch>
        </p:blipFill>
        <p:spPr bwMode="auto">
          <a:xfrm>
            <a:off x="571472" y="1143000"/>
            <a:ext cx="7620000" cy="5715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2000"/>
                                        <p:tgtEl>
                                          <p:spTgt spid="4098"/>
                                        </p:tgtEl>
                                      </p:cBhvr>
                                    </p:animEffect>
                                    <p:set>
                                      <p:cBhvr>
                                        <p:cTn id="7" dur="1" fill="hold">
                                          <p:stCondLst>
                                            <p:cond delay="1999"/>
                                          </p:stCondLst>
                                        </p:cTn>
                                        <p:tgtEl>
                                          <p:spTgt spid="409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chemeClr val="tx2">
                    <a:lumMod val="20000"/>
                    <a:lumOff val="80000"/>
                  </a:schemeClr>
                </a:solidFill>
                <a:latin typeface="Times New Roman" pitchFamily="18" charset="0"/>
                <a:cs typeface="Times New Roman" pitchFamily="18" charset="0"/>
              </a:rPr>
              <a:t>He has gone on to star in many Hollywood action films, including Kiss of the Dragon and Unleashed. </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5122" name="Picture 2" descr="F:\проекты\джет ли\jet-li-tai-chi.jpg"/>
          <p:cNvPicPr>
            <a:picLocks noChangeAspect="1" noChangeArrowheads="1"/>
          </p:cNvPicPr>
          <p:nvPr/>
        </p:nvPicPr>
        <p:blipFill>
          <a:blip r:embed="rId2" cstate="print"/>
          <a:srcRect/>
          <a:stretch>
            <a:fillRect/>
          </a:stretch>
        </p:blipFill>
        <p:spPr bwMode="auto">
          <a:xfrm>
            <a:off x="1142976" y="1428736"/>
            <a:ext cx="6953250" cy="5153033"/>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Jet Li returned to acting in 2009, portraying a mercenary in the film The Expendables, teaming up with action stars Sylvester Stallone, Jason Statham, </a:t>
            </a:r>
            <a:r>
              <a:rPr lang="en-US" sz="2400" dirty="0" err="1" smtClean="0">
                <a:solidFill>
                  <a:schemeClr val="tx2">
                    <a:lumMod val="20000"/>
                    <a:lumOff val="80000"/>
                  </a:schemeClr>
                </a:solidFill>
                <a:latin typeface="Times New Roman" pitchFamily="18" charset="0"/>
                <a:cs typeface="Times New Roman" pitchFamily="18" charset="0"/>
              </a:rPr>
              <a:t>Dolph</a:t>
            </a:r>
            <a:r>
              <a:rPr lang="en-US" sz="2400" dirty="0" smtClean="0">
                <a:solidFill>
                  <a:schemeClr val="tx2">
                    <a:lumMod val="20000"/>
                    <a:lumOff val="80000"/>
                  </a:schemeClr>
                </a:solidFill>
                <a:latin typeface="Times New Roman" pitchFamily="18" charset="0"/>
                <a:cs typeface="Times New Roman" pitchFamily="18" charset="0"/>
              </a:rPr>
              <a:t> Lundgren, Mickey </a:t>
            </a:r>
            <a:r>
              <a:rPr lang="en-US" sz="2400" dirty="0" err="1" smtClean="0">
                <a:solidFill>
                  <a:schemeClr val="tx2">
                    <a:lumMod val="20000"/>
                    <a:lumOff val="80000"/>
                  </a:schemeClr>
                </a:solidFill>
                <a:latin typeface="Times New Roman" pitchFamily="18" charset="0"/>
                <a:cs typeface="Times New Roman" pitchFamily="18" charset="0"/>
              </a:rPr>
              <a:t>Rourke</a:t>
            </a:r>
            <a:r>
              <a:rPr lang="en-US" sz="2400" dirty="0" smtClean="0">
                <a:solidFill>
                  <a:schemeClr val="tx2">
                    <a:lumMod val="20000"/>
                    <a:lumOff val="80000"/>
                  </a:schemeClr>
                </a:solidFill>
                <a:latin typeface="Times New Roman" pitchFamily="18" charset="0"/>
                <a:cs typeface="Times New Roman" pitchFamily="18" charset="0"/>
              </a:rPr>
              <a:t>, Eric Roberts, Steve Austin, Terry Crews, and Randy Couture. It was the third time he had teamed up with Statham.</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6146" name="Picture 2" descr="F:\проекты\джет ли\детистэтхем.jpg"/>
          <p:cNvPicPr>
            <a:picLocks noChangeAspect="1" noChangeArrowheads="1"/>
          </p:cNvPicPr>
          <p:nvPr/>
        </p:nvPicPr>
        <p:blipFill>
          <a:blip r:embed="rId2" cstate="print"/>
          <a:srcRect/>
          <a:stretch>
            <a:fillRect/>
          </a:stretch>
        </p:blipFill>
        <p:spPr bwMode="auto">
          <a:xfrm>
            <a:off x="642910" y="1928802"/>
            <a:ext cx="7786742" cy="4643470"/>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tx2">
                    <a:lumMod val="20000"/>
                    <a:lumOff val="80000"/>
                  </a:schemeClr>
                </a:solidFill>
                <a:latin typeface="Times New Roman" pitchFamily="18" charset="0"/>
                <a:cs typeface="Times New Roman" pitchFamily="18" charset="0"/>
              </a:rPr>
              <a:t>He co-starred in The Forbidden Kingdom (2008) with Jackie Chan, The Expendables (2010) with Sylvester Stallone, and as the title character villain in The Mummy: Tomb Of The Dragon Emperor (2008) opposite Brendan Fraser. </a:t>
            </a:r>
            <a:endParaRPr lang="ru-RU" sz="2400" dirty="0">
              <a:solidFill>
                <a:schemeClr val="tx2">
                  <a:lumMod val="20000"/>
                  <a:lumOff val="80000"/>
                </a:schemeClr>
              </a:solidFill>
              <a:latin typeface="Times New Roman" pitchFamily="18" charset="0"/>
              <a:cs typeface="Times New Roman" pitchFamily="18" charset="0"/>
            </a:endParaRPr>
          </a:p>
        </p:txBody>
      </p:sp>
      <p:pic>
        <p:nvPicPr>
          <p:cNvPr id="7170" name="Picture 2" descr="F:\проекты\джет ли\джетлиии.jpg"/>
          <p:cNvPicPr>
            <a:picLocks noChangeAspect="1" noChangeArrowheads="1"/>
          </p:cNvPicPr>
          <p:nvPr/>
        </p:nvPicPr>
        <p:blipFill>
          <a:blip r:embed="rId2" cstate="print"/>
          <a:srcRect/>
          <a:stretch>
            <a:fillRect/>
          </a:stretch>
        </p:blipFill>
        <p:spPr bwMode="auto">
          <a:xfrm>
            <a:off x="500034" y="1714488"/>
            <a:ext cx="8215370" cy="4953012"/>
          </a:xfrm>
          <a:prstGeom prst="rect">
            <a:avLst/>
          </a:prstGeom>
          <a:noFill/>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329</Words>
  <PresentationFormat>Экран (4:3)</PresentationFormat>
  <Paragraphs>23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Jet Li</vt:lpstr>
      <vt:lpstr>Слайд 2</vt:lpstr>
      <vt:lpstr>Li Lianjie (born 26 April 1963), better known by his stage name Jet Li, is a Chinese film actor, film producer, martial artist, and wushu champion who was born in Beijing. He is a naturalized Singaporean citizen. He has got 2 daughters, Jada and Jane.</vt:lpstr>
      <vt:lpstr>  Li was born in Beijing, China, as the youngest of two boys and two girls. His father died when he was two years old, leaving the family struggling. After three years of intensive training with Wu Bin, Li won his first national championship for the Beijing Wushu Team. After retiring from Wushu at age 19, he went on to win great acclaim in China as an actor making his debut with the film Shaolin Temple (1982). </vt:lpstr>
      <vt:lpstr>Li's first role in a Hollywood film was as a villain in Lethal Weapon 4 (1998), but his first Hollywood film leading role was in Romeo Must Die (2000). </vt:lpstr>
      <vt:lpstr>He went on to star in many critically acclaimed martial arts epic films, most notably the Once Upon A Time In China series, in which he portrayed folk hero Wong Fei-hung.</vt:lpstr>
      <vt:lpstr>He has gone on to star in many Hollywood action films, including Kiss of the Dragon and Unleashed. </vt:lpstr>
      <vt:lpstr>Jet Li returned to acting in 2009, portraying a mercenary in the film The Expendables, teaming up with action stars Sylvester Stallone, Jason Statham, Dolph Lundgren, Mickey Rourke, Eric Roberts, Steve Austin, Terry Crews, and Randy Couture. It was the third time he had teamed up with Statham.</vt:lpstr>
      <vt:lpstr>He co-starred in The Forbidden Kingdom (2008) with Jackie Chan, The Expendables (2010) with Sylvester Stallone, and as the title character villain in The Mummy: Tomb Of The Dragon Emperor (2008) opposite Brendan Fraser. </vt:lpstr>
      <vt:lpstr>Li as a Buddhist believes that the difficulties of everyday life can be overcome with the help of religious philosophies. He thinks that fame is not something he can control; therefore, he does not care about it. </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Jet Li</dc:title>
  <cp:lastModifiedBy>Admin</cp:lastModifiedBy>
  <cp:revision>6</cp:revision>
  <dcterms:modified xsi:type="dcterms:W3CDTF">2013-01-24T17:40:06Z</dcterms:modified>
</cp:coreProperties>
</file>