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1" r:id="rId5"/>
    <p:sldMasterId id="2147483724" r:id="rId6"/>
  </p:sldMasterIdLst>
  <p:notesMasterIdLst>
    <p:notesMasterId r:id="rId49"/>
  </p:notesMasterIdLst>
  <p:sldIdLst>
    <p:sldId id="256" r:id="rId7"/>
    <p:sldId id="257" r:id="rId8"/>
    <p:sldId id="258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3" r:id="rId20"/>
    <p:sldId id="271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3" r:id="rId29"/>
    <p:sldId id="284" r:id="rId30"/>
    <p:sldId id="286" r:id="rId31"/>
    <p:sldId id="287" r:id="rId32"/>
    <p:sldId id="288" r:id="rId33"/>
    <p:sldId id="291" r:id="rId34"/>
    <p:sldId id="293" r:id="rId35"/>
    <p:sldId id="294" r:id="rId36"/>
    <p:sldId id="295" r:id="rId37"/>
    <p:sldId id="296" r:id="rId38"/>
    <p:sldId id="298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10" r:id="rId47"/>
    <p:sldId id="308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23F79-E5D3-49FA-80CF-53082928372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F8B30-7915-4D8D-9D16-A15CE0194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Перейти по управляющей кнопке</a:t>
            </a:r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3DD747-29B1-4DA7-83F9-43245A1A1008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Каждый раз нажимая на заголовок, будут появляться вопросы (10 шт.). После окончания вопросов перейти по ссылке «треугольник»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E8070-6B8D-434B-B0E7-CEFD69C4F2E8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Каждый раз нажимая на заголовок, будут появляться вопросы (10 шт.). После окончания вопросов перейти по ссылке «треугольник»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E8070-6B8D-434B-B0E7-CEFD69C4F2E8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Каждый раз нажимая на заголовок, будут появляться вопросы (10 шт.). После окончания вопросов перейти по ссылке «треугольник»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E8070-6B8D-434B-B0E7-CEFD69C4F2E8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Перейти по управляющей кнопке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498828-4CAB-4943-9E07-03C65B0D33AF}" type="slidenum">
              <a:rPr lang="ru-RU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Перейти по управляющей кнопке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49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214FB6-B5D4-45C7-A1BB-BD8C84B76978}" type="slidenum">
              <a:rPr lang="ru-RU">
                <a:solidFill>
                  <a:prstClr val="black"/>
                </a:solidFill>
              </a:rPr>
              <a:pPr/>
              <a:t>32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Перейти по управляющей кнопке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49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214FB6-B5D4-45C7-A1BB-BD8C84B76978}" type="slidenum">
              <a:rPr lang="ru-RU">
                <a:solidFill>
                  <a:prstClr val="black"/>
                </a:solidFill>
              </a:rPr>
              <a:pPr/>
              <a:t>33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Перейти по управляющей кнопке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49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214FB6-B5D4-45C7-A1BB-BD8C84B76978}" type="slidenum">
              <a:rPr lang="ru-RU">
                <a:solidFill>
                  <a:prstClr val="black"/>
                </a:solidFill>
              </a:rPr>
              <a:pPr/>
              <a:t>41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Чтобы перейти к вопросам команды нужно нажать на соответствующую фигуру. По окончании 1 тура перейти по ссылке «синий квадрат», чтобы заполнить протокол.</a:t>
            </a:r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01063F-4DB1-4432-B6B2-4B331429FC57}" type="slidenum">
              <a:rPr lang="ru-RU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Каждый раз нажимая на заголовок, будут появляться вопросы (10 шт.). После окончания вопросов перейти по ссылке «треугольник»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E8070-6B8D-434B-B0E7-CEFD69C4F2E8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Каждый раз нажимая на заголовок, будут появляться вопросы (10 шт.). После окончания вопросов перейти по ссылке «треугольник»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E8070-6B8D-434B-B0E7-CEFD69C4F2E8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Каждый раз нажимая на заголовок, будут появляться вопросы (10 шт.). После окончания вопросов перейти по ссылке «треугольник»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E8070-6B8D-434B-B0E7-CEFD69C4F2E8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Каждый раз нажимая на заголовок, будут появляться вопросы (10 шт.). После окончания вопросов перейти по ссылке «треугольник»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E8070-6B8D-434B-B0E7-CEFD69C4F2E8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Каждый раз нажимая на заголовок, будут появляться вопросы (10 шт.). После окончания вопросов перейти по ссылке «треугольник»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E8070-6B8D-434B-B0E7-CEFD69C4F2E8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Каждый раз нажимая на заголовок, будут появляться вопросы (10 шт.). После окончания вопросов перейти по ссылке «треугольник»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E8070-6B8D-434B-B0E7-CEFD69C4F2E8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Каждый раз нажимая на заголовок, будут появляться вопросы (10 шт.). После окончания вопросов перейти по ссылке «треугольник»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E8070-6B8D-434B-B0E7-CEFD69C4F2E8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0FD9E-42C3-4FF3-A4EE-590AAE7BEF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FFED9-1BFE-4A82-8E07-054111B9CD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FB1A0-95F6-41F7-AB5B-68321FC21C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3FE64-CE69-41DE-B918-DE05798A86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927F-E2E7-43F2-809A-9FDA31A611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EE583-C6EE-453D-9924-AA9AC3A715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AFE9-D395-4D78-8457-19BFAA65D0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EAF3-1B3A-4028-9C90-44D09EA85C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0FD9E-42C3-4FF3-A4EE-590AAE7BEF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FFED9-1BFE-4A82-8E07-054111B9CD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E47D5-E97E-4BD3-B1EE-B6C61C1891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C4971-5317-4773-B9C6-827A0526CE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8C7B-C593-4E4A-BDE1-F078F8D50F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B27A8-9E72-4CC8-BED1-537935AA79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7403-B036-4969-8545-B01EABBF0A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F15F8-C668-451D-8623-8410AE70ED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77A6-4DBD-471B-A2F4-86B944ABC96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D0004-C40F-4FA1-919E-8B62E4D29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C217F-3B23-4D6F-824F-3FA21B2EE1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DB13-FE37-43BF-A4DA-E7163497CA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D81B2-5DBE-4928-866D-0182832F6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3EA7F-7AA8-4DE0-8443-9F75F8612D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E47D5-E97E-4BD3-B1EE-B6C61C1891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C4971-5317-4773-B9C6-827A0526CE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2E287-22D2-4ECB-8E0F-638599800C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74B5F-9E0E-4C6E-A2A4-D2EE33B0E20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27AC-A66F-48F9-999C-80B2B3FB5D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AB70F-3A97-422D-9F5B-8034F9D9CF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FB1A0-95F6-41F7-AB5B-68321FC21C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3FE64-CE69-41DE-B918-DE05798A86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927F-E2E7-43F2-809A-9FDA31A611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EE583-C6EE-453D-9924-AA9AC3A715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AFE9-D395-4D78-8457-19BFAA65D0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EAF3-1B3A-4028-9C90-44D09EA85C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0FD9E-42C3-4FF3-A4EE-590AAE7BEF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FFED9-1BFE-4A82-8E07-054111B9CD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E47D5-E97E-4BD3-B1EE-B6C61C1891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C4971-5317-4773-B9C6-827A0526CE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8C7B-C593-4E4A-BDE1-F078F8D50F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B27A8-9E72-4CC8-BED1-537935AA79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7403-B036-4969-8545-B01EABBF0A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F15F8-C668-451D-8623-8410AE70ED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77A6-4DBD-471B-A2F4-86B944ABC96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D0004-C40F-4FA1-919E-8B62E4D29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8C7B-C593-4E4A-BDE1-F078F8D50F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B27A8-9E72-4CC8-BED1-537935AA79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C217F-3B23-4D6F-824F-3FA21B2EE1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DB13-FE37-43BF-A4DA-E7163497CA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D81B2-5DBE-4928-866D-0182832F6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3EA7F-7AA8-4DE0-8443-9F75F8612D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2E287-22D2-4ECB-8E0F-638599800C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74B5F-9E0E-4C6E-A2A4-D2EE33B0E20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27AC-A66F-48F9-999C-80B2B3FB5D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AB70F-3A97-422D-9F5B-8034F9D9CF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FB1A0-95F6-41F7-AB5B-68321FC21C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3FE64-CE69-41DE-B918-DE05798A86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927F-E2E7-43F2-809A-9FDA31A611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EE583-C6EE-453D-9924-AA9AC3A715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AFE9-D395-4D78-8457-19BFAA65D0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EAF3-1B3A-4028-9C90-44D09EA85C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6F964-3535-4799-8CF7-3633CAF1BEE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B22E3-0321-427F-93DD-06088D91490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201C5-2417-45BA-AC63-07928FEE44A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7403-B036-4969-8545-B01EABBF0A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F15F8-C668-451D-8623-8410AE70ED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22037-ABFE-442C-9C95-0ECD0417C2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82753-3101-416F-8E25-7132B4B770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997F7-502F-4F47-841C-7AC0E61021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CFB4D-F164-4AFE-B2F3-8BAFA42FF73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DCC19E-58BB-4381-BB66-93EEF7A6114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0C265-8700-425D-97E3-4638E0CFAB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D1F67-B45C-468D-8743-CDB3891441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F5697-3FB1-4D5D-AB4A-48F8CB0A01A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0FD9E-42C3-4FF3-A4EE-590AAE7BEF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FFED9-1BFE-4A82-8E07-054111B9CD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E47D5-E97E-4BD3-B1EE-B6C61C1891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C4971-5317-4773-B9C6-827A0526CE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77A6-4DBD-471B-A2F4-86B944ABC96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D0004-C40F-4FA1-919E-8B62E4D29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8C7B-C593-4E4A-BDE1-F078F8D50F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B27A8-9E72-4CC8-BED1-537935AA79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7403-B036-4969-8545-B01EABBF0A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F15F8-C668-451D-8623-8410AE70ED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77A6-4DBD-471B-A2F4-86B944ABC96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D0004-C40F-4FA1-919E-8B62E4D29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C217F-3B23-4D6F-824F-3FA21B2EE1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DB13-FE37-43BF-A4DA-E7163497CA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D81B2-5DBE-4928-866D-0182832F6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3EA7F-7AA8-4DE0-8443-9F75F8612D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2E287-22D2-4ECB-8E0F-638599800C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74B5F-9E0E-4C6E-A2A4-D2EE33B0E20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27AC-A66F-48F9-999C-80B2B3FB5D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AB70F-3A97-422D-9F5B-8034F9D9CF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FB1A0-95F6-41F7-AB5B-68321FC21C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3FE64-CE69-41DE-B918-DE05798A86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927F-E2E7-43F2-809A-9FDA31A611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EE583-C6EE-453D-9924-AA9AC3A715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AFE9-D395-4D78-8457-19BFAA65D0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EAF3-1B3A-4028-9C90-44D09EA85C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C217F-3B23-4D6F-824F-3FA21B2EE1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DB13-FE37-43BF-A4DA-E7163497CA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BD5F7-D8A8-46C3-8CE7-C05AD3439B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135C3-9853-44F4-9959-E17F910742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9101-85E2-4F52-A632-977948B33E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C623B-EDF0-4DE9-B5F3-6A869B0226B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B6541-2BF2-4972-B801-28993E0157F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23AC2-6C95-45E2-B890-DF436384F56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CBB1-3659-4A78-AEF4-2935E5AB704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29E5A-BD39-4AFD-9724-572DD46C63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36A93-F7FE-47A3-9510-05B2F823193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06DD4-A112-4961-BDB2-1A5080C400C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D81B2-5DBE-4928-866D-0182832F6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3EA7F-7AA8-4DE0-8443-9F75F8612D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84030-0123-4264-8AC9-FE9A4265A35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2E287-22D2-4ECB-8E0F-638599800C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74B5F-9E0E-4C6E-A2A4-D2EE33B0E20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27AC-A66F-48F9-999C-80B2B3FB5D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AB70F-3A97-422D-9F5B-8034F9D9CF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9B6E7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01EA43-D4EF-4A3B-AC8B-CE3C307463AE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CC6707-AE8E-44A4-B48E-AC9D0CD171CD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9B6E7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01EA43-D4EF-4A3B-AC8B-CE3C307463AE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CC6707-AE8E-44A4-B48E-AC9D0CD171CD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9B6E7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01EA43-D4EF-4A3B-AC8B-CE3C307463AE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CC6707-AE8E-44A4-B48E-AC9D0CD171CD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0F5D71-C220-430C-90C4-58F24A39643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9B6E7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01EA43-D4EF-4A3B-AC8B-CE3C307463AE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28.03.2013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CC6707-AE8E-44A4-B48E-AC9D0CD171CD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749D53-EE2B-4996-9C07-3D383CAC771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foto.rambler.ru/public/bekoshenka/2/cf5324304ac2c7d73515d650cedae421/cf5324304ac2c7d73515d650cedae421-web.j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2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7" Type="http://schemas.openxmlformats.org/officeDocument/2006/relationships/slide" Target="slide40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61.xml"/><Relationship Id="rId6" Type="http://schemas.openxmlformats.org/officeDocument/2006/relationships/slide" Target="slide39.xml"/><Relationship Id="rId5" Type="http://schemas.openxmlformats.org/officeDocument/2006/relationships/slide" Target="slide38.xml"/><Relationship Id="rId4" Type="http://schemas.openxmlformats.org/officeDocument/2006/relationships/slide" Target="slide3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6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6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6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6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61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61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33"/>
          <p:cNvSpPr>
            <a:spLocks noChangeArrowheads="1"/>
          </p:cNvSpPr>
          <p:nvPr/>
        </p:nvSpPr>
        <p:spPr bwMode="auto">
          <a:xfrm>
            <a:off x="2109788" y="1000125"/>
            <a:ext cx="7034212" cy="5857875"/>
          </a:xfrm>
          <a:prstGeom prst="irregularSeal1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cs typeface="Arial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508104" y="260648"/>
            <a:ext cx="1463675" cy="1104900"/>
            <a:chOff x="1588" y="553"/>
            <a:chExt cx="922" cy="696"/>
          </a:xfrm>
        </p:grpSpPr>
        <p:sp>
          <p:nvSpPr>
            <p:cNvPr id="3097" name="AutoShape 25"/>
            <p:cNvSpPr>
              <a:spLocks noChangeArrowheads="1"/>
            </p:cNvSpPr>
            <p:nvPr/>
          </p:nvSpPr>
          <p:spPr bwMode="auto">
            <a:xfrm rot="-2059396">
              <a:off x="1588" y="890"/>
              <a:ext cx="427" cy="359"/>
            </a:xfrm>
            <a:prstGeom prst="star5">
              <a:avLst/>
            </a:prstGeom>
            <a:solidFill>
              <a:srgbClr val="FF9C85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098" name="AutoShape 26"/>
            <p:cNvSpPr>
              <a:spLocks noChangeArrowheads="1"/>
            </p:cNvSpPr>
            <p:nvPr/>
          </p:nvSpPr>
          <p:spPr bwMode="auto">
            <a:xfrm rot="1588001">
              <a:off x="2084" y="874"/>
              <a:ext cx="426" cy="359"/>
            </a:xfrm>
            <a:prstGeom prst="star5">
              <a:avLst/>
            </a:prstGeom>
            <a:solidFill>
              <a:srgbClr val="FF9C85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099" name="AutoShape 27"/>
            <p:cNvSpPr>
              <a:spLocks noChangeArrowheads="1"/>
            </p:cNvSpPr>
            <p:nvPr/>
          </p:nvSpPr>
          <p:spPr bwMode="auto">
            <a:xfrm>
              <a:off x="1829" y="553"/>
              <a:ext cx="427" cy="360"/>
            </a:xfrm>
            <a:prstGeom prst="star5">
              <a:avLst/>
            </a:prstGeom>
            <a:solidFill>
              <a:srgbClr val="FF9C85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51520" y="2348880"/>
            <a:ext cx="1463675" cy="1104900"/>
            <a:chOff x="1588" y="553"/>
            <a:chExt cx="922" cy="696"/>
          </a:xfrm>
        </p:grpSpPr>
        <p:sp>
          <p:nvSpPr>
            <p:cNvPr id="3101" name="AutoShape 29"/>
            <p:cNvSpPr>
              <a:spLocks noChangeArrowheads="1"/>
            </p:cNvSpPr>
            <p:nvPr/>
          </p:nvSpPr>
          <p:spPr bwMode="auto">
            <a:xfrm rot="-2059396">
              <a:off x="1588" y="890"/>
              <a:ext cx="427" cy="359"/>
            </a:xfrm>
            <a:prstGeom prst="star5">
              <a:avLst/>
            </a:prstGeom>
            <a:solidFill>
              <a:srgbClr val="FF9C85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102" name="AutoShape 30"/>
            <p:cNvSpPr>
              <a:spLocks noChangeArrowheads="1"/>
            </p:cNvSpPr>
            <p:nvPr/>
          </p:nvSpPr>
          <p:spPr bwMode="auto">
            <a:xfrm rot="1588001">
              <a:off x="2084" y="874"/>
              <a:ext cx="426" cy="359"/>
            </a:xfrm>
            <a:prstGeom prst="star5">
              <a:avLst/>
            </a:prstGeom>
            <a:solidFill>
              <a:srgbClr val="FF9C85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103" name="AutoShape 31"/>
            <p:cNvSpPr>
              <a:spLocks noChangeArrowheads="1"/>
            </p:cNvSpPr>
            <p:nvPr/>
          </p:nvSpPr>
          <p:spPr bwMode="auto">
            <a:xfrm>
              <a:off x="1829" y="553"/>
              <a:ext cx="427" cy="360"/>
            </a:xfrm>
            <a:prstGeom prst="star5">
              <a:avLst/>
            </a:prstGeom>
            <a:solidFill>
              <a:srgbClr val="FF9C85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12299" name="Picture 58" descr="00073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832">
            <a:off x="655638" y="8651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58" descr="00073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832">
            <a:off x="898525" y="12303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58" descr="00073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832">
            <a:off x="1255713" y="8016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58" descr="00073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832">
            <a:off x="4188618" y="1294607"/>
            <a:ext cx="481013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Picture 58" descr="00073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832">
            <a:off x="4256088" y="17303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58" descr="00073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832">
            <a:off x="3898900" y="16589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Picture 58" descr="00073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832">
            <a:off x="7399338" y="7302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Picture 58" descr="00073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832">
            <a:off x="7564438" y="1057275"/>
            <a:ext cx="4318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7" name="Picture 58" descr="00073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832">
            <a:off x="7827963" y="7302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979712" y="1700808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Игра по теме «Четырехугольники»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522920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Гринева Л.И.</a:t>
            </a:r>
          </a:p>
          <a:p>
            <a:r>
              <a:rPr lang="ru-RU" dirty="0" smtClean="0"/>
              <a:t>учитель математики МБОУ СОШ №10</a:t>
            </a:r>
          </a:p>
          <a:p>
            <a:r>
              <a:rPr lang="ru-RU" dirty="0" smtClean="0"/>
              <a:t>г. Апатиты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90209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 8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Периметр квадрата 20. Чему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равнв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его площадь?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90209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 9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Как называется отрезок, соединяющий середины двух сторон трапеции?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90209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 10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Какая теорема планиметрии упоминается в работах средневековых арабских математиков как «теорема невесты»?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5" y="571480"/>
            <a:ext cx="8286808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charset="0"/>
              </a:rPr>
              <a:t>2 тур</a:t>
            </a: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714375" y="2714625"/>
            <a:ext cx="7858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800" b="1" dirty="0">
              <a:solidFill>
                <a:srgbClr val="0033CC"/>
              </a:solidFill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214686"/>
            <a:ext cx="8392041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3125A5"/>
                </a:solidFill>
                <a:latin typeface="Monotype Corsiva" pitchFamily="66" charset="0"/>
                <a:cs typeface="Times New Roman" pitchFamily="18" charset="0"/>
              </a:rPr>
              <a:t>“Природа говорит на языке математики”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3125A5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946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500063"/>
            <a:ext cx="19431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500826" y="4643446"/>
            <a:ext cx="1917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i="1" dirty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3125A5"/>
                </a:solidFill>
                <a:latin typeface="Times New Roman" pitchFamily="18" charset="0"/>
                <a:cs typeface="Times New Roman" pitchFamily="18" charset="0"/>
              </a:rPr>
              <a:t>Галилео Галилей</a:t>
            </a:r>
            <a:endParaRPr lang="ru-RU" i="1" dirty="0">
              <a:ln>
                <a:solidFill>
                  <a:srgbClr val="1F497D">
                    <a:lumMod val="75000"/>
                  </a:srgbClr>
                </a:solidFill>
              </a:ln>
              <a:solidFill>
                <a:srgbClr val="3125A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692150"/>
            <a:ext cx="8507412" cy="5102225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800080"/>
                </a:solidFill>
              </a:rPr>
              <a:t>   Отвечая на предложенные вопросы, вам нужно сделать выбор между квадратом и кругом – и только ними (или производными от них).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1.Назовите самую известную картину Казимира Малевича.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600200"/>
            <a:ext cx="749935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«Черный квадрат»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997200"/>
            <a:ext cx="29527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CC0066"/>
                </a:solidFill>
              </a:rPr>
              <a:t>2.Что появляется под глазами очень усталого человека?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1600200"/>
            <a:ext cx="6778625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Круги.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573463"/>
            <a:ext cx="41052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CC0066"/>
                </a:solidFill>
              </a:rPr>
              <a:t>3.Кто такие нематоды?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613" y="1600200"/>
            <a:ext cx="6707187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Круглые черви.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3068638"/>
            <a:ext cx="3100388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4.Одна из форм публичного обсуждения- это…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600200"/>
            <a:ext cx="7354887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Круглый стол.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450" y="2781300"/>
            <a:ext cx="3740150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5.Как называют беспрерывное движение чего-либо?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1600200"/>
            <a:ext cx="6778625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Круговорот.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636838"/>
            <a:ext cx="34290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3456"/>
            <a:ext cx="8286808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charset="0"/>
              </a:rPr>
              <a:t>1 тур</a:t>
            </a:r>
          </a:p>
        </p:txBody>
      </p:sp>
      <p:sp>
        <p:nvSpPr>
          <p:cNvPr id="15364" name="Прямоугольник 7"/>
          <p:cNvSpPr>
            <a:spLocks noChangeArrowheads="1"/>
          </p:cNvSpPr>
          <p:nvPr/>
        </p:nvSpPr>
        <p:spPr bwMode="auto">
          <a:xfrm>
            <a:off x="785813" y="3000375"/>
            <a:ext cx="771525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smtClean="0">
                <a:solidFill>
                  <a:srgbClr val="008000"/>
                </a:solidFill>
                <a:latin typeface="Monotype Corsiva" pitchFamily="66" charset="0"/>
                <a:cs typeface="Arial" charset="0"/>
              </a:rPr>
              <a:t>«Математика открывает свои тайны только тому, кто занимается ею с чистой любовью, ради ее собственной красоты…»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smtClean="0">
                <a:solidFill>
                  <a:srgbClr val="008000"/>
                </a:solidFill>
                <a:latin typeface="Monotype Corsiva" pitchFamily="66" charset="0"/>
                <a:cs typeface="Arial" charset="0"/>
              </a:rPr>
              <a:t>Архимед</a:t>
            </a: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1866900" cy="27860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498600"/>
          </a:xfrm>
        </p:spPr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6.Как называют ответственность всех за каждого и каждого за всех?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713" y="1989138"/>
            <a:ext cx="6923087" cy="4137025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Круговая порука.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2997200"/>
            <a:ext cx="22447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7.Как иначе называют секцию в школе?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3213" y="1600200"/>
            <a:ext cx="5843587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Кружок.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2997200"/>
            <a:ext cx="2951163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362950" cy="1641475"/>
          </a:xfrm>
        </p:spPr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8.Какую форму имеют предписывающие дорожные знаки?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713" y="2133600"/>
            <a:ext cx="6923087" cy="39925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Квадрата.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306863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10.Один из видов диаграммы называется…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Круговая.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928938"/>
            <a:ext cx="3824287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11.Как называют вторую степень числа?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513" y="18446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Квадрат.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832225" y="3060700"/>
            <a:ext cx="13144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FFCC66"/>
                </a:solidFill>
              </a:rPr>
              <a:t>а</a:t>
            </a:r>
            <a:r>
              <a:rPr lang="ru-RU" sz="9600" b="1" baseline="30000">
                <a:solidFill>
                  <a:srgbClr val="FFCC66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291512" cy="1498600"/>
          </a:xfrm>
        </p:spPr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13.Назовите предмет, который бросают человеку, оказавшемуся за бортом.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2332038"/>
            <a:ext cx="7221537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Спасательный круг.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3068638"/>
            <a:ext cx="2925762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14.Вычисление площади фигуры – это…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613" y="1600200"/>
            <a:ext cx="6707187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Квадратура.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2714625"/>
            <a:ext cx="2801937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15.Как иначе называют юбилейную дату.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600200"/>
            <a:ext cx="7210425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Круглая дата.</a:t>
            </a:r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068638"/>
            <a:ext cx="2667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435975" cy="2001837"/>
          </a:xfrm>
        </p:spPr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18. Небольшое открытое транспортное средство, предназначенное для внедорожного использования.</a:t>
            </a:r>
            <a:r>
              <a:rPr lang="ru-RU" sz="400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150" y="2492375"/>
            <a:ext cx="6851650" cy="3633788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Квадроцикл.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213100"/>
            <a:ext cx="3529013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20.Каким бывает и полный дурак, и отличник и сирота?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00200"/>
            <a:ext cx="7643812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Круглым.</a:t>
            </a:r>
          </a:p>
          <a:p>
            <a:r>
              <a:rPr lang="ru-RU" sz="4400" b="1">
                <a:solidFill>
                  <a:srgbClr val="FF3399"/>
                </a:solidFill>
              </a:rPr>
              <a:t>Круглый дурак;</a:t>
            </a:r>
          </a:p>
          <a:p>
            <a:r>
              <a:rPr lang="ru-RU" sz="4400" b="1">
                <a:solidFill>
                  <a:srgbClr val="FF3399"/>
                </a:solidFill>
              </a:rPr>
              <a:t>Круглый отличник;</a:t>
            </a:r>
          </a:p>
          <a:p>
            <a:r>
              <a:rPr lang="ru-RU" sz="4400" b="1">
                <a:solidFill>
                  <a:srgbClr val="FF3399"/>
                </a:solidFill>
              </a:rPr>
              <a:t>Круглый сирота.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4652963"/>
            <a:ext cx="165893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90209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 1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Фигура, имеющая 3 стороны, 3 вершины.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CC0066"/>
                </a:solidFill>
              </a:rPr>
              <a:t>21.Извлечь…корень.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1600200"/>
            <a:ext cx="7427912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Квадратный.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048125" y="3416300"/>
            <a:ext cx="21796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9600" b="1">
                <a:solidFill>
                  <a:srgbClr val="FF3399"/>
                </a:solidFill>
              </a:rPr>
              <a:t>√а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66"/>
                </a:solidFill>
              </a:rPr>
              <a:t>22. От камня, брошенного в воду, далеко ширятся….</a:t>
            </a:r>
            <a:r>
              <a:rPr lang="ru-RU" sz="4000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600200"/>
            <a:ext cx="749935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FF3399"/>
                </a:solidFill>
              </a:rPr>
              <a:t>Круги.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3213100"/>
            <a:ext cx="3144838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Прямоугольник 2"/>
          <p:cNvSpPr>
            <a:spLocks noChangeArrowheads="1"/>
          </p:cNvSpPr>
          <p:nvPr/>
        </p:nvSpPr>
        <p:spPr bwMode="auto">
          <a:xfrm>
            <a:off x="214313" y="2714625"/>
            <a:ext cx="84296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solidFill>
                  <a:srgbClr val="0033CC"/>
                </a:solidFill>
                <a:cs typeface="Arial" charset="0"/>
              </a:rPr>
              <a:t>«Вдохновение нужно в геометрии не меньше, чем в поэзии»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solidFill>
                  <a:srgbClr val="0033CC"/>
                </a:solidFill>
                <a:cs typeface="Arial" charset="0"/>
              </a:rPr>
              <a:t>/А.Пушкин/ </a:t>
            </a:r>
          </a:p>
        </p:txBody>
      </p:sp>
      <p:pic>
        <p:nvPicPr>
          <p:cNvPr id="30724" name="Picture 5" descr="http://im4-tub.mail.ru/i?id=14276293&amp;tov=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357188"/>
            <a:ext cx="171450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43242" y="785795"/>
            <a:ext cx="3571898" cy="12144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3 тур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Прямоугольник 2"/>
          <p:cNvSpPr>
            <a:spLocks noChangeArrowheads="1"/>
          </p:cNvSpPr>
          <p:nvPr/>
        </p:nvSpPr>
        <p:spPr bwMode="auto">
          <a:xfrm>
            <a:off x="214313" y="2714625"/>
            <a:ext cx="84296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>
              <a:solidFill>
                <a:srgbClr val="0033CC"/>
              </a:solidFill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2" y="785795"/>
            <a:ext cx="3571898" cy="12144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ru-RU" sz="72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тур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714620"/>
            <a:ext cx="80724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</a:rPr>
              <a:t>Рано или поздно всякая правильная математическая идея находит применение в том или ином деле. </a:t>
            </a:r>
          </a:p>
          <a:p>
            <a:pPr algn="r"/>
            <a:r>
              <a:rPr lang="ru-RU" sz="4800" b="1" dirty="0" smtClean="0">
                <a:solidFill>
                  <a:srgbClr val="0000FF"/>
                </a:solidFill>
              </a:rPr>
              <a:t>/А.Н. Крылов/ </a:t>
            </a:r>
            <a:endParaRPr lang="ru-RU" sz="4800" b="1" dirty="0">
              <a:solidFill>
                <a:srgbClr val="0000FF"/>
              </a:solidFill>
            </a:endParaRPr>
          </a:p>
        </p:txBody>
      </p:sp>
      <p:pic>
        <p:nvPicPr>
          <p:cNvPr id="133122" name="Picture 2" descr="http://nplit.ru/books/item/f00/s00/z0000044/pic/000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14290"/>
            <a:ext cx="1948845" cy="21431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2" name="AutoShape 3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981075"/>
            <a:ext cx="1042987" cy="647700"/>
          </a:xfrm>
          <a:prstGeom prst="actionButtonBlank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7443" name="AutoShape 3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08175" y="981075"/>
            <a:ext cx="1042988" cy="647700"/>
          </a:xfrm>
          <a:prstGeom prst="actionButtonBlank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17444" name="AutoShape 3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48038" y="981075"/>
            <a:ext cx="1042987" cy="647700"/>
          </a:xfrm>
          <a:prstGeom prst="actionButtonBlank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17445" name="AutoShape 3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87900" y="981075"/>
            <a:ext cx="1042988" cy="647700"/>
          </a:xfrm>
          <a:prstGeom prst="actionButtonBlank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17446" name="AutoShape 3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27763" y="981075"/>
            <a:ext cx="1042987" cy="647700"/>
          </a:xfrm>
          <a:prstGeom prst="actionButtonBlank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17447" name="AutoShape 39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981075"/>
            <a:ext cx="1042988" cy="647700"/>
          </a:xfrm>
          <a:prstGeom prst="actionButtonBlank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2.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5076825" y="28527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С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476375" y="28527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В</a:t>
            </a:r>
          </a:p>
        </p:txBody>
      </p:sp>
      <p:sp>
        <p:nvSpPr>
          <p:cNvPr id="4126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00CCFF">
                  <a:gamma/>
                  <a:tint val="0"/>
                  <a:invGamma/>
                </a:srgbClr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30" name="Rectangle 34"/>
          <p:cNvSpPr>
            <a:spLocks noChangeArrowheads="1"/>
          </p:cNvSpPr>
          <p:nvPr/>
        </p:nvSpPr>
        <p:spPr bwMode="auto">
          <a:xfrm>
            <a:off x="468313" y="1341438"/>
            <a:ext cx="20891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4139" name="Freeform 43"/>
          <p:cNvSpPr>
            <a:spLocks/>
          </p:cNvSpPr>
          <p:nvPr/>
        </p:nvSpPr>
        <p:spPr bwMode="auto">
          <a:xfrm>
            <a:off x="1666875" y="3348038"/>
            <a:ext cx="7235825" cy="2219325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4558" y="9"/>
              </a:cxn>
              <a:cxn ang="0">
                <a:pos x="0" y="1398"/>
              </a:cxn>
            </a:cxnLst>
            <a:rect l="0" t="0" r="r" b="b"/>
            <a:pathLst>
              <a:path w="4558" h="1398">
                <a:moveTo>
                  <a:pt x="26" y="0"/>
                </a:moveTo>
                <a:lnTo>
                  <a:pt x="4558" y="9"/>
                </a:lnTo>
                <a:lnTo>
                  <a:pt x="0" y="1398"/>
                </a:lnTo>
              </a:path>
            </a:pathLst>
          </a:cu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/>
              </a:gs>
            </a:gsLst>
            <a:lin ang="18900000" scaled="1"/>
          </a:gradFill>
          <a:ln w="444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1331913" y="558958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5292725" y="55895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8723313" y="285273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E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5292725" y="443706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F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44" name="Rectangle 48"/>
          <p:cNvSpPr>
            <a:spLocks noChangeArrowheads="1"/>
          </p:cNvSpPr>
          <p:nvPr/>
        </p:nvSpPr>
        <p:spPr bwMode="auto">
          <a:xfrm>
            <a:off x="1692275" y="3357563"/>
            <a:ext cx="3600450" cy="2232025"/>
          </a:xfrm>
          <a:prstGeom prst="rect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45" name="Freeform 49"/>
          <p:cNvSpPr>
            <a:spLocks/>
          </p:cNvSpPr>
          <p:nvPr/>
        </p:nvSpPr>
        <p:spPr bwMode="auto">
          <a:xfrm>
            <a:off x="1692275" y="3357563"/>
            <a:ext cx="7235825" cy="2219325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4558" y="9"/>
              </a:cxn>
              <a:cxn ang="0">
                <a:pos x="0" y="1398"/>
              </a:cxn>
            </a:cxnLst>
            <a:rect l="0" t="0" r="r" b="b"/>
            <a:pathLst>
              <a:path w="4558" h="1398">
                <a:moveTo>
                  <a:pt x="26" y="0"/>
                </a:moveTo>
                <a:lnTo>
                  <a:pt x="4558" y="9"/>
                </a:lnTo>
                <a:lnTo>
                  <a:pt x="0" y="1398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46" name="Line 50"/>
          <p:cNvSpPr>
            <a:spLocks noChangeShapeType="1"/>
          </p:cNvSpPr>
          <p:nvPr/>
        </p:nvSpPr>
        <p:spPr bwMode="auto">
          <a:xfrm>
            <a:off x="5148263" y="3933825"/>
            <a:ext cx="2159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47" name="Line 51"/>
          <p:cNvSpPr>
            <a:spLocks noChangeShapeType="1"/>
          </p:cNvSpPr>
          <p:nvPr/>
        </p:nvSpPr>
        <p:spPr bwMode="auto">
          <a:xfrm>
            <a:off x="5148263" y="5013325"/>
            <a:ext cx="2159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3203575" y="188913"/>
            <a:ext cx="5256213" cy="792162"/>
            <a:chOff x="1837" y="799"/>
            <a:chExt cx="3311" cy="499"/>
          </a:xfrm>
        </p:grpSpPr>
        <p:sp>
          <p:nvSpPr>
            <p:cNvPr id="4149" name="Rectangle 53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150" name="Object 54"/>
            <p:cNvGraphicFramePr>
              <a:graphicFrameLocks noChangeAspect="1"/>
            </p:cNvGraphicFramePr>
            <p:nvPr/>
          </p:nvGraphicFramePr>
          <p:xfrm>
            <a:off x="1948" y="890"/>
            <a:ext cx="3135" cy="399"/>
          </p:xfrm>
          <a:graphic>
            <a:graphicData uri="http://schemas.openxmlformats.org/presentationml/2006/ole">
              <p:oleObj spid="_x0000_s1028" name="Формула" r:id="rId4" imgW="1574640" imgH="203040" progId="Equation.3">
                <p:embed/>
              </p:oleObj>
            </a:graphicData>
          </a:graphic>
        </p:graphicFrame>
      </p:grp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1763713" y="692150"/>
            <a:ext cx="5256212" cy="817563"/>
            <a:chOff x="1837" y="799"/>
            <a:chExt cx="3311" cy="515"/>
          </a:xfrm>
        </p:grpSpPr>
        <p:sp>
          <p:nvSpPr>
            <p:cNvPr id="4152" name="Rectangle 56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153" name="Object 57"/>
            <p:cNvGraphicFramePr>
              <a:graphicFrameLocks noChangeAspect="1"/>
            </p:cNvGraphicFramePr>
            <p:nvPr/>
          </p:nvGraphicFramePr>
          <p:xfrm>
            <a:off x="2845" y="865"/>
            <a:ext cx="1340" cy="449"/>
          </p:xfrm>
          <a:graphic>
            <a:graphicData uri="http://schemas.openxmlformats.org/presentationml/2006/ole">
              <p:oleObj spid="_x0000_s1027" name="Формула" r:id="rId5" imgW="672840" imgH="228600" progId="Equation.3">
                <p:embed/>
              </p:oleObj>
            </a:graphicData>
          </a:graphic>
        </p:graphicFrame>
      </p:grp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755650" y="1196975"/>
            <a:ext cx="5256213" cy="796925"/>
            <a:chOff x="1837" y="799"/>
            <a:chExt cx="3311" cy="502"/>
          </a:xfrm>
        </p:grpSpPr>
        <p:sp>
          <p:nvSpPr>
            <p:cNvPr id="4155" name="Rectangle 59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156" name="Object 60"/>
            <p:cNvGraphicFramePr>
              <a:graphicFrameLocks noChangeAspect="1"/>
            </p:cNvGraphicFramePr>
            <p:nvPr/>
          </p:nvGraphicFramePr>
          <p:xfrm>
            <a:off x="3200" y="877"/>
            <a:ext cx="631" cy="424"/>
          </p:xfrm>
          <a:graphic>
            <a:graphicData uri="http://schemas.openxmlformats.org/presentationml/2006/ole">
              <p:oleObj spid="_x0000_s1026" name="Формула" r:id="rId6" imgW="317160" imgH="2156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33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5223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00CCFF">
                  <a:gamma/>
                  <a:tint val="0"/>
                  <a:invGamma/>
                </a:srgbClr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2195513" y="5516563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4284663" y="22764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7740650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2236" name="Freeform 12"/>
          <p:cNvSpPr>
            <a:spLocks/>
          </p:cNvSpPr>
          <p:nvPr/>
        </p:nvSpPr>
        <p:spPr bwMode="auto">
          <a:xfrm>
            <a:off x="2406650" y="2689225"/>
            <a:ext cx="5392738" cy="2905125"/>
          </a:xfrm>
          <a:custGeom>
            <a:avLst/>
            <a:gdLst/>
            <a:ahLst/>
            <a:cxnLst>
              <a:cxn ang="0">
                <a:pos x="3397" y="0"/>
              </a:cxn>
              <a:cxn ang="0">
                <a:pos x="3388" y="1804"/>
              </a:cxn>
              <a:cxn ang="0">
                <a:pos x="0" y="1830"/>
              </a:cxn>
              <a:cxn ang="0">
                <a:pos x="1356" y="0"/>
              </a:cxn>
              <a:cxn ang="0">
                <a:pos x="3388" y="9"/>
              </a:cxn>
            </a:cxnLst>
            <a:rect l="0" t="0" r="r" b="b"/>
            <a:pathLst>
              <a:path w="3397" h="1830">
                <a:moveTo>
                  <a:pt x="3397" y="0"/>
                </a:moveTo>
                <a:lnTo>
                  <a:pt x="3388" y="1804"/>
                </a:lnTo>
                <a:lnTo>
                  <a:pt x="0" y="1830"/>
                </a:lnTo>
                <a:lnTo>
                  <a:pt x="1356" y="0"/>
                </a:lnTo>
                <a:lnTo>
                  <a:pt x="3388" y="9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8243888" y="54451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7812088" y="5445125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52241" name="Rectangle 1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52242" name="Object 18"/>
            <p:cNvGraphicFramePr>
              <a:graphicFrameLocks noChangeAspect="1"/>
            </p:cNvGraphicFramePr>
            <p:nvPr/>
          </p:nvGraphicFramePr>
          <p:xfrm>
            <a:off x="2290" y="890"/>
            <a:ext cx="2451" cy="399"/>
          </p:xfrm>
          <a:graphic>
            <a:graphicData uri="http://schemas.openxmlformats.org/presentationml/2006/ole">
              <p:oleObj spid="_x0000_s2051" name="Формула" r:id="rId4" imgW="1231560" imgH="203040" progId="Equation.3">
                <p:embed/>
              </p:oleObj>
            </a:graphicData>
          </a:graphic>
        </p:graphicFrame>
      </p:grpSp>
      <p:sp>
        <p:nvSpPr>
          <p:cNvPr id="52250" name="Freeform 26"/>
          <p:cNvSpPr>
            <a:spLocks/>
          </p:cNvSpPr>
          <p:nvPr/>
        </p:nvSpPr>
        <p:spPr bwMode="auto">
          <a:xfrm>
            <a:off x="2411413" y="2708275"/>
            <a:ext cx="5392737" cy="2905125"/>
          </a:xfrm>
          <a:custGeom>
            <a:avLst/>
            <a:gdLst/>
            <a:ahLst/>
            <a:cxnLst>
              <a:cxn ang="0">
                <a:pos x="3397" y="0"/>
              </a:cxn>
              <a:cxn ang="0">
                <a:pos x="3388" y="1804"/>
              </a:cxn>
              <a:cxn ang="0">
                <a:pos x="0" y="1830"/>
              </a:cxn>
              <a:cxn ang="0">
                <a:pos x="1356" y="0"/>
              </a:cxn>
              <a:cxn ang="0">
                <a:pos x="3388" y="9"/>
              </a:cxn>
            </a:cxnLst>
            <a:rect l="0" t="0" r="r" b="b"/>
            <a:pathLst>
              <a:path w="3397" h="1830">
                <a:moveTo>
                  <a:pt x="3397" y="0"/>
                </a:moveTo>
                <a:lnTo>
                  <a:pt x="3388" y="1804"/>
                </a:lnTo>
                <a:lnTo>
                  <a:pt x="0" y="1830"/>
                </a:lnTo>
                <a:lnTo>
                  <a:pt x="1356" y="0"/>
                </a:lnTo>
                <a:lnTo>
                  <a:pt x="3388" y="9"/>
                </a:lnTo>
              </a:path>
            </a:pathLst>
          </a:cu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tint val="0"/>
                  <a:invGamma/>
                </a:srgbClr>
              </a:gs>
            </a:gsLst>
            <a:lin ang="2700000" scaled="1"/>
          </a:gradFill>
          <a:ln w="444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51" name="Text Box 27"/>
          <p:cNvSpPr txBox="1">
            <a:spLocks noChangeArrowheads="1"/>
          </p:cNvSpPr>
          <p:nvPr/>
        </p:nvSpPr>
        <p:spPr bwMode="auto">
          <a:xfrm>
            <a:off x="7812088" y="3789363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7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52252" name="Text Box 28"/>
          <p:cNvSpPr txBox="1">
            <a:spLocks noChangeArrowheads="1"/>
          </p:cNvSpPr>
          <p:nvPr/>
        </p:nvSpPr>
        <p:spPr bwMode="auto">
          <a:xfrm>
            <a:off x="6011863" y="220503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6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52253" name="Text Box 29"/>
          <p:cNvSpPr txBox="1">
            <a:spLocks noChangeArrowheads="1"/>
          </p:cNvSpPr>
          <p:nvPr/>
        </p:nvSpPr>
        <p:spPr bwMode="auto">
          <a:xfrm>
            <a:off x="5219700" y="5516563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10</a:t>
            </a:r>
            <a:endParaRPr lang="ru-RU" sz="2800" b="1">
              <a:latin typeface="Times New Roman" pitchFamily="18" charset="0"/>
            </a:endParaRP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50825" y="1196975"/>
            <a:ext cx="5256213" cy="817563"/>
            <a:chOff x="1837" y="799"/>
            <a:chExt cx="3311" cy="515"/>
          </a:xfrm>
        </p:grpSpPr>
        <p:sp>
          <p:nvSpPr>
            <p:cNvPr id="52255" name="Rectangle 31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52256" name="Object 32"/>
            <p:cNvGraphicFramePr>
              <a:graphicFrameLocks noChangeAspect="1"/>
            </p:cNvGraphicFramePr>
            <p:nvPr/>
          </p:nvGraphicFramePr>
          <p:xfrm>
            <a:off x="3137" y="865"/>
            <a:ext cx="756" cy="449"/>
          </p:xfrm>
          <a:graphic>
            <a:graphicData uri="http://schemas.openxmlformats.org/presentationml/2006/ole">
              <p:oleObj spid="_x0000_s2050" name="Формула" r:id="rId5" imgW="380880" imgH="228600" progId="Equation.3">
                <p:embed/>
              </p:oleObj>
            </a:graphicData>
          </a:graphic>
        </p:graphicFrame>
      </p:grpSp>
      <p:sp>
        <p:nvSpPr>
          <p:cNvPr id="52257" name="Freeform 33"/>
          <p:cNvSpPr>
            <a:spLocks/>
          </p:cNvSpPr>
          <p:nvPr/>
        </p:nvSpPr>
        <p:spPr bwMode="auto">
          <a:xfrm rot="5400000">
            <a:off x="7451725" y="5229225"/>
            <a:ext cx="360363" cy="3603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37"/>
              </a:cxn>
              <a:cxn ang="0">
                <a:pos x="212" y="237"/>
              </a:cxn>
            </a:cxnLst>
            <a:rect l="0" t="0" r="r" b="b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30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24602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00CCFF">
                  <a:gamma/>
                  <a:tint val="0"/>
                  <a:invGamma/>
                </a:srgbClr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03" name="Rectangle 27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24605" name="Rectangle 29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4606" name="Object 30"/>
            <p:cNvGraphicFramePr>
              <a:graphicFrameLocks noChangeAspect="1"/>
            </p:cNvGraphicFramePr>
            <p:nvPr/>
          </p:nvGraphicFramePr>
          <p:xfrm>
            <a:off x="2202" y="890"/>
            <a:ext cx="2628" cy="399"/>
          </p:xfrm>
          <a:graphic>
            <a:graphicData uri="http://schemas.openxmlformats.org/presentationml/2006/ole">
              <p:oleObj spid="_x0000_s3075" name="Формула" r:id="rId4" imgW="1320480" imgH="203040" progId="Equation.3">
                <p:embed/>
              </p:oleObj>
            </a:graphicData>
          </a:graphic>
        </p:graphicFrame>
      </p:grp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827088" y="1196975"/>
            <a:ext cx="5256212" cy="817563"/>
            <a:chOff x="1837" y="799"/>
            <a:chExt cx="3311" cy="515"/>
          </a:xfrm>
        </p:grpSpPr>
        <p:sp>
          <p:nvSpPr>
            <p:cNvPr id="24629" name="Rectangle 53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4630" name="Object 54"/>
            <p:cNvGraphicFramePr>
              <a:graphicFrameLocks noChangeAspect="1"/>
            </p:cNvGraphicFramePr>
            <p:nvPr/>
          </p:nvGraphicFramePr>
          <p:xfrm>
            <a:off x="2861" y="865"/>
            <a:ext cx="1310" cy="449"/>
          </p:xfrm>
          <a:graphic>
            <a:graphicData uri="http://schemas.openxmlformats.org/presentationml/2006/ole">
              <p:oleObj spid="_x0000_s3074" name="Формула" r:id="rId5" imgW="660240" imgH="228600" progId="Equation.3">
                <p:embed/>
              </p:oleObj>
            </a:graphicData>
          </a:graphic>
        </p:graphicFrame>
      </p:grpSp>
      <p:sp>
        <p:nvSpPr>
          <p:cNvPr id="24631" name="Text Box 55"/>
          <p:cNvSpPr txBox="1">
            <a:spLocks noChangeArrowheads="1"/>
          </p:cNvSpPr>
          <p:nvPr/>
        </p:nvSpPr>
        <p:spPr bwMode="auto">
          <a:xfrm>
            <a:off x="1835150" y="54451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24632" name="Text Box 56"/>
          <p:cNvSpPr txBox="1">
            <a:spLocks noChangeArrowheads="1"/>
          </p:cNvSpPr>
          <p:nvPr/>
        </p:nvSpPr>
        <p:spPr bwMode="auto">
          <a:xfrm>
            <a:off x="4284663" y="21336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33" name="Text Box 57"/>
          <p:cNvSpPr txBox="1">
            <a:spLocks noChangeArrowheads="1"/>
          </p:cNvSpPr>
          <p:nvPr/>
        </p:nvSpPr>
        <p:spPr bwMode="auto">
          <a:xfrm>
            <a:off x="8172450" y="537368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34" name="Text Box 58"/>
          <p:cNvSpPr txBox="1">
            <a:spLocks noChangeArrowheads="1"/>
          </p:cNvSpPr>
          <p:nvPr/>
        </p:nvSpPr>
        <p:spPr bwMode="auto">
          <a:xfrm>
            <a:off x="6084888" y="34290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10</a:t>
            </a:r>
          </a:p>
        </p:txBody>
      </p:sp>
      <p:sp>
        <p:nvSpPr>
          <p:cNvPr id="24635" name="Text Box 59"/>
          <p:cNvSpPr txBox="1">
            <a:spLocks noChangeArrowheads="1"/>
          </p:cNvSpPr>
          <p:nvPr/>
        </p:nvSpPr>
        <p:spPr bwMode="auto">
          <a:xfrm>
            <a:off x="4356100" y="55895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36" name="Freeform 60"/>
          <p:cNvSpPr>
            <a:spLocks/>
          </p:cNvSpPr>
          <p:nvPr/>
        </p:nvSpPr>
        <p:spPr bwMode="auto">
          <a:xfrm>
            <a:off x="2268538" y="2635250"/>
            <a:ext cx="5930900" cy="2973388"/>
          </a:xfrm>
          <a:custGeom>
            <a:avLst/>
            <a:gdLst/>
            <a:ahLst/>
            <a:cxnLst>
              <a:cxn ang="0">
                <a:pos x="3736" y="1847"/>
              </a:cxn>
              <a:cxn ang="0">
                <a:pos x="0" y="1873"/>
              </a:cxn>
              <a:cxn ang="0">
                <a:pos x="1434" y="0"/>
              </a:cxn>
              <a:cxn ang="0">
                <a:pos x="3736" y="1847"/>
              </a:cxn>
            </a:cxnLst>
            <a:rect l="0" t="0" r="r" b="b"/>
            <a:pathLst>
              <a:path w="3736" h="1873">
                <a:moveTo>
                  <a:pt x="3736" y="1847"/>
                </a:moveTo>
                <a:lnTo>
                  <a:pt x="0" y="1873"/>
                </a:lnTo>
                <a:lnTo>
                  <a:pt x="1434" y="0"/>
                </a:lnTo>
                <a:lnTo>
                  <a:pt x="3736" y="1847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37" name="Freeform 61"/>
          <p:cNvSpPr>
            <a:spLocks/>
          </p:cNvSpPr>
          <p:nvPr/>
        </p:nvSpPr>
        <p:spPr bwMode="auto">
          <a:xfrm>
            <a:off x="2268538" y="2662238"/>
            <a:ext cx="5930900" cy="2946400"/>
          </a:xfrm>
          <a:custGeom>
            <a:avLst/>
            <a:gdLst/>
            <a:ahLst/>
            <a:cxnLst>
              <a:cxn ang="0">
                <a:pos x="3736" y="1830"/>
              </a:cxn>
              <a:cxn ang="0">
                <a:pos x="0" y="1856"/>
              </a:cxn>
              <a:cxn ang="0">
                <a:pos x="1434" y="0"/>
              </a:cxn>
              <a:cxn ang="0">
                <a:pos x="3736" y="1830"/>
              </a:cxn>
            </a:cxnLst>
            <a:rect l="0" t="0" r="r" b="b"/>
            <a:pathLst>
              <a:path w="3736" h="1856">
                <a:moveTo>
                  <a:pt x="3736" y="1830"/>
                </a:moveTo>
                <a:lnTo>
                  <a:pt x="0" y="1856"/>
                </a:lnTo>
                <a:lnTo>
                  <a:pt x="1434" y="0"/>
                </a:lnTo>
                <a:lnTo>
                  <a:pt x="3736" y="1830"/>
                </a:lnTo>
              </a:path>
            </a:pathLst>
          </a:custGeom>
          <a:gradFill rotWithShape="1">
            <a:gsLst>
              <a:gs pos="0">
                <a:srgbClr val="FF0000"/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/>
              </a:gs>
            </a:gsLst>
            <a:lin ang="2700000" scaled="1"/>
          </a:gradFill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38" name="Freeform 62"/>
          <p:cNvSpPr>
            <a:spLocks/>
          </p:cNvSpPr>
          <p:nvPr/>
        </p:nvSpPr>
        <p:spPr bwMode="auto">
          <a:xfrm>
            <a:off x="4545013" y="2649538"/>
            <a:ext cx="14287" cy="2944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1855"/>
              </a:cxn>
            </a:cxnLst>
            <a:rect l="0" t="0" r="r" b="b"/>
            <a:pathLst>
              <a:path w="9" h="1855">
                <a:moveTo>
                  <a:pt x="0" y="0"/>
                </a:moveTo>
                <a:lnTo>
                  <a:pt x="9" y="1855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39" name="Freeform 63"/>
          <p:cNvSpPr>
            <a:spLocks/>
          </p:cNvSpPr>
          <p:nvPr/>
        </p:nvSpPr>
        <p:spPr bwMode="auto">
          <a:xfrm rot="16200000" flipH="1">
            <a:off x="4612482" y="5188743"/>
            <a:ext cx="336550" cy="4175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37"/>
              </a:cxn>
              <a:cxn ang="0">
                <a:pos x="212" y="237"/>
              </a:cxn>
            </a:cxnLst>
            <a:rect l="0" t="0" r="r" b="b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40" name="Freeform 64"/>
          <p:cNvSpPr>
            <a:spLocks/>
          </p:cNvSpPr>
          <p:nvPr/>
        </p:nvSpPr>
        <p:spPr bwMode="auto">
          <a:xfrm rot="944908">
            <a:off x="2484438" y="5300663"/>
            <a:ext cx="358775" cy="2667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41" y="9"/>
              </a:cxn>
              <a:cxn ang="0">
                <a:pos x="268" y="60"/>
              </a:cxn>
              <a:cxn ang="0">
                <a:pos x="387" y="187"/>
              </a:cxn>
              <a:cxn ang="0">
                <a:pos x="455" y="331"/>
              </a:cxn>
            </a:cxnLst>
            <a:rect l="0" t="0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41" name="Text Box 65"/>
          <p:cNvSpPr txBox="1">
            <a:spLocks noChangeArrowheads="1"/>
          </p:cNvSpPr>
          <p:nvPr/>
        </p:nvSpPr>
        <p:spPr bwMode="auto">
          <a:xfrm>
            <a:off x="2771775" y="5013325"/>
            <a:ext cx="66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45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4642" name="Text Box 66"/>
          <p:cNvSpPr txBox="1">
            <a:spLocks noChangeArrowheads="1"/>
          </p:cNvSpPr>
          <p:nvPr/>
        </p:nvSpPr>
        <p:spPr bwMode="auto">
          <a:xfrm>
            <a:off x="3348038" y="55895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6</a:t>
            </a:r>
          </a:p>
        </p:txBody>
      </p:sp>
      <p:sp>
        <p:nvSpPr>
          <p:cNvPr id="24643" name="Text Box 67"/>
          <p:cNvSpPr txBox="1">
            <a:spLocks noChangeArrowheads="1"/>
          </p:cNvSpPr>
          <p:nvPr/>
        </p:nvSpPr>
        <p:spPr bwMode="auto">
          <a:xfrm>
            <a:off x="5940425" y="55895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</a:rPr>
              <a:t>8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835150" y="54451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6300788" y="21336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8172450" y="537368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 rot="-2005032">
            <a:off x="3779838" y="3789363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9см</a:t>
            </a:r>
          </a:p>
        </p:txBody>
      </p:sp>
      <p:sp>
        <p:nvSpPr>
          <p:cNvPr id="23572" name="AutoShape 2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00CCFF">
                  <a:gamma/>
                  <a:tint val="0"/>
                  <a:invGamma/>
                </a:srgbClr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77" name="Text Box 25"/>
          <p:cNvSpPr txBox="1">
            <a:spLocks noChangeArrowheads="1"/>
          </p:cNvSpPr>
          <p:nvPr/>
        </p:nvSpPr>
        <p:spPr bwMode="auto">
          <a:xfrm>
            <a:off x="6372225" y="551656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23585" name="Rectangle 33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3586" name="Object 34"/>
            <p:cNvGraphicFramePr>
              <a:graphicFrameLocks noChangeAspect="1"/>
            </p:cNvGraphicFramePr>
            <p:nvPr/>
          </p:nvGraphicFramePr>
          <p:xfrm>
            <a:off x="2202" y="890"/>
            <a:ext cx="2628" cy="399"/>
          </p:xfrm>
          <a:graphic>
            <a:graphicData uri="http://schemas.openxmlformats.org/presentationml/2006/ole">
              <p:oleObj spid="_x0000_s4100" name="Формула" r:id="rId4" imgW="1320480" imgH="203040" progId="Equation.3">
                <p:embed/>
              </p:oleObj>
            </a:graphicData>
          </a:graphic>
        </p:graphicFrame>
      </p:grpSp>
      <p:sp>
        <p:nvSpPr>
          <p:cNvPr id="23592" name="Freeform 40"/>
          <p:cNvSpPr>
            <a:spLocks/>
          </p:cNvSpPr>
          <p:nvPr/>
        </p:nvSpPr>
        <p:spPr bwMode="auto">
          <a:xfrm>
            <a:off x="2268538" y="2636838"/>
            <a:ext cx="5930900" cy="2971800"/>
          </a:xfrm>
          <a:custGeom>
            <a:avLst/>
            <a:gdLst/>
            <a:ahLst/>
            <a:cxnLst>
              <a:cxn ang="0">
                <a:pos x="3736" y="1846"/>
              </a:cxn>
              <a:cxn ang="0">
                <a:pos x="0" y="1872"/>
              </a:cxn>
              <a:cxn ang="0">
                <a:pos x="2719" y="0"/>
              </a:cxn>
              <a:cxn ang="0">
                <a:pos x="3736" y="1846"/>
              </a:cxn>
            </a:cxnLst>
            <a:rect l="0" t="0" r="r" b="b"/>
            <a:pathLst>
              <a:path w="3736" h="1872">
                <a:moveTo>
                  <a:pt x="3736" y="1846"/>
                </a:moveTo>
                <a:lnTo>
                  <a:pt x="0" y="1872"/>
                </a:lnTo>
                <a:lnTo>
                  <a:pt x="2719" y="0"/>
                </a:lnTo>
                <a:lnTo>
                  <a:pt x="3736" y="1846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93" name="Freeform 41"/>
          <p:cNvSpPr>
            <a:spLocks/>
          </p:cNvSpPr>
          <p:nvPr/>
        </p:nvSpPr>
        <p:spPr bwMode="auto">
          <a:xfrm>
            <a:off x="2268538" y="2636838"/>
            <a:ext cx="5930900" cy="2971800"/>
          </a:xfrm>
          <a:custGeom>
            <a:avLst/>
            <a:gdLst/>
            <a:ahLst/>
            <a:cxnLst>
              <a:cxn ang="0">
                <a:pos x="3736" y="1846"/>
              </a:cxn>
              <a:cxn ang="0">
                <a:pos x="0" y="1872"/>
              </a:cxn>
              <a:cxn ang="0">
                <a:pos x="2719" y="0"/>
              </a:cxn>
              <a:cxn ang="0">
                <a:pos x="3736" y="1846"/>
              </a:cxn>
            </a:cxnLst>
            <a:rect l="0" t="0" r="r" b="b"/>
            <a:pathLst>
              <a:path w="3736" h="1872">
                <a:moveTo>
                  <a:pt x="3736" y="1846"/>
                </a:moveTo>
                <a:lnTo>
                  <a:pt x="0" y="1872"/>
                </a:lnTo>
                <a:lnTo>
                  <a:pt x="2719" y="0"/>
                </a:lnTo>
                <a:lnTo>
                  <a:pt x="3736" y="1846"/>
                </a:lnTo>
              </a:path>
            </a:pathLst>
          </a:cu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94" name="Freeform 42"/>
          <p:cNvSpPr>
            <a:spLocks/>
          </p:cNvSpPr>
          <p:nvPr/>
        </p:nvSpPr>
        <p:spPr bwMode="auto">
          <a:xfrm>
            <a:off x="6575425" y="2622550"/>
            <a:ext cx="14288" cy="2930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1846"/>
              </a:cxn>
            </a:cxnLst>
            <a:rect l="0" t="0" r="r" b="b"/>
            <a:pathLst>
              <a:path w="9" h="1846">
                <a:moveTo>
                  <a:pt x="0" y="0"/>
                </a:moveTo>
                <a:lnTo>
                  <a:pt x="9" y="1846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95" name="Freeform 43"/>
          <p:cNvSpPr>
            <a:spLocks/>
          </p:cNvSpPr>
          <p:nvPr/>
        </p:nvSpPr>
        <p:spPr bwMode="auto">
          <a:xfrm rot="16200000" flipH="1">
            <a:off x="6628607" y="5188743"/>
            <a:ext cx="336550" cy="4175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37"/>
              </a:cxn>
              <a:cxn ang="0">
                <a:pos x="212" y="237"/>
              </a:cxn>
            </a:cxnLst>
            <a:rect l="0" t="0" r="r" b="b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96" name="Freeform 44"/>
          <p:cNvSpPr>
            <a:spLocks/>
          </p:cNvSpPr>
          <p:nvPr/>
        </p:nvSpPr>
        <p:spPr bwMode="auto">
          <a:xfrm rot="944908">
            <a:off x="2771775" y="5300663"/>
            <a:ext cx="358775" cy="2667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41" y="9"/>
              </a:cxn>
              <a:cxn ang="0">
                <a:pos x="268" y="60"/>
              </a:cxn>
              <a:cxn ang="0">
                <a:pos x="387" y="187"/>
              </a:cxn>
              <a:cxn ang="0">
                <a:pos x="455" y="331"/>
              </a:cxn>
            </a:cxnLst>
            <a:rect l="0" t="0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97" name="Text Box 45"/>
          <p:cNvSpPr txBox="1">
            <a:spLocks noChangeArrowheads="1"/>
          </p:cNvSpPr>
          <p:nvPr/>
        </p:nvSpPr>
        <p:spPr bwMode="auto">
          <a:xfrm>
            <a:off x="3059113" y="5013325"/>
            <a:ext cx="66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30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1763713" y="620713"/>
            <a:ext cx="5256212" cy="792162"/>
            <a:chOff x="1837" y="799"/>
            <a:chExt cx="3311" cy="499"/>
          </a:xfrm>
        </p:grpSpPr>
        <p:sp>
          <p:nvSpPr>
            <p:cNvPr id="23599" name="Rectangle 4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3600" name="Object 48"/>
            <p:cNvGraphicFramePr>
              <a:graphicFrameLocks noChangeAspect="1"/>
            </p:cNvGraphicFramePr>
            <p:nvPr/>
          </p:nvGraphicFramePr>
          <p:xfrm>
            <a:off x="2795" y="915"/>
            <a:ext cx="1440" cy="349"/>
          </p:xfrm>
          <a:graphic>
            <a:graphicData uri="http://schemas.openxmlformats.org/presentationml/2006/ole">
              <p:oleObj spid="_x0000_s4099" name="Формула" r:id="rId5" imgW="723600" imgH="177480" progId="Equation.3">
                <p:embed/>
              </p:oleObj>
            </a:graphicData>
          </a:graphic>
        </p:graphicFrame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250825" y="1196975"/>
            <a:ext cx="5256213" cy="817563"/>
            <a:chOff x="1837" y="799"/>
            <a:chExt cx="3311" cy="515"/>
          </a:xfrm>
        </p:grpSpPr>
        <p:sp>
          <p:nvSpPr>
            <p:cNvPr id="23602" name="Rectangle 5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3603" name="Object 51"/>
            <p:cNvGraphicFramePr>
              <a:graphicFrameLocks noChangeAspect="1"/>
            </p:cNvGraphicFramePr>
            <p:nvPr/>
          </p:nvGraphicFramePr>
          <p:xfrm>
            <a:off x="3200" y="865"/>
            <a:ext cx="630" cy="449"/>
          </p:xfrm>
          <a:graphic>
            <a:graphicData uri="http://schemas.openxmlformats.org/presentationml/2006/ole">
              <p:oleObj spid="_x0000_s4098" name="Формула" r:id="rId6" imgW="317160" imgH="2286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23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21532" name="AutoShape 2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00CCFF">
                  <a:gamma/>
                  <a:tint val="0"/>
                  <a:invGamma/>
                </a:srgbClr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3" name="Rectangle 29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1238251" y="692150"/>
            <a:ext cx="7421562" cy="792163"/>
            <a:chOff x="1178" y="799"/>
            <a:chExt cx="4675" cy="499"/>
          </a:xfrm>
        </p:grpSpPr>
        <p:sp>
          <p:nvSpPr>
            <p:cNvPr id="21535" name="Rectangle 31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1536" name="Object 32"/>
            <p:cNvGraphicFramePr>
              <a:graphicFrameLocks noChangeAspect="1"/>
            </p:cNvGraphicFramePr>
            <p:nvPr/>
          </p:nvGraphicFramePr>
          <p:xfrm>
            <a:off x="1178" y="890"/>
            <a:ext cx="4675" cy="399"/>
          </p:xfrm>
          <a:graphic>
            <a:graphicData uri="http://schemas.openxmlformats.org/presentationml/2006/ole">
              <p:oleObj spid="_x0000_s5123" name="Формула" r:id="rId4" imgW="2349360" imgH="203040" progId="Equation.3">
                <p:embed/>
              </p:oleObj>
            </a:graphicData>
          </a:graphic>
        </p:graphicFrame>
      </p:grpSp>
      <p:sp>
        <p:nvSpPr>
          <p:cNvPr id="21540" name="Text Box 36"/>
          <p:cNvSpPr txBox="1">
            <a:spLocks noChangeArrowheads="1"/>
          </p:cNvSpPr>
          <p:nvPr/>
        </p:nvSpPr>
        <p:spPr bwMode="auto">
          <a:xfrm>
            <a:off x="2555875" y="551656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auto">
          <a:xfrm>
            <a:off x="2555875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1542" name="Text Box 38"/>
          <p:cNvSpPr txBox="1">
            <a:spLocks noChangeArrowheads="1"/>
          </p:cNvSpPr>
          <p:nvPr/>
        </p:nvSpPr>
        <p:spPr bwMode="auto">
          <a:xfrm>
            <a:off x="8388350" y="54451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5724525" y="56610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1556" name="AutoShape 52"/>
          <p:cNvSpPr>
            <a:spLocks noChangeArrowheads="1"/>
          </p:cNvSpPr>
          <p:nvPr/>
        </p:nvSpPr>
        <p:spPr bwMode="auto">
          <a:xfrm>
            <a:off x="2987675" y="2349500"/>
            <a:ext cx="5400675" cy="3311525"/>
          </a:xfrm>
          <a:prstGeom prst="rtTriangle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57" name="AutoShape 53"/>
          <p:cNvSpPr>
            <a:spLocks noChangeArrowheads="1"/>
          </p:cNvSpPr>
          <p:nvPr/>
        </p:nvSpPr>
        <p:spPr bwMode="auto">
          <a:xfrm>
            <a:off x="2987675" y="2349500"/>
            <a:ext cx="5400675" cy="3311525"/>
          </a:xfrm>
          <a:prstGeom prst="rtTriangle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tint val="2353"/>
                  <a:invGamma/>
                </a:srgbClr>
              </a:gs>
            </a:gsLst>
            <a:path path="rect">
              <a:fillToRect t="100000" r="100000"/>
            </a:path>
          </a:gradFill>
          <a:ln w="44450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58" name="Freeform 54"/>
          <p:cNvSpPr>
            <a:spLocks/>
          </p:cNvSpPr>
          <p:nvPr/>
        </p:nvSpPr>
        <p:spPr bwMode="auto">
          <a:xfrm>
            <a:off x="2998788" y="2366963"/>
            <a:ext cx="2971800" cy="32940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72" y="2075"/>
              </a:cxn>
            </a:cxnLst>
            <a:rect l="0" t="0" r="r" b="b"/>
            <a:pathLst>
              <a:path w="1872" h="2075">
                <a:moveTo>
                  <a:pt x="0" y="0"/>
                </a:moveTo>
                <a:lnTo>
                  <a:pt x="1872" y="2075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59" name="Freeform 55"/>
          <p:cNvSpPr>
            <a:spLocks/>
          </p:cNvSpPr>
          <p:nvPr/>
        </p:nvSpPr>
        <p:spPr bwMode="auto">
          <a:xfrm>
            <a:off x="5651500" y="5300663"/>
            <a:ext cx="536575" cy="3556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41" y="9"/>
              </a:cxn>
              <a:cxn ang="0">
                <a:pos x="268" y="60"/>
              </a:cxn>
              <a:cxn ang="0">
                <a:pos x="387" y="187"/>
              </a:cxn>
              <a:cxn ang="0">
                <a:pos x="455" y="331"/>
              </a:cxn>
            </a:cxnLst>
            <a:rect l="0" t="0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60" name="Text Box 56"/>
          <p:cNvSpPr txBox="1">
            <a:spLocks noChangeArrowheads="1"/>
          </p:cNvSpPr>
          <p:nvPr/>
        </p:nvSpPr>
        <p:spPr bwMode="auto">
          <a:xfrm>
            <a:off x="5940425" y="4941888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135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1561" name="Freeform 57"/>
          <p:cNvSpPr>
            <a:spLocks/>
          </p:cNvSpPr>
          <p:nvPr/>
        </p:nvSpPr>
        <p:spPr bwMode="auto">
          <a:xfrm rot="16200000" flipH="1">
            <a:off x="3028157" y="5260181"/>
            <a:ext cx="336550" cy="4175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37"/>
              </a:cxn>
              <a:cxn ang="0">
                <a:pos x="212" y="237"/>
              </a:cxn>
            </a:cxnLst>
            <a:rect l="0" t="0" r="r" b="b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62" name="Text Box 58"/>
          <p:cNvSpPr txBox="1">
            <a:spLocks noChangeArrowheads="1"/>
          </p:cNvSpPr>
          <p:nvPr/>
        </p:nvSpPr>
        <p:spPr bwMode="auto">
          <a:xfrm>
            <a:off x="4140200" y="5661025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8см</a:t>
            </a:r>
          </a:p>
        </p:txBody>
      </p:sp>
      <p:sp>
        <p:nvSpPr>
          <p:cNvPr id="21563" name="Text Box 59"/>
          <p:cNvSpPr txBox="1">
            <a:spLocks noChangeArrowheads="1"/>
          </p:cNvSpPr>
          <p:nvPr/>
        </p:nvSpPr>
        <p:spPr bwMode="auto">
          <a:xfrm>
            <a:off x="6732588" y="5661025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7см</a:t>
            </a:r>
          </a:p>
        </p:txBody>
      </p: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250825" y="1196975"/>
            <a:ext cx="5256213" cy="817563"/>
            <a:chOff x="1837" y="799"/>
            <a:chExt cx="3311" cy="515"/>
          </a:xfrm>
        </p:grpSpPr>
        <p:sp>
          <p:nvSpPr>
            <p:cNvPr id="21565" name="Rectangle 61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1566" name="Object 62"/>
            <p:cNvGraphicFramePr>
              <a:graphicFrameLocks noChangeAspect="1"/>
            </p:cNvGraphicFramePr>
            <p:nvPr/>
          </p:nvGraphicFramePr>
          <p:xfrm>
            <a:off x="3200" y="865"/>
            <a:ext cx="630" cy="449"/>
          </p:xfrm>
          <a:graphic>
            <a:graphicData uri="http://schemas.openxmlformats.org/presentationml/2006/ole">
              <p:oleObj spid="_x0000_s5122" name="Формула" r:id="rId5" imgW="317160" imgH="2286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90209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 2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Концы диагоналей четырехугольника являются его…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12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sp>
        <p:nvSpPr>
          <p:cNvPr id="14368" name="AutoShape 3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00CCFF">
                  <a:gamma/>
                  <a:tint val="0"/>
                  <a:invGamma/>
                </a:srgbClr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9" name="AutoShape 33"/>
          <p:cNvSpPr>
            <a:spLocks noChangeArrowheads="1"/>
          </p:cNvSpPr>
          <p:nvPr/>
        </p:nvSpPr>
        <p:spPr bwMode="auto">
          <a:xfrm>
            <a:off x="1258888" y="3357563"/>
            <a:ext cx="7273925" cy="2232025"/>
          </a:xfrm>
          <a:prstGeom prst="parallelogram">
            <a:avLst>
              <a:gd name="adj" fmla="val 81472"/>
            </a:avLst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827088" y="54451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627313" y="29241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8388350" y="28527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6659563" y="5516563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14377" name="Text Box 41"/>
          <p:cNvSpPr txBox="1">
            <a:spLocks noChangeArrowheads="1"/>
          </p:cNvSpPr>
          <p:nvPr/>
        </p:nvSpPr>
        <p:spPr bwMode="auto">
          <a:xfrm>
            <a:off x="3708400" y="5589588"/>
            <a:ext cx="1028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12 </a:t>
            </a:r>
            <a:r>
              <a:rPr lang="ru-RU" sz="2800" b="1" i="1">
                <a:latin typeface="Times New Roman" pitchFamily="18" charset="0"/>
              </a:rPr>
              <a:t>см</a:t>
            </a:r>
            <a:endParaRPr lang="ru-RU" sz="2800" b="1">
              <a:latin typeface="Times New Roman" pitchFamily="18" charset="0"/>
            </a:endParaRP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3203575" y="188913"/>
            <a:ext cx="5292726" cy="792162"/>
            <a:chOff x="1837" y="799"/>
            <a:chExt cx="3334" cy="499"/>
          </a:xfrm>
        </p:grpSpPr>
        <p:sp>
          <p:nvSpPr>
            <p:cNvPr id="14384" name="Rectangle 48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4385" name="Object 49"/>
            <p:cNvGraphicFramePr>
              <a:graphicFrameLocks noChangeAspect="1"/>
            </p:cNvGraphicFramePr>
            <p:nvPr/>
          </p:nvGraphicFramePr>
          <p:xfrm>
            <a:off x="1861" y="890"/>
            <a:ext cx="3310" cy="399"/>
          </p:xfrm>
          <a:graphic>
            <a:graphicData uri="http://schemas.openxmlformats.org/presentationml/2006/ole">
              <p:oleObj spid="_x0000_s6147" name="Формула" r:id="rId4" imgW="1663560" imgH="203040" progId="Equation.3">
                <p:embed/>
              </p:oleObj>
            </a:graphicData>
          </a:graphic>
        </p:graphicFrame>
      </p:grpSp>
      <p:sp>
        <p:nvSpPr>
          <p:cNvPr id="14392" name="AutoShape 56"/>
          <p:cNvSpPr>
            <a:spLocks noChangeArrowheads="1"/>
          </p:cNvSpPr>
          <p:nvPr/>
        </p:nvSpPr>
        <p:spPr bwMode="auto">
          <a:xfrm>
            <a:off x="1258888" y="3357563"/>
            <a:ext cx="7273925" cy="2232025"/>
          </a:xfrm>
          <a:prstGeom prst="parallelogram">
            <a:avLst>
              <a:gd name="adj" fmla="val 81472"/>
            </a:avLst>
          </a:prstGeom>
          <a:gradFill rotWithShape="1">
            <a:gsLst>
              <a:gs pos="0">
                <a:srgbClr val="99CC00">
                  <a:gamma/>
                  <a:tint val="0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tint val="0"/>
                  <a:invGamma/>
                </a:srgbClr>
              </a:gs>
            </a:gsLst>
            <a:lin ang="2700000" scaled="1"/>
          </a:gradFill>
          <a:ln w="3175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93" name="Freeform 57"/>
          <p:cNvSpPr>
            <a:spLocks/>
          </p:cNvSpPr>
          <p:nvPr/>
        </p:nvSpPr>
        <p:spPr bwMode="auto">
          <a:xfrm rot="944908">
            <a:off x="1547813" y="5229225"/>
            <a:ext cx="530225" cy="325438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41" y="9"/>
              </a:cxn>
              <a:cxn ang="0">
                <a:pos x="268" y="60"/>
              </a:cxn>
              <a:cxn ang="0">
                <a:pos x="387" y="187"/>
              </a:cxn>
              <a:cxn ang="0">
                <a:pos x="455" y="331"/>
              </a:cxn>
            </a:cxnLst>
            <a:rect l="0" t="0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94" name="Text Box 58"/>
          <p:cNvSpPr txBox="1">
            <a:spLocks noChangeArrowheads="1"/>
          </p:cNvSpPr>
          <p:nvPr/>
        </p:nvSpPr>
        <p:spPr bwMode="auto">
          <a:xfrm>
            <a:off x="1908175" y="4941888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30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14395" name="Text Box 59"/>
          <p:cNvSpPr txBox="1">
            <a:spLocks noChangeArrowheads="1"/>
          </p:cNvSpPr>
          <p:nvPr/>
        </p:nvSpPr>
        <p:spPr bwMode="auto">
          <a:xfrm rot="-3129333">
            <a:off x="1581944" y="4075907"/>
            <a:ext cx="850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8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ru-RU" sz="2800" b="1" i="1">
                <a:latin typeface="Times New Roman" pitchFamily="18" charset="0"/>
              </a:rPr>
              <a:t>см</a:t>
            </a:r>
            <a:endParaRPr lang="ru-RU" sz="2800" b="1">
              <a:latin typeface="Times New Roman" pitchFamily="18" charset="0"/>
            </a:endParaRPr>
          </a:p>
        </p:txBody>
      </p: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468313" y="1268413"/>
            <a:ext cx="5256212" cy="817562"/>
            <a:chOff x="1837" y="799"/>
            <a:chExt cx="3311" cy="515"/>
          </a:xfrm>
        </p:grpSpPr>
        <p:sp>
          <p:nvSpPr>
            <p:cNvPr id="14397" name="Rectangle 61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4398" name="Object 62"/>
            <p:cNvGraphicFramePr>
              <a:graphicFrameLocks noChangeAspect="1"/>
            </p:cNvGraphicFramePr>
            <p:nvPr/>
          </p:nvGraphicFramePr>
          <p:xfrm>
            <a:off x="3137" y="865"/>
            <a:ext cx="756" cy="449"/>
          </p:xfrm>
          <a:graphic>
            <a:graphicData uri="http://schemas.openxmlformats.org/presentationml/2006/ole">
              <p:oleObj spid="_x0000_s6146" name="Формула" r:id="rId5" imgW="380880" imgH="2286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Прямоугольник 2"/>
          <p:cNvSpPr>
            <a:spLocks noChangeArrowheads="1"/>
          </p:cNvSpPr>
          <p:nvPr/>
        </p:nvSpPr>
        <p:spPr bwMode="auto">
          <a:xfrm>
            <a:off x="214313" y="2714625"/>
            <a:ext cx="84296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>
              <a:solidFill>
                <a:srgbClr val="0033CC"/>
              </a:solidFill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2" y="785795"/>
            <a:ext cx="3571898" cy="12144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5 </a:t>
            </a:r>
            <a:r>
              <a:rPr lang="ru-RU" sz="72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тур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786058"/>
            <a:ext cx="76438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00FF"/>
                </a:solidFill>
              </a:rPr>
              <a:t>Мало иметь хороший ум, главное – хорошо его применять.</a:t>
            </a:r>
          </a:p>
          <a:p>
            <a:r>
              <a:rPr lang="ru-RU" sz="4400" b="1" i="1" dirty="0" smtClean="0">
                <a:solidFill>
                  <a:srgbClr val="0000FF"/>
                </a:solidFill>
              </a:rPr>
              <a:t>                                                                                   /Р. Декарт/</a:t>
            </a:r>
            <a:endParaRPr lang="ru-RU" sz="4400" b="1" i="1" dirty="0">
              <a:solidFill>
                <a:srgbClr val="0000FF"/>
              </a:solidFill>
            </a:endParaRPr>
          </a:p>
        </p:txBody>
      </p:sp>
      <p:pic>
        <p:nvPicPr>
          <p:cNvPr id="137218" name="Picture 2" descr="http://www.raznoslov.ru/wp-content/uploads/2010/12/Dek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1605672" cy="19288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0"/>
            <a:ext cx="605950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Представьте, что в результате кораблекрушения вы попали на необитаемый остров. Чтобы где-то жить, нужно построить хижину. Для этого необходимо наметить на местности участок прямоугольной формы. У вас нет транспортира, чтобы отметить прямые углы, но есть четыре колышка и 3 веревки разной длины. С помощью этих предметов наметьте участок прямоугольной формы. </a:t>
            </a:r>
            <a:endParaRPr lang="ru-RU" sz="2800" dirty="0"/>
          </a:p>
        </p:txBody>
      </p:sp>
      <p:pic>
        <p:nvPicPr>
          <p:cNvPr id="139266" name="Picture 2" descr="http://www.geocaching.su/photos/areas/37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28604"/>
            <a:ext cx="2416161" cy="2609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90209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 3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Один из углов параллелограмма равен 45°. Остальные его углы равны…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90209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 4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Точка М служит серединой отрезков КО и В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 Четырехугольник ВК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О называется…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90209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 5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Верно ли, что каждый прямоугольник является параллелограммом?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90209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 6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Две параллельные прямые пересечены двумя непараллельными прямыми. Получившийся при этом четырехугольник называется…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90209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 7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Ромб, у которого все углы прямые.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868</Words>
  <Application>Microsoft Office PowerPoint</Application>
  <PresentationFormat>Экран (4:3)</PresentationFormat>
  <Paragraphs>178</Paragraphs>
  <Slides>42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9" baseType="lpstr">
      <vt:lpstr>1_Тема Office</vt:lpstr>
      <vt:lpstr>2_Тема Office</vt:lpstr>
      <vt:lpstr>Тема Office</vt:lpstr>
      <vt:lpstr>Оформление по умолчанию</vt:lpstr>
      <vt:lpstr>3_Тема Office</vt:lpstr>
      <vt:lpstr>1_Оформление по умолчанию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1.Назовите самую известную картину Казимира Малевича.</vt:lpstr>
      <vt:lpstr>2.Что появляется под глазами очень усталого человека?</vt:lpstr>
      <vt:lpstr>3.Кто такие нематоды?</vt:lpstr>
      <vt:lpstr>4.Одна из форм публичного обсуждения- это…</vt:lpstr>
      <vt:lpstr>5.Как называют беспрерывное движение чего-либо?</vt:lpstr>
      <vt:lpstr>6.Как называют ответственность всех за каждого и каждого за всех?</vt:lpstr>
      <vt:lpstr>7.Как иначе называют секцию в школе?</vt:lpstr>
      <vt:lpstr>8.Какую форму имеют предписывающие дорожные знаки?</vt:lpstr>
      <vt:lpstr>10.Один из видов диаграммы называется…</vt:lpstr>
      <vt:lpstr>11.Как называют вторую степень числа?</vt:lpstr>
      <vt:lpstr>13.Назовите предмет, который бросают человеку, оказавшемуся за бортом.</vt:lpstr>
      <vt:lpstr>14.Вычисление площади фигуры – это…</vt:lpstr>
      <vt:lpstr>15.Как иначе называют юбилейную дату.</vt:lpstr>
      <vt:lpstr>18. Небольшое открытое транспортное средство, предназначенное для внедорожного использования. </vt:lpstr>
      <vt:lpstr>20.Каким бывает и полный дурак, и отличник и сирота?</vt:lpstr>
      <vt:lpstr>21.Извлечь…корень.</vt:lpstr>
      <vt:lpstr>22. От камня, брошенного в воду, далеко ширятся…. 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20</cp:revision>
  <dcterms:created xsi:type="dcterms:W3CDTF">2012-11-28T19:17:45Z</dcterms:created>
  <dcterms:modified xsi:type="dcterms:W3CDTF">2013-03-28T09:25:57Z</dcterms:modified>
</cp:coreProperties>
</file>