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08" y="-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E0125-02FB-4AD2-B391-B07C7650EEDF}" type="datetimeFigureOut">
              <a:rPr lang="ru-RU" smtClean="0"/>
              <a:t>08.02.2010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9F8E-1127-4CDC-9A68-6E74127C0AC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E0125-02FB-4AD2-B391-B07C7650EEDF}" type="datetimeFigureOut">
              <a:rPr lang="ru-RU" smtClean="0"/>
              <a:t>08.02.2010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9F8E-1127-4CDC-9A68-6E74127C0A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E0125-02FB-4AD2-B391-B07C7650EEDF}" type="datetimeFigureOut">
              <a:rPr lang="ru-RU" smtClean="0"/>
              <a:t>08.02.2010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9F8E-1127-4CDC-9A68-6E74127C0A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E0125-02FB-4AD2-B391-B07C7650EEDF}" type="datetimeFigureOut">
              <a:rPr lang="ru-RU" smtClean="0"/>
              <a:t>08.02.2010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9F8E-1127-4CDC-9A68-6E74127C0A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E0125-02FB-4AD2-B391-B07C7650EEDF}" type="datetimeFigureOut">
              <a:rPr lang="ru-RU" smtClean="0"/>
              <a:t>08.02.2010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9F8E-1127-4CDC-9A68-6E74127C0AC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E0125-02FB-4AD2-B391-B07C7650EEDF}" type="datetimeFigureOut">
              <a:rPr lang="ru-RU" smtClean="0"/>
              <a:t>08.02.2010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9F8E-1127-4CDC-9A68-6E74127C0A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E0125-02FB-4AD2-B391-B07C7650EEDF}" type="datetimeFigureOut">
              <a:rPr lang="ru-RU" smtClean="0"/>
              <a:t>08.02.2010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9F8E-1127-4CDC-9A68-6E74127C0A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E0125-02FB-4AD2-B391-B07C7650EEDF}" type="datetimeFigureOut">
              <a:rPr lang="ru-RU" smtClean="0"/>
              <a:t>08.02.2010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9F8E-1127-4CDC-9A68-6E74127C0A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E0125-02FB-4AD2-B391-B07C7650EEDF}" type="datetimeFigureOut">
              <a:rPr lang="ru-RU" smtClean="0"/>
              <a:t>08.02.2010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9F8E-1127-4CDC-9A68-6E74127C0A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E0125-02FB-4AD2-B391-B07C7650EEDF}" type="datetimeFigureOut">
              <a:rPr lang="ru-RU" smtClean="0"/>
              <a:t>08.02.2010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9F8E-1127-4CDC-9A68-6E74127C0AC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270E0125-02FB-4AD2-B391-B07C7650EEDF}" type="datetimeFigureOut">
              <a:rPr lang="ru-RU" smtClean="0"/>
              <a:t>08.02.2010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43879F8E-1127-4CDC-9A68-6E74127C0AC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70E0125-02FB-4AD2-B391-B07C7650EEDF}" type="datetimeFigureOut">
              <a:rPr lang="ru-RU" smtClean="0"/>
              <a:t>08.02.2010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3879F8E-1127-4CDC-9A68-6E74127C0AC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400_F_3935089_V1JUh7gleb6v19c7DgvyL6GRt0zEXggs.jpg"/>
          <p:cNvPicPr>
            <a:picLocks noChangeAspect="1"/>
          </p:cNvPicPr>
          <p:nvPr/>
        </p:nvPicPr>
        <p:blipFill>
          <a:blip r:embed="rId2">
            <a:lum bright="-31000"/>
          </a:blip>
          <a:stretch>
            <a:fillRect/>
          </a:stretch>
        </p:blipFill>
        <p:spPr>
          <a:xfrm>
            <a:off x="3929058" y="1357298"/>
            <a:ext cx="5080000" cy="3810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ОРГАНЫ ДЫХАНИЯ ЧЕЛОВЕКА.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ОКРУЖАЮЩЕГО МИРА В  3  КЛАССЕ.</a:t>
            </a:r>
          </a:p>
          <a:p>
            <a:r>
              <a:rPr lang="ru-RU" dirty="0" smtClean="0"/>
              <a:t>Составила учитель начальных классов МОУ «Гимназия им. Н.В.Пушкова Ильина С.В.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ПОЧЕМУ НОСОВУЮ ПОЛОСТЬ НАЗЫВАЮТ ФИЛЬТРОМ 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Найдите ответ в учебнике стр. 21.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НОСОВАЯ ПОЛОСТЬ – ФИЛЬТР, потому что воздух очищается, проходя через неё, за счёт слизи и волосков.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252728"/>
          </a:xfrm>
        </p:spPr>
        <p:txBody>
          <a:bodyPr>
            <a:noAutofit/>
          </a:bodyPr>
          <a:lstStyle/>
          <a:p>
            <a:r>
              <a:rPr lang="ru-RU" sz="3200" dirty="0" smtClean="0"/>
              <a:t>ПОЧЕМУ ЛЁГКИЕ МОЖНО СРАВНИТЬ С ВИНОГРАДНЫМИ ДЕРЕВЬЯМИ</a:t>
            </a:r>
            <a:r>
              <a:rPr lang="en-US" sz="3200" dirty="0" smtClean="0"/>
              <a:t> ?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По внешнему виду: состоят из лёгочных пузырьков.</a:t>
            </a:r>
            <a:endParaRPr lang="ru-RU" dirty="0"/>
          </a:p>
        </p:txBody>
      </p:sp>
      <p:pic>
        <p:nvPicPr>
          <p:cNvPr id="4" name="Рисунок 3" descr="400_F_3935089_V1JUh7gleb6v19c7DgvyL6GRt0zEXgg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3071810"/>
            <a:ext cx="4064000" cy="3048000"/>
          </a:xfrm>
          <a:prstGeom prst="rect">
            <a:avLst/>
          </a:prstGeom>
        </p:spPr>
      </p:pic>
      <p:pic>
        <p:nvPicPr>
          <p:cNvPr id="6" name="Рисунок 5" descr="пузырьки лёгочн.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2643182"/>
            <a:ext cx="3566160" cy="33989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Чем соединяются лёгкие с трахеей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4625609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БРОНХАМИ.</a:t>
            </a:r>
          </a:p>
          <a:p>
            <a:r>
              <a:rPr lang="ru-RU" dirty="0" smtClean="0"/>
              <a:t>Работа по тетради</a:t>
            </a:r>
          </a:p>
          <a:p>
            <a:r>
              <a:rPr lang="ru-RU" dirty="0" smtClean="0"/>
              <a:t>№ 2 задание 14.</a:t>
            </a:r>
            <a:endParaRPr lang="ru-RU" dirty="0"/>
          </a:p>
        </p:txBody>
      </p:sp>
      <p:pic>
        <p:nvPicPr>
          <p:cNvPr id="4" name="Рисунок 3" descr="ТРАХЕИ И БРОНХ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785926"/>
            <a:ext cx="3429000" cy="4629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ДЫХАТЕЛЬНЫЕ ДВИЖЕНИЯ.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dirty="0" smtClean="0"/>
              <a:t>Диафрагма – уплотнённая пластина, расположенная под лёгкими. Вместе с межрёберными мышцами обеспечивает дыхание.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ДИАФРАГМА.</a:t>
            </a:r>
            <a:endParaRPr lang="ru-RU" dirty="0"/>
          </a:p>
        </p:txBody>
      </p:sp>
      <p:pic>
        <p:nvPicPr>
          <p:cNvPr id="4" name="Содержимое 3" descr="ДИАФРАГМ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0298" y="1357298"/>
            <a:ext cx="4699000" cy="5715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СТРОЕНИЕ ДЫХАТЕЛЬНОЙ СИСТЕМЫ ЧЕЛОВЕКА.</a:t>
            </a:r>
            <a:endParaRPr lang="ru-RU" dirty="0"/>
          </a:p>
        </p:txBody>
      </p:sp>
      <p:pic>
        <p:nvPicPr>
          <p:cNvPr id="4" name="Содержимое 3" descr="ДЫХАТ. СИСТ.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488" y="1571612"/>
            <a:ext cx="3165634" cy="49291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ДЫШАТ РАЗНЫЕ ЖИВОТНЫЕ 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b="1" i="1" dirty="0" smtClean="0">
                <a:solidFill>
                  <a:srgbClr val="FFFF00"/>
                </a:solidFill>
              </a:rPr>
              <a:t>Лёгочное дыхание.</a:t>
            </a:r>
          </a:p>
          <a:p>
            <a:pPr algn="ctr"/>
            <a:endParaRPr lang="ru-RU" dirty="0" smtClean="0"/>
          </a:p>
          <a:p>
            <a:pPr algn="ctr">
              <a:buNone/>
            </a:pPr>
            <a:r>
              <a:rPr lang="ru-RU" b="1" i="1" dirty="0" smtClean="0"/>
              <a:t>Млекопитающие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i="1" dirty="0" smtClean="0"/>
              <a:t>Земноводные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i="1" dirty="0" smtClean="0"/>
              <a:t>Человек</a:t>
            </a: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b="1" i="1" dirty="0" smtClean="0"/>
              <a:t>Птицы</a:t>
            </a:r>
          </a:p>
        </p:txBody>
      </p:sp>
      <p:sp>
        <p:nvSpPr>
          <p:cNvPr id="10" name="Стрелка вниз 9"/>
          <p:cNvSpPr/>
          <p:nvPr/>
        </p:nvSpPr>
        <p:spPr>
          <a:xfrm>
            <a:off x="4500562" y="2285992"/>
            <a:ext cx="214314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4500562" y="3286124"/>
            <a:ext cx="214314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4500562" y="4214818"/>
            <a:ext cx="214314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4500562" y="5214950"/>
            <a:ext cx="214314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ДЫШАТ РАЗНЫЕ ЖИВОТНЫЕ 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i="1" dirty="0" smtClean="0"/>
              <a:t>Жаберное дыхание                     рыбы.</a:t>
            </a:r>
          </a:p>
          <a:p>
            <a:endParaRPr lang="ru-RU" b="1" i="1" dirty="0" smtClean="0"/>
          </a:p>
          <a:p>
            <a:r>
              <a:rPr lang="ru-RU" b="1" i="1" dirty="0" smtClean="0"/>
              <a:t>Трахейное дыхание                    насекомые.</a:t>
            </a:r>
            <a:endParaRPr lang="ru-RU" b="1" i="1" dirty="0"/>
          </a:p>
        </p:txBody>
      </p:sp>
      <p:sp>
        <p:nvSpPr>
          <p:cNvPr id="4" name="Штриховая стрелка вправо 3"/>
          <p:cNvSpPr/>
          <p:nvPr/>
        </p:nvSpPr>
        <p:spPr>
          <a:xfrm>
            <a:off x="4786314" y="2000240"/>
            <a:ext cx="1071570" cy="35719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Штриховая стрелка вправо 4"/>
          <p:cNvSpPr/>
          <p:nvPr/>
        </p:nvSpPr>
        <p:spPr>
          <a:xfrm>
            <a:off x="4786314" y="3000372"/>
            <a:ext cx="1214446" cy="28575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рыб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3571876"/>
            <a:ext cx="3474720" cy="2068544"/>
          </a:xfrm>
          <a:prstGeom prst="rect">
            <a:avLst/>
          </a:prstGeom>
        </p:spPr>
      </p:pic>
      <p:pic>
        <p:nvPicPr>
          <p:cNvPr id="7" name="Рисунок 6" descr="насекомые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32" y="3357562"/>
            <a:ext cx="2382774" cy="3184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33222" indent="-514350">
              <a:buFont typeface="+mj-lt"/>
              <a:buAutoNum type="arabicPeriod"/>
            </a:pPr>
            <a:r>
              <a:rPr lang="ru-RU" dirty="0" smtClean="0"/>
              <a:t>Сформировать знания об органах дыхания</a:t>
            </a:r>
            <a:r>
              <a:rPr lang="en-US" dirty="0" smtClean="0"/>
              <a:t>;</a:t>
            </a:r>
            <a:endParaRPr lang="ru-RU" dirty="0" smtClean="0"/>
          </a:p>
          <a:p>
            <a:pPr marL="633222" indent="-514350">
              <a:buFont typeface="+mj-lt"/>
              <a:buAutoNum type="arabicPeriod"/>
            </a:pPr>
            <a:r>
              <a:rPr lang="ru-RU" dirty="0" smtClean="0"/>
              <a:t>Дать представление о механизме дыхания</a:t>
            </a:r>
            <a:r>
              <a:rPr lang="en-US" dirty="0" smtClean="0"/>
              <a:t>;</a:t>
            </a:r>
            <a:endParaRPr lang="ru-RU" dirty="0" smtClean="0"/>
          </a:p>
          <a:p>
            <a:pPr marL="633222" indent="-514350">
              <a:buFont typeface="+mj-lt"/>
              <a:buAutoNum type="arabicPeriod"/>
            </a:pPr>
            <a:r>
              <a:rPr lang="ru-RU" dirty="0" smtClean="0"/>
              <a:t>Воспитывать бережное отношение к органам дыхания.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ИЗОБРАЖЕНО НА КАРТИНКАХ </a:t>
            </a:r>
            <a:r>
              <a:rPr lang="en-US" dirty="0" smtClean="0"/>
              <a:t>?</a:t>
            </a:r>
            <a:endParaRPr lang="ru-RU" dirty="0"/>
          </a:p>
        </p:txBody>
      </p:sp>
      <p:pic>
        <p:nvPicPr>
          <p:cNvPr id="6" name="Содержимое 5" descr="растени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643050"/>
            <a:ext cx="2716596" cy="4625975"/>
          </a:xfrm>
        </p:spPr>
      </p:pic>
      <p:pic>
        <p:nvPicPr>
          <p:cNvPr id="7" name="Рисунок 6" descr="животные.jpg"/>
          <p:cNvPicPr>
            <a:picLocks noChangeAspect="1"/>
          </p:cNvPicPr>
          <p:nvPr/>
        </p:nvPicPr>
        <p:blipFill>
          <a:blip r:embed="rId3"/>
          <a:srcRect l="-8933" t="-21990" r="1374" b="-13744"/>
          <a:stretch>
            <a:fillRect/>
          </a:stretch>
        </p:blipFill>
        <p:spPr>
          <a:xfrm>
            <a:off x="5643570" y="1071546"/>
            <a:ext cx="3211806" cy="405313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B w="101600" h="0"/>
          </a:sp3d>
        </p:spPr>
      </p:pic>
      <p:pic>
        <p:nvPicPr>
          <p:cNvPr id="8" name="Рисунок 7" descr="человек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5984" y="3143248"/>
            <a:ext cx="4114800" cy="27432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ПЕРЕД НАМИ: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33222" indent="-514350">
              <a:buFont typeface="+mj-lt"/>
              <a:buAutoNum type="arabicPeriod"/>
            </a:pPr>
            <a:r>
              <a:rPr lang="ru-RU" dirty="0" smtClean="0"/>
              <a:t>РАСТЕНИЯ</a:t>
            </a:r>
          </a:p>
          <a:p>
            <a:pPr marL="633222" indent="-514350">
              <a:buFont typeface="+mj-lt"/>
              <a:buAutoNum type="arabicPeriod"/>
            </a:pPr>
            <a:endParaRPr lang="ru-RU" dirty="0" smtClean="0"/>
          </a:p>
          <a:p>
            <a:pPr marL="633222" indent="-514350">
              <a:buFont typeface="+mj-lt"/>
              <a:buAutoNum type="arabicPeriod"/>
            </a:pPr>
            <a:r>
              <a:rPr lang="ru-RU" dirty="0" smtClean="0"/>
              <a:t> </a:t>
            </a:r>
            <a:r>
              <a:rPr lang="ru-RU" dirty="0" smtClean="0"/>
              <a:t>            2. ЖИВОТНЫЕ</a:t>
            </a:r>
          </a:p>
          <a:p>
            <a:pPr marL="633222" indent="-514350">
              <a:buFont typeface="+mj-lt"/>
              <a:buAutoNum type="arabicPeriod"/>
            </a:pPr>
            <a:endParaRPr lang="ru-RU" dirty="0" smtClean="0"/>
          </a:p>
          <a:p>
            <a:pPr marL="633222" indent="-514350">
              <a:buFont typeface="+mj-lt"/>
              <a:buAutoNum type="arabicPeriod"/>
            </a:pPr>
            <a:r>
              <a:rPr lang="ru-RU" dirty="0" smtClean="0"/>
              <a:t>                                                           3. ЧЕЛОВЕК.</a:t>
            </a:r>
            <a:endParaRPr lang="ru-RU" dirty="0"/>
          </a:p>
        </p:txBody>
      </p:sp>
      <p:pic>
        <p:nvPicPr>
          <p:cNvPr id="4" name="Рисунок 3" descr="растен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571744"/>
            <a:ext cx="1800225" cy="3065526"/>
          </a:xfrm>
          <a:prstGeom prst="rect">
            <a:avLst/>
          </a:prstGeom>
        </p:spPr>
      </p:pic>
      <p:pic>
        <p:nvPicPr>
          <p:cNvPr id="6" name="Рисунок 5" descr="животные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050" y="3643314"/>
            <a:ext cx="2986087" cy="2986087"/>
          </a:xfrm>
          <a:prstGeom prst="rect">
            <a:avLst/>
          </a:prstGeom>
        </p:spPr>
      </p:pic>
      <p:pic>
        <p:nvPicPr>
          <p:cNvPr id="7" name="Рисунок 6" descr="человек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6446" y="1714488"/>
            <a:ext cx="3086100" cy="205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ЧТО ЯВЛЯЕТСЯ НЕПРЕМЕННЫМ УСЛОВИЕМ ЖИЗНИ </a:t>
            </a:r>
            <a:r>
              <a:rPr lang="en-US" sz="3600" dirty="0" smtClean="0"/>
              <a:t>?</a:t>
            </a:r>
            <a:endParaRPr lang="ru-RU" sz="3600" dirty="0"/>
          </a:p>
        </p:txBody>
      </p:sp>
      <p:pic>
        <p:nvPicPr>
          <p:cNvPr id="7" name="Содержимое 6" descr="ВОЗДУХ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88016" y="1774825"/>
            <a:ext cx="6167967" cy="4625975"/>
          </a:xfrm>
        </p:spPr>
      </p:pic>
      <p:sp>
        <p:nvSpPr>
          <p:cNvPr id="4" name="Блок-схема: процесс 3"/>
          <p:cNvSpPr/>
          <p:nvPr/>
        </p:nvSpPr>
        <p:spPr>
          <a:xfrm>
            <a:off x="571472" y="1928802"/>
            <a:ext cx="3500462" cy="92869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ВОЗДУХ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5" name="Штриховая стрелка вправо 4"/>
          <p:cNvSpPr/>
          <p:nvPr/>
        </p:nvSpPr>
        <p:spPr>
          <a:xfrm>
            <a:off x="4214810" y="2143116"/>
            <a:ext cx="978408" cy="48463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5286380" y="1928802"/>
            <a:ext cx="3357586" cy="100013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ВСЁ ЖИВОЕ ДЫШИТ</a:t>
            </a:r>
            <a:endParaRPr lang="ru-RU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ЭТО ИНТЕРЕСНО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Человек без пищи может прожить более месяца</a:t>
            </a: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ru-RU" sz="4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Без воды может прожить – 10 дней</a:t>
            </a: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ru-RU" sz="4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Без кислорода жизнь угасает через 4-7 минут.</a:t>
            </a:r>
            <a:endParaRPr lang="ru-RU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ОРГАНЫ ДЫХАНИЯ.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С ПОМОЩЬЮ ЧЕГО МЫ ДЫШИМ</a:t>
            </a: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?</a:t>
            </a:r>
            <a:endParaRPr lang="ru-RU" sz="4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КАК МЫ ДЫШИМ</a:t>
            </a: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?</a:t>
            </a:r>
            <a:endParaRPr lang="ru-RU" sz="4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ЧЕМ МЫ ДЫШИМ</a:t>
            </a: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?</a:t>
            </a:r>
            <a:endParaRPr lang="ru-RU" sz="4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ЧТО ОПАСНО ДЛЯ ДЫХАНИЯ</a:t>
            </a: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?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называется дыханием 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Работа по учебнику стр. 21.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ДЫХАНИЕ -</a:t>
            </a:r>
            <a:r>
              <a:rPr lang="ru-RU" dirty="0" smtClean="0">
                <a:solidFill>
                  <a:schemeClr val="tx1"/>
                </a:solidFill>
              </a:rPr>
              <a:t> процесс поглощения из воздуха кислорода и выделения углекислого газа.</a:t>
            </a: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ОТГАДАЙТЕ ЗАГАДКУ :</a:t>
            </a:r>
            <a:endParaRPr lang="ru-RU" sz="3200" b="1" dirty="0"/>
          </a:p>
        </p:txBody>
      </p:sp>
      <p:pic>
        <p:nvPicPr>
          <p:cNvPr id="8" name="Рисунок 7" descr="нос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8387" b="8387"/>
          <a:stretch>
            <a:fillRect/>
          </a:stretch>
        </p:blipFill>
        <p:spPr/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14282" y="1714488"/>
            <a:ext cx="2468880" cy="4572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/>
              <a:t>На лице твоём</a:t>
            </a:r>
          </a:p>
          <a:p>
            <a:r>
              <a:rPr lang="ru-RU" sz="2800" b="1" dirty="0" smtClean="0"/>
              <a:t>Домик есть.</a:t>
            </a:r>
          </a:p>
          <a:p>
            <a:r>
              <a:rPr lang="ru-RU" sz="2800" b="1" dirty="0" smtClean="0"/>
              <a:t>Два конца в нём: они воздух пропускают и запахи различают.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141</TotalTime>
  <Words>286</Words>
  <Application>Microsoft Office PowerPoint</Application>
  <PresentationFormat>Экран (4:3)</PresentationFormat>
  <Paragraphs>62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Модульная</vt:lpstr>
      <vt:lpstr>ОРГАНЫ ДЫХАНИЯ ЧЕЛОВЕКА.</vt:lpstr>
      <vt:lpstr>ЦЕЛИ УРОКА:</vt:lpstr>
      <vt:lpstr>ЧТО ИЗОБРАЖЕНО НА КАРТИНКАХ ?</vt:lpstr>
      <vt:lpstr>ПЕРЕД НАМИ:</vt:lpstr>
      <vt:lpstr>ЧТО ЯВЛЯЕТСЯ НЕПРЕМЕННЫМ УСЛОВИЕМ ЖИЗНИ ?</vt:lpstr>
      <vt:lpstr>ЭТО ИНТЕРЕСНО:</vt:lpstr>
      <vt:lpstr>ОРГАНЫ ДЫХАНИЯ.</vt:lpstr>
      <vt:lpstr>Что называется дыханием ?</vt:lpstr>
      <vt:lpstr>ОТГАДАЙТЕ ЗАГАДКУ :</vt:lpstr>
      <vt:lpstr>ПОЧЕМУ НОСОВУЮ ПОЛОСТЬ НАЗЫВАЮТ ФИЛЬТРОМ ?</vt:lpstr>
      <vt:lpstr>ПОЧЕМУ ЛЁГКИЕ МОЖНО СРАВНИТЬ С ВИНОГРАДНЫМИ ДЕРЕВЬЯМИ ?</vt:lpstr>
      <vt:lpstr>Чем соединяются лёгкие с трахеей?</vt:lpstr>
      <vt:lpstr>ДЫХАТЕЛЬНЫЕ ДВИЖЕНИЯ.</vt:lpstr>
      <vt:lpstr>ДИАФРАГМА.</vt:lpstr>
      <vt:lpstr>СТРОЕНИЕ ДЫХАТЕЛЬНОЙ СИСТЕМЫ ЧЕЛОВЕКА.</vt:lpstr>
      <vt:lpstr>КАК ДЫШАТ РАЗНЫЕ ЖИВОТНЫЕ ?</vt:lpstr>
      <vt:lpstr>КАК ДЫШАТ РАЗНЫЕ ЖИВОТНЫЕ ?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ОРГАНЫ ДЫХАНИЯ ЧЕЛОВЕКА.</dc:title>
  <dc:creator>USER</dc:creator>
  <cp:lastModifiedBy>USER</cp:lastModifiedBy>
  <cp:revision>15</cp:revision>
  <dcterms:created xsi:type="dcterms:W3CDTF">2010-02-08T17:08:02Z</dcterms:created>
  <dcterms:modified xsi:type="dcterms:W3CDTF">2010-02-08T19:29:17Z</dcterms:modified>
</cp:coreProperties>
</file>