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89" r:id="rId2"/>
    <p:sldId id="261" r:id="rId3"/>
    <p:sldId id="295" r:id="rId4"/>
    <p:sldId id="293" r:id="rId5"/>
    <p:sldId id="259" r:id="rId6"/>
    <p:sldId id="267" r:id="rId7"/>
    <p:sldId id="271" r:id="rId8"/>
    <p:sldId id="264" r:id="rId9"/>
    <p:sldId id="276" r:id="rId10"/>
    <p:sldId id="258" r:id="rId11"/>
    <p:sldId id="277" r:id="rId12"/>
    <p:sldId id="273" r:id="rId13"/>
    <p:sldId id="268" r:id="rId14"/>
    <p:sldId id="278" r:id="rId15"/>
    <p:sldId id="274" r:id="rId16"/>
    <p:sldId id="279" r:id="rId17"/>
    <p:sldId id="291" r:id="rId18"/>
    <p:sldId id="299" r:id="rId19"/>
    <p:sldId id="260" r:id="rId20"/>
    <p:sldId id="269" r:id="rId21"/>
    <p:sldId id="290" r:id="rId22"/>
    <p:sldId id="298" r:id="rId23"/>
    <p:sldId id="297" r:id="rId24"/>
    <p:sldId id="285" r:id="rId25"/>
    <p:sldId id="300" r:id="rId26"/>
    <p:sldId id="287" r:id="rId27"/>
    <p:sldId id="288" r:id="rId28"/>
    <p:sldId id="286" r:id="rId29"/>
    <p:sldId id="257" r:id="rId30"/>
    <p:sldId id="296" r:id="rId31"/>
    <p:sldId id="275" r:id="rId32"/>
    <p:sldId id="281" r:id="rId33"/>
    <p:sldId id="283" r:id="rId34"/>
    <p:sldId id="303" r:id="rId35"/>
    <p:sldId id="266" r:id="rId36"/>
    <p:sldId id="304" r:id="rId37"/>
    <p:sldId id="280" r:id="rId38"/>
    <p:sldId id="302" r:id="rId39"/>
    <p:sldId id="284" r:id="rId40"/>
    <p:sldId id="305" r:id="rId41"/>
    <p:sldId id="306" r:id="rId42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DCF0C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92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70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ср.балл 11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2677662578787905E-3"/>
                  <c:y val="-5.70495713608157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2010 год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ср.балл город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803298773636372E-2"/>
                  <c:y val="-4.7541309467346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2010 год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66.040000000000006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ср.балл область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138006595984858E-2"/>
                  <c:y val="-4.2787178520611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2010 год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59.24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986944"/>
        <c:axId val="89988480"/>
        <c:axId val="0"/>
      </c:bar3DChart>
      <c:catAx>
        <c:axId val="89986944"/>
        <c:scaling>
          <c:orientation val="minMax"/>
        </c:scaling>
        <c:delete val="0"/>
        <c:axPos val="b"/>
        <c:majorTickMark val="out"/>
        <c:minorTickMark val="none"/>
        <c:tickLblPos val="nextTo"/>
        <c:crossAx val="89988480"/>
        <c:crosses val="autoZero"/>
        <c:auto val="1"/>
        <c:lblAlgn val="ctr"/>
        <c:lblOffset val="100"/>
        <c:noMultiLvlLbl val="0"/>
      </c:catAx>
      <c:valAx>
        <c:axId val="89988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9869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4646469153700593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итоги года</c:v>
                </c:pt>
              </c:strCache>
            </c:strRef>
          </c:tx>
          <c:dLbls>
            <c:dLbl>
              <c:idx val="2"/>
              <c:layout>
                <c:manualLayout>
                  <c:x val="0.11270917487155516"/>
                  <c:y val="0.141000097495751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"5"</c:v>
                </c:pt>
                <c:pt idx="1">
                  <c:v>"4"</c:v>
                </c:pt>
                <c:pt idx="2">
                  <c:v>"3"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0.56000000000000005</c:v>
                </c:pt>
                <c:pt idx="1">
                  <c:v>0.32</c:v>
                </c:pt>
                <c:pt idx="2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7260807499376383"/>
          <c:y val="0.37640010863812362"/>
          <c:w val="0.16416519757762765"/>
          <c:h val="0.368211161870804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659629265091863E-2"/>
          <c:y val="0.12926574803149607"/>
          <c:w val="0.54715616797900257"/>
          <c:h val="0.8207342519685039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ЕГЭ</c:v>
                </c:pt>
              </c:strCache>
            </c:strRef>
          </c:tx>
          <c:dPt>
            <c:idx val="1"/>
            <c:bubble3D val="0"/>
            <c:explosion val="13"/>
          </c:dPt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подтвердили</c:v>
                </c:pt>
                <c:pt idx="1">
                  <c:v>повысили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0.56999999999999995</c:v>
                </c:pt>
                <c:pt idx="1">
                  <c:v>0.43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5416852775995415"/>
          <c:y val="0.4512640956560382"/>
          <c:w val="0.32423523236647173"/>
          <c:h val="0.2974964587268081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395136124115605E-2"/>
          <c:y val="6.2247985517948988E-2"/>
          <c:w val="0.85956869771150601"/>
          <c:h val="0.735956217283046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395136124115605E-2"/>
                  <c:y val="-8.81846461504277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73,3%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оценки</c:v>
                </c:pt>
              </c:strCache>
            </c:strRef>
          </c:cat>
          <c:val>
            <c:numRef>
              <c:f>Лист1!$B$2</c:f>
              <c:numCache>
                <c:formatCode>0.00%</c:formatCode>
                <c:ptCount val="1"/>
                <c:pt idx="0">
                  <c:v>0.73299999999999998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4650453747052017E-2"/>
                  <c:y val="-0.171181960174359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оценки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557749560878691E-2"/>
                  <c:y val="-7.7809981897436237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6,7%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оценки</c:v>
                </c:pt>
              </c:strCache>
            </c:strRef>
          </c:cat>
          <c:val>
            <c:numRef>
              <c:f>Лист1!$D$2</c:f>
              <c:numCache>
                <c:formatCode>0.00%</c:formatCode>
                <c:ptCount val="1"/>
                <c:pt idx="0">
                  <c:v>6.7000000000000004E-2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4416896"/>
        <c:axId val="94438912"/>
        <c:axId val="0"/>
      </c:bar3DChart>
      <c:catAx>
        <c:axId val="94416896"/>
        <c:scaling>
          <c:orientation val="minMax"/>
        </c:scaling>
        <c:delete val="0"/>
        <c:axPos val="b"/>
        <c:majorTickMark val="out"/>
        <c:minorTickMark val="none"/>
        <c:tickLblPos val="nextTo"/>
        <c:crossAx val="94438912"/>
        <c:crosses val="autoZero"/>
        <c:auto val="1"/>
        <c:lblAlgn val="ctr"/>
        <c:lblOffset val="100"/>
        <c:noMultiLvlLbl val="0"/>
      </c:catAx>
      <c:valAx>
        <c:axId val="94438912"/>
        <c:scaling>
          <c:orientation val="minMax"/>
        </c:scaling>
        <c:delete val="1"/>
        <c:axPos val="l"/>
        <c:majorGridlines/>
        <c:numFmt formatCode="0.00%" sourceLinked="1"/>
        <c:majorTickMark val="out"/>
        <c:minorTickMark val="none"/>
        <c:tickLblPos val="nextTo"/>
        <c:crossAx val="944168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отрицательное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1-ое занятие</c:v>
                </c:pt>
                <c:pt idx="1">
                  <c:v>2-ое занятие</c:v>
                </c:pt>
                <c:pt idx="2">
                  <c:v>3-е занятие</c:v>
                </c:pt>
                <c:pt idx="3">
                  <c:v>4-ое занятие</c:v>
                </c:pt>
                <c:pt idx="4">
                  <c:v>5-ое занятие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</c:v>
                </c:pt>
                <c:pt idx="1">
                  <c:v>18</c:v>
                </c:pt>
                <c:pt idx="2">
                  <c:v>13</c:v>
                </c:pt>
                <c:pt idx="3">
                  <c:v>15</c:v>
                </c:pt>
                <c:pt idx="4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нейтральное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1-ое занятие</c:v>
                </c:pt>
                <c:pt idx="1">
                  <c:v>2-ое занятие</c:v>
                </c:pt>
                <c:pt idx="2">
                  <c:v>3-е занятие</c:v>
                </c:pt>
                <c:pt idx="3">
                  <c:v>4-ое занятие</c:v>
                </c:pt>
                <c:pt idx="4">
                  <c:v>5-ое занятие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положительное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1-ое занятие</c:v>
                </c:pt>
                <c:pt idx="1">
                  <c:v>2-ое занятие</c:v>
                </c:pt>
                <c:pt idx="2">
                  <c:v>3-е занятие</c:v>
                </c:pt>
                <c:pt idx="3">
                  <c:v>4-ое занятие</c:v>
                </c:pt>
                <c:pt idx="4">
                  <c:v>5-ое занятие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</c:v>
                </c:pt>
                <c:pt idx="1">
                  <c:v>6</c:v>
                </c:pt>
                <c:pt idx="2">
                  <c:v>12</c:v>
                </c:pt>
                <c:pt idx="3">
                  <c:v>8</c:v>
                </c:pt>
                <c:pt idx="4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807936"/>
        <c:axId val="94859264"/>
      </c:barChart>
      <c:catAx>
        <c:axId val="94807936"/>
        <c:scaling>
          <c:orientation val="minMax"/>
        </c:scaling>
        <c:delete val="0"/>
        <c:axPos val="b"/>
        <c:majorTickMark val="out"/>
        <c:minorTickMark val="none"/>
        <c:tickLblPos val="nextTo"/>
        <c:crossAx val="94859264"/>
        <c:crosses val="autoZero"/>
        <c:auto val="1"/>
        <c:lblAlgn val="ctr"/>
        <c:lblOffset val="100"/>
        <c:noMultiLvlLbl val="0"/>
      </c:catAx>
      <c:valAx>
        <c:axId val="94859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4807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отрицательное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1-ое занятие</c:v>
                </c:pt>
                <c:pt idx="1">
                  <c:v>2-ое занятие</c:v>
                </c:pt>
                <c:pt idx="2">
                  <c:v>3-е занятие</c:v>
                </c:pt>
                <c:pt idx="3">
                  <c:v>4-ое занятие</c:v>
                </c:pt>
                <c:pt idx="4">
                  <c:v>5-ое занятие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нейтральное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1-ое занятие</c:v>
                </c:pt>
                <c:pt idx="1">
                  <c:v>2-ое занятие</c:v>
                </c:pt>
                <c:pt idx="2">
                  <c:v>3-е занятие</c:v>
                </c:pt>
                <c:pt idx="3">
                  <c:v>4-ое занятие</c:v>
                </c:pt>
                <c:pt idx="4">
                  <c:v>5-ое занятие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</c:v>
                </c:pt>
                <c:pt idx="1">
                  <c:v>11</c:v>
                </c:pt>
                <c:pt idx="2">
                  <c:v>13</c:v>
                </c:pt>
                <c:pt idx="3">
                  <c:v>10</c:v>
                </c:pt>
                <c:pt idx="4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положительное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1-ое занятие</c:v>
                </c:pt>
                <c:pt idx="1">
                  <c:v>2-ое занятие</c:v>
                </c:pt>
                <c:pt idx="2">
                  <c:v>3-е занятие</c:v>
                </c:pt>
                <c:pt idx="3">
                  <c:v>4-ое занятие</c:v>
                </c:pt>
                <c:pt idx="4">
                  <c:v>5-ое занятие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12</c:v>
                </c:pt>
                <c:pt idx="1">
                  <c:v>16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745344"/>
        <c:axId val="94746880"/>
      </c:barChart>
      <c:catAx>
        <c:axId val="94745344"/>
        <c:scaling>
          <c:orientation val="minMax"/>
        </c:scaling>
        <c:delete val="0"/>
        <c:axPos val="b"/>
        <c:majorTickMark val="out"/>
        <c:minorTickMark val="none"/>
        <c:tickLblPos val="nextTo"/>
        <c:crossAx val="94746880"/>
        <c:crosses val="autoZero"/>
        <c:auto val="1"/>
        <c:lblAlgn val="ctr"/>
        <c:lblOffset val="100"/>
        <c:noMultiLvlLbl val="0"/>
      </c:catAx>
      <c:valAx>
        <c:axId val="94746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47453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593A13-0298-498F-9942-D05CC2499CE7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CE8A029-A48A-47FB-86CC-470979AFAA04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драматический </a:t>
          </a:r>
          <a:r>
            <a: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коллектив</a:t>
          </a:r>
        </a:p>
        <a:p>
          <a:r>
            <a: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«Звёздочка»</a:t>
          </a:r>
          <a:endParaRPr lang="ru-RU" sz="16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 ученика</a:t>
          </a:r>
        </a:p>
      </dgm:t>
    </dgm:pt>
    <dgm:pt modelId="{389CF547-533E-4E10-8D3E-BC2158094B73}" type="parTrans" cxnId="{B64F300B-644C-4D00-8C7D-8F244743FCBD}">
      <dgm:prSet/>
      <dgm:spPr/>
      <dgm:t>
        <a:bodyPr/>
        <a:lstStyle/>
        <a:p>
          <a:endParaRPr lang="ru-RU"/>
        </a:p>
      </dgm:t>
    </dgm:pt>
    <dgm:pt modelId="{E7ABA190-A7FB-44E5-9073-188E8024CA64}" type="sibTrans" cxnId="{B64F300B-644C-4D00-8C7D-8F244743FCBD}">
      <dgm:prSet/>
      <dgm:spPr/>
      <dgm:t>
        <a:bodyPr/>
        <a:lstStyle/>
        <a:p>
          <a:endParaRPr lang="ru-RU"/>
        </a:p>
      </dgm:t>
    </dgm:pt>
    <dgm:pt modelId="{FB0AE357-8939-4161-9C32-D4BBF153EF18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  <a:p>
          <a:r>
            <a:rPr lang="ru-RU" sz="1600">
              <a:latin typeface="Times New Roman" pitchFamily="18" charset="0"/>
              <a:cs typeface="Times New Roman" pitchFamily="18" charset="0"/>
            </a:rPr>
            <a:t>танцевальные</a:t>
          </a:r>
        </a:p>
        <a:p>
          <a:r>
            <a:rPr lang="ru-RU" sz="1600">
              <a:latin typeface="Times New Roman" pitchFamily="18" charset="0"/>
              <a:cs typeface="Times New Roman" pitchFamily="18" charset="0"/>
            </a:rPr>
            <a:t>коллективы</a:t>
          </a:r>
        </a:p>
        <a:p>
          <a:r>
            <a:rPr lang="ru-RU" sz="1600">
              <a:latin typeface="Times New Roman" pitchFamily="18" charset="0"/>
              <a:cs typeface="Times New Roman" pitchFamily="18" charset="0"/>
            </a:rPr>
            <a:t>5 учеников</a:t>
          </a:r>
        </a:p>
        <a:p>
          <a:endParaRPr lang="ru-RU" sz="2000"/>
        </a:p>
      </dgm:t>
    </dgm:pt>
    <dgm:pt modelId="{DEDDE893-A3CF-4C2D-815D-320B6C07E86B}" type="parTrans" cxnId="{4881AFE2-EE06-401D-B143-8AFD2094DD32}">
      <dgm:prSet/>
      <dgm:spPr/>
      <dgm:t>
        <a:bodyPr/>
        <a:lstStyle/>
        <a:p>
          <a:endParaRPr lang="ru-RU"/>
        </a:p>
      </dgm:t>
    </dgm:pt>
    <dgm:pt modelId="{6266C4CA-376D-40B9-9C10-06D8703B03F6}" type="sibTrans" cxnId="{4881AFE2-EE06-401D-B143-8AFD2094DD32}">
      <dgm:prSet/>
      <dgm:spPr/>
      <dgm:t>
        <a:bodyPr/>
        <a:lstStyle/>
        <a:p>
          <a:endParaRPr lang="ru-RU"/>
        </a:p>
      </dgm:t>
    </dgm:pt>
    <dgm:pt modelId="{3A0FF603-C1E0-400C-9D24-2925E0F5CF75}">
      <dgm:prSet phldrT="[Текст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художественная</a:t>
          </a:r>
        </a:p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школа</a:t>
          </a:r>
        </a:p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3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ученика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BB2F1A4-40DE-4196-A075-BA10702737ED}" type="parTrans" cxnId="{360CBF10-83F8-420F-9619-97DF2B53F145}">
      <dgm:prSet/>
      <dgm:spPr/>
      <dgm:t>
        <a:bodyPr/>
        <a:lstStyle/>
        <a:p>
          <a:endParaRPr lang="ru-RU"/>
        </a:p>
      </dgm:t>
    </dgm:pt>
    <dgm:pt modelId="{1D2120D5-BF4A-4732-8626-8C40DB3F4C37}" type="sibTrans" cxnId="{360CBF10-83F8-420F-9619-97DF2B53F145}">
      <dgm:prSet/>
      <dgm:spPr/>
      <dgm:t>
        <a:bodyPr/>
        <a:lstStyle/>
        <a:p>
          <a:endParaRPr lang="ru-RU"/>
        </a:p>
      </dgm:t>
    </dgm:pt>
    <dgm:pt modelId="{FFCE7960-B783-4738-8A5C-93922F2CB477}">
      <dgm:prSet phldrT="[Текст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sz="1600">
              <a:latin typeface="Times New Roman" pitchFamily="18" charset="0"/>
              <a:cs typeface="Times New Roman" pitchFamily="18" charset="0"/>
            </a:rPr>
            <a:t>музыкальная школа</a:t>
          </a:r>
        </a:p>
        <a:p>
          <a:r>
            <a:rPr lang="ru-RU" sz="1600">
              <a:latin typeface="Times New Roman" pitchFamily="18" charset="0"/>
              <a:cs typeface="Times New Roman" pitchFamily="18" charset="0"/>
            </a:rPr>
            <a:t>3 ученика</a:t>
          </a:r>
        </a:p>
      </dgm:t>
    </dgm:pt>
    <dgm:pt modelId="{D0FB628B-A5E4-436F-97E3-1F9BA710DFE6}" type="parTrans" cxnId="{4CFFD523-7ED9-4EFF-A62E-EB5CCD7F493E}">
      <dgm:prSet/>
      <dgm:spPr/>
      <dgm:t>
        <a:bodyPr/>
        <a:lstStyle/>
        <a:p>
          <a:endParaRPr lang="ru-RU"/>
        </a:p>
      </dgm:t>
    </dgm:pt>
    <dgm:pt modelId="{F739D13B-1C28-428F-B540-BD66D8DDA77E}" type="sibTrans" cxnId="{4CFFD523-7ED9-4EFF-A62E-EB5CCD7F493E}">
      <dgm:prSet/>
      <dgm:spPr/>
      <dgm:t>
        <a:bodyPr/>
        <a:lstStyle/>
        <a:p>
          <a:endParaRPr lang="ru-RU"/>
        </a:p>
      </dgm:t>
    </dgm:pt>
    <dgm:pt modelId="{BB2D9DEF-B61B-487E-AA71-96B913C81E9E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600">
              <a:latin typeface="Times New Roman" pitchFamily="18" charset="0"/>
              <a:cs typeface="Times New Roman" pitchFamily="18" charset="0"/>
            </a:rPr>
            <a:t>спортивные</a:t>
          </a:r>
        </a:p>
        <a:p>
          <a:r>
            <a:rPr lang="ru-RU" sz="1600">
              <a:latin typeface="Times New Roman" pitchFamily="18" charset="0"/>
              <a:cs typeface="Times New Roman" pitchFamily="18" charset="0"/>
            </a:rPr>
            <a:t>секции</a:t>
          </a:r>
        </a:p>
        <a:p>
          <a:r>
            <a:rPr lang="ru-RU" sz="1600">
              <a:latin typeface="Times New Roman" pitchFamily="18" charset="0"/>
              <a:cs typeface="Times New Roman" pitchFamily="18" charset="0"/>
            </a:rPr>
            <a:t>13 учеников</a:t>
          </a:r>
        </a:p>
      </dgm:t>
    </dgm:pt>
    <dgm:pt modelId="{2E96ADAE-4D0F-4DFA-9FC2-A2188C20C32F}" type="parTrans" cxnId="{DF1360B5-C664-476D-BDE8-6D9D8E78E8E1}">
      <dgm:prSet/>
      <dgm:spPr/>
      <dgm:t>
        <a:bodyPr/>
        <a:lstStyle/>
        <a:p>
          <a:endParaRPr lang="ru-RU"/>
        </a:p>
      </dgm:t>
    </dgm:pt>
    <dgm:pt modelId="{664221B5-9979-4CB8-950B-C6598EC71720}" type="sibTrans" cxnId="{DF1360B5-C664-476D-BDE8-6D9D8E78E8E1}">
      <dgm:prSet/>
      <dgm:spPr/>
      <dgm:t>
        <a:bodyPr/>
        <a:lstStyle/>
        <a:p>
          <a:endParaRPr lang="ru-RU"/>
        </a:p>
      </dgm:t>
    </dgm:pt>
    <dgm:pt modelId="{A6E0F067-93AA-46D1-B9B4-462F3D24670F}" type="pres">
      <dgm:prSet presAssocID="{6E593A13-0298-498F-9942-D05CC2499CE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368C43-0195-476B-9079-765C87C77EE6}" type="pres">
      <dgm:prSet presAssocID="{9CE8A029-A48A-47FB-86CC-470979AFAA0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5F9706-06F9-4A90-A3EA-49942A59581A}" type="pres">
      <dgm:prSet presAssocID="{E7ABA190-A7FB-44E5-9073-188E8024CA64}" presName="sibTrans" presStyleCnt="0"/>
      <dgm:spPr/>
    </dgm:pt>
    <dgm:pt modelId="{1D52BDDA-32CD-4CCD-ADA2-C78EF75AE821}" type="pres">
      <dgm:prSet presAssocID="{FB0AE357-8939-4161-9C32-D4BBF153EF1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C2EF2-1661-43C4-9FD1-C91EA1D42C37}" type="pres">
      <dgm:prSet presAssocID="{6266C4CA-376D-40B9-9C10-06D8703B03F6}" presName="sibTrans" presStyleCnt="0"/>
      <dgm:spPr/>
    </dgm:pt>
    <dgm:pt modelId="{B1C2D2C1-34AF-4AA6-95C8-4865A9BABDD1}" type="pres">
      <dgm:prSet presAssocID="{3A0FF603-C1E0-400C-9D24-2925E0F5CF7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5B9D54-8CD8-4328-AA0A-B39934EE650D}" type="pres">
      <dgm:prSet presAssocID="{1D2120D5-BF4A-4732-8626-8C40DB3F4C37}" presName="sibTrans" presStyleCnt="0"/>
      <dgm:spPr/>
    </dgm:pt>
    <dgm:pt modelId="{F5B092AA-72BD-43F5-988D-C5D4DB9AFE3D}" type="pres">
      <dgm:prSet presAssocID="{FFCE7960-B783-4738-8A5C-93922F2CB47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54EAF-4F42-4C8A-B4FB-20106FFAA079}" type="pres">
      <dgm:prSet presAssocID="{F739D13B-1C28-428F-B540-BD66D8DDA77E}" presName="sibTrans" presStyleCnt="0"/>
      <dgm:spPr/>
    </dgm:pt>
    <dgm:pt modelId="{8986E4D2-5EF7-4B67-8A0C-90F2EFBB2879}" type="pres">
      <dgm:prSet presAssocID="{BB2D9DEF-B61B-487E-AA71-96B913C81E9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9AB6E2-881B-4E52-892F-8EDEEAE3FC04}" type="presOf" srcId="{BB2D9DEF-B61B-487E-AA71-96B913C81E9E}" destId="{8986E4D2-5EF7-4B67-8A0C-90F2EFBB2879}" srcOrd="0" destOrd="0" presId="urn:microsoft.com/office/officeart/2005/8/layout/default"/>
    <dgm:cxn modelId="{7DD2A7C2-9013-417B-8086-CF735596C9F8}" type="presOf" srcId="{FB0AE357-8939-4161-9C32-D4BBF153EF18}" destId="{1D52BDDA-32CD-4CCD-ADA2-C78EF75AE821}" srcOrd="0" destOrd="0" presId="urn:microsoft.com/office/officeart/2005/8/layout/default"/>
    <dgm:cxn modelId="{DF1360B5-C664-476D-BDE8-6D9D8E78E8E1}" srcId="{6E593A13-0298-498F-9942-D05CC2499CE7}" destId="{BB2D9DEF-B61B-487E-AA71-96B913C81E9E}" srcOrd="4" destOrd="0" parTransId="{2E96ADAE-4D0F-4DFA-9FC2-A2188C20C32F}" sibTransId="{664221B5-9979-4CB8-950B-C6598EC71720}"/>
    <dgm:cxn modelId="{8E7E1016-786B-4678-83B0-890A1AFA2975}" type="presOf" srcId="{3A0FF603-C1E0-400C-9D24-2925E0F5CF75}" destId="{B1C2D2C1-34AF-4AA6-95C8-4865A9BABDD1}" srcOrd="0" destOrd="0" presId="urn:microsoft.com/office/officeart/2005/8/layout/default"/>
    <dgm:cxn modelId="{2437783C-B4B8-43A4-8AE7-9388363270B9}" type="presOf" srcId="{9CE8A029-A48A-47FB-86CC-470979AFAA04}" destId="{4F368C43-0195-476B-9079-765C87C77EE6}" srcOrd="0" destOrd="0" presId="urn:microsoft.com/office/officeart/2005/8/layout/default"/>
    <dgm:cxn modelId="{4CFFD523-7ED9-4EFF-A62E-EB5CCD7F493E}" srcId="{6E593A13-0298-498F-9942-D05CC2499CE7}" destId="{FFCE7960-B783-4738-8A5C-93922F2CB477}" srcOrd="3" destOrd="0" parTransId="{D0FB628B-A5E4-436F-97E3-1F9BA710DFE6}" sibTransId="{F739D13B-1C28-428F-B540-BD66D8DDA77E}"/>
    <dgm:cxn modelId="{B64F300B-644C-4D00-8C7D-8F244743FCBD}" srcId="{6E593A13-0298-498F-9942-D05CC2499CE7}" destId="{9CE8A029-A48A-47FB-86CC-470979AFAA04}" srcOrd="0" destOrd="0" parTransId="{389CF547-533E-4E10-8D3E-BC2158094B73}" sibTransId="{E7ABA190-A7FB-44E5-9073-188E8024CA64}"/>
    <dgm:cxn modelId="{360CBF10-83F8-420F-9619-97DF2B53F145}" srcId="{6E593A13-0298-498F-9942-D05CC2499CE7}" destId="{3A0FF603-C1E0-400C-9D24-2925E0F5CF75}" srcOrd="2" destOrd="0" parTransId="{6BB2F1A4-40DE-4196-A075-BA10702737ED}" sibTransId="{1D2120D5-BF4A-4732-8626-8C40DB3F4C37}"/>
    <dgm:cxn modelId="{C9F19EFF-55AB-4AC7-B3D0-4EB30BCD94FA}" type="presOf" srcId="{FFCE7960-B783-4738-8A5C-93922F2CB477}" destId="{F5B092AA-72BD-43F5-988D-C5D4DB9AFE3D}" srcOrd="0" destOrd="0" presId="urn:microsoft.com/office/officeart/2005/8/layout/default"/>
    <dgm:cxn modelId="{4881AFE2-EE06-401D-B143-8AFD2094DD32}" srcId="{6E593A13-0298-498F-9942-D05CC2499CE7}" destId="{FB0AE357-8939-4161-9C32-D4BBF153EF18}" srcOrd="1" destOrd="0" parTransId="{DEDDE893-A3CF-4C2D-815D-320B6C07E86B}" sibTransId="{6266C4CA-376D-40B9-9C10-06D8703B03F6}"/>
    <dgm:cxn modelId="{E7266654-017F-4723-8333-1641450FB908}" type="presOf" srcId="{6E593A13-0298-498F-9942-D05CC2499CE7}" destId="{A6E0F067-93AA-46D1-B9B4-462F3D24670F}" srcOrd="0" destOrd="0" presId="urn:microsoft.com/office/officeart/2005/8/layout/default"/>
    <dgm:cxn modelId="{731BB81B-7FA0-4A21-8D08-A49CD39992F9}" type="presParOf" srcId="{A6E0F067-93AA-46D1-B9B4-462F3D24670F}" destId="{4F368C43-0195-476B-9079-765C87C77EE6}" srcOrd="0" destOrd="0" presId="urn:microsoft.com/office/officeart/2005/8/layout/default"/>
    <dgm:cxn modelId="{33573DC7-2A47-4165-A318-013F18FEE0EA}" type="presParOf" srcId="{A6E0F067-93AA-46D1-B9B4-462F3D24670F}" destId="{7F5F9706-06F9-4A90-A3EA-49942A59581A}" srcOrd="1" destOrd="0" presId="urn:microsoft.com/office/officeart/2005/8/layout/default"/>
    <dgm:cxn modelId="{2C5AAE19-3C59-4A79-BDE7-41F47226F033}" type="presParOf" srcId="{A6E0F067-93AA-46D1-B9B4-462F3D24670F}" destId="{1D52BDDA-32CD-4CCD-ADA2-C78EF75AE821}" srcOrd="2" destOrd="0" presId="urn:microsoft.com/office/officeart/2005/8/layout/default"/>
    <dgm:cxn modelId="{AAA1E30C-7478-4BB3-85AF-CEE745CF9F92}" type="presParOf" srcId="{A6E0F067-93AA-46D1-B9B4-462F3D24670F}" destId="{B35C2EF2-1661-43C4-9FD1-C91EA1D42C37}" srcOrd="3" destOrd="0" presId="urn:microsoft.com/office/officeart/2005/8/layout/default"/>
    <dgm:cxn modelId="{825CA912-9D3F-4D6C-839E-3B45368AF142}" type="presParOf" srcId="{A6E0F067-93AA-46D1-B9B4-462F3D24670F}" destId="{B1C2D2C1-34AF-4AA6-95C8-4865A9BABDD1}" srcOrd="4" destOrd="0" presId="urn:microsoft.com/office/officeart/2005/8/layout/default"/>
    <dgm:cxn modelId="{D59FBF13-92E8-4ADB-B91D-42A2ECCF9E1E}" type="presParOf" srcId="{A6E0F067-93AA-46D1-B9B4-462F3D24670F}" destId="{685B9D54-8CD8-4328-AA0A-B39934EE650D}" srcOrd="5" destOrd="0" presId="urn:microsoft.com/office/officeart/2005/8/layout/default"/>
    <dgm:cxn modelId="{57A08C11-5C64-421D-97D9-986A02723C63}" type="presParOf" srcId="{A6E0F067-93AA-46D1-B9B4-462F3D24670F}" destId="{F5B092AA-72BD-43F5-988D-C5D4DB9AFE3D}" srcOrd="6" destOrd="0" presId="urn:microsoft.com/office/officeart/2005/8/layout/default"/>
    <dgm:cxn modelId="{CB6719BD-8A86-4310-8DF8-55D2872C301C}" type="presParOf" srcId="{A6E0F067-93AA-46D1-B9B4-462F3D24670F}" destId="{6B854EAF-4F42-4C8A-B4FB-20106FFAA079}" srcOrd="7" destOrd="0" presId="urn:microsoft.com/office/officeart/2005/8/layout/default"/>
    <dgm:cxn modelId="{B10FADEB-85B7-4C3E-A240-120029D41E84}" type="presParOf" srcId="{A6E0F067-93AA-46D1-B9B4-462F3D24670F}" destId="{8986E4D2-5EF7-4B67-8A0C-90F2EFBB287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68C43-0195-476B-9079-765C87C77EE6}">
      <dsp:nvSpPr>
        <dsp:cNvPr id="0" name=""/>
        <dsp:cNvSpPr/>
      </dsp:nvSpPr>
      <dsp:spPr>
        <a:xfrm>
          <a:off x="0" y="266190"/>
          <a:ext cx="1688624" cy="1013174"/>
        </a:xfrm>
        <a:prstGeom prst="rect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драматический </a:t>
          </a:r>
          <a:r>
            <a:rPr lang="ru-RU" sz="16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коллектив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«Звёздочка»</a:t>
          </a:r>
          <a:endParaRPr lang="ru-RU" sz="16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 ученика</a:t>
          </a:r>
        </a:p>
      </dsp:txBody>
      <dsp:txXfrm>
        <a:off x="0" y="266190"/>
        <a:ext cx="1688624" cy="1013174"/>
      </dsp:txXfrm>
    </dsp:sp>
    <dsp:sp modelId="{1D52BDDA-32CD-4CCD-ADA2-C78EF75AE821}">
      <dsp:nvSpPr>
        <dsp:cNvPr id="0" name=""/>
        <dsp:cNvSpPr/>
      </dsp:nvSpPr>
      <dsp:spPr>
        <a:xfrm>
          <a:off x="1857486" y="266190"/>
          <a:ext cx="1688624" cy="1013174"/>
        </a:xfrm>
        <a:prstGeom prst="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танцевальные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коллективы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5 учеников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857486" y="266190"/>
        <a:ext cx="1688624" cy="1013174"/>
      </dsp:txXfrm>
    </dsp:sp>
    <dsp:sp modelId="{B1C2D2C1-34AF-4AA6-95C8-4865A9BABDD1}">
      <dsp:nvSpPr>
        <dsp:cNvPr id="0" name=""/>
        <dsp:cNvSpPr/>
      </dsp:nvSpPr>
      <dsp:spPr>
        <a:xfrm>
          <a:off x="3714972" y="266190"/>
          <a:ext cx="1688624" cy="1013174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художественная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школа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3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ученика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14972" y="266190"/>
        <a:ext cx="1688624" cy="1013174"/>
      </dsp:txXfrm>
    </dsp:sp>
    <dsp:sp modelId="{F5B092AA-72BD-43F5-988D-C5D4DB9AFE3D}">
      <dsp:nvSpPr>
        <dsp:cNvPr id="0" name=""/>
        <dsp:cNvSpPr/>
      </dsp:nvSpPr>
      <dsp:spPr>
        <a:xfrm>
          <a:off x="928743" y="1448227"/>
          <a:ext cx="1688624" cy="1013174"/>
        </a:xfrm>
        <a:prstGeom prst="rect">
          <a:avLst/>
        </a:prstGeom>
        <a:solidFill>
          <a:schemeClr val="tx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музыкальная школа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3 ученика</a:t>
          </a:r>
        </a:p>
      </dsp:txBody>
      <dsp:txXfrm>
        <a:off x="928743" y="1448227"/>
        <a:ext cx="1688624" cy="1013174"/>
      </dsp:txXfrm>
    </dsp:sp>
    <dsp:sp modelId="{8986E4D2-5EF7-4B67-8A0C-90F2EFBB2879}">
      <dsp:nvSpPr>
        <dsp:cNvPr id="0" name=""/>
        <dsp:cNvSpPr/>
      </dsp:nvSpPr>
      <dsp:spPr>
        <a:xfrm>
          <a:off x="2786229" y="1448227"/>
          <a:ext cx="1688624" cy="1013174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спортивные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секции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itchFamily="18" charset="0"/>
              <a:cs typeface="Times New Roman" pitchFamily="18" charset="0"/>
            </a:rPr>
            <a:t>13 учеников</a:t>
          </a:r>
        </a:p>
      </dsp:txBody>
      <dsp:txXfrm>
        <a:off x="2786229" y="1448227"/>
        <a:ext cx="1688624" cy="10131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53733-2836-444B-827A-65F000C56374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3D594-7E45-4F8D-BA84-F485AC802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9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3D594-7E45-4F8D-BA84-F485AC802BF5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381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48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00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60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7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77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04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616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32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0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9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AAADA-4BF0-4FB5-B586-8A95A8D9A617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8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27.jpeg"/><Relationship Id="rId5" Type="http://schemas.openxmlformats.org/officeDocument/2006/relationships/image" Target="../media/image22.jpeg"/><Relationship Id="rId10" Type="http://schemas.openxmlformats.org/officeDocument/2006/relationships/image" Target="../media/image26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4.jpeg"/><Relationship Id="rId7" Type="http://schemas.openxmlformats.org/officeDocument/2006/relationships/image" Target="../media/image3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8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55.jpeg"/><Relationship Id="rId7" Type="http://schemas.openxmlformats.org/officeDocument/2006/relationships/diagramData" Target="../diagrams/data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11" Type="http://schemas.microsoft.com/office/2007/relationships/diagramDrawing" Target="../diagrams/drawing1.xml"/><Relationship Id="rId5" Type="http://schemas.openxmlformats.org/officeDocument/2006/relationships/image" Target="../media/image57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56.jpeg"/><Relationship Id="rId9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913559"/>
            <a:ext cx="1440160" cy="14169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75856" y="1260049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Чипко Людмила Евгеньевна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2435404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читель русского языка и литературы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МОБУ СОШ № 9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углублённым изучением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английского языка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31" y="631562"/>
            <a:ext cx="2541577" cy="36349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231" y="4437112"/>
            <a:ext cx="722209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Достижение  </a:t>
            </a: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результатов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средство формирования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целостной,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социально-ориентированной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духовной личности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65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136904" cy="100811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учебных достижений обучающихся </a:t>
            </a:r>
            <a:b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  <a:b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173" y="1628800"/>
            <a:ext cx="8280920" cy="40939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Участие обучающихся в международной игре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«Русский медвежонок – языкознание для всех»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38074"/>
              </p:ext>
            </p:extLst>
          </p:nvPr>
        </p:nvGraphicFramePr>
        <p:xfrm>
          <a:off x="564232" y="311656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Год проведения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</a:p>
                    <a:p>
                      <a:pPr algn="ctr"/>
                      <a:r>
                        <a:rPr lang="ru-RU" dirty="0" smtClean="0"/>
                        <a:t>участников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Призёры и победители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2010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03648" y="980728"/>
            <a:ext cx="7165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Участие и наличие призёров международных </a:t>
            </a:r>
            <a:b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предметных олимпиад школьников, вузовских олимпиад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373216"/>
            <a:ext cx="1325880" cy="13045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203" y="3073218"/>
            <a:ext cx="1476059" cy="21077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180999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Призёры конкурса «Русский медвежонок» - языкознание для вс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ех»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Величко Екатерина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Пидбильский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Максим</a:t>
            </a:r>
          </a:p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Домниченко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Екатерина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1538208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Центр дополнительного</a:t>
            </a:r>
          </a:p>
          <a:p>
            <a:pPr algn="ctr"/>
            <a:r>
              <a:rPr lang="ru-RU" sz="1400" b="1" dirty="0"/>
              <a:t>о</a:t>
            </a:r>
            <a:r>
              <a:rPr lang="ru-RU" sz="1400" b="1" dirty="0" smtClean="0"/>
              <a:t>бразования</a:t>
            </a:r>
          </a:p>
          <a:p>
            <a:pPr algn="ctr"/>
            <a:r>
              <a:rPr lang="ru-RU" sz="1400" b="1" dirty="0" smtClean="0"/>
              <a:t>«Одарённые дети»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74235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075240" cy="11521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учебных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достижений обучающихся </a:t>
            </a:r>
            <a:b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позитивной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динамике</a:t>
            </a:r>
            <a:b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052736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Свидетельства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подтверждающие общественное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признание 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высоких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учебных достижений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 местным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сообществом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88" y="2203983"/>
            <a:ext cx="2157988" cy="3025217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3733"/>
            <a:ext cx="2102595" cy="30158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80928"/>
            <a:ext cx="2160240" cy="30281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792088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tempu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13573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12474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результатов реализации 			инновационной образовательной программы 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внеурочной деятельности по предмету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100" y="2649106"/>
            <a:ext cx="2165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лаборатория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552" y="3666728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9572" y="3790781"/>
            <a:ext cx="1512168" cy="646331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Юный филолог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4519" y="2137985"/>
            <a:ext cx="3096344" cy="40011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2736397"/>
            <a:ext cx="4896544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удовлетворение потребностей учащихся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в дополнительном образовании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3573016"/>
            <a:ext cx="4901964" cy="120032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-    отслеживание  и коррекция личностного роста  учащихся,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направленности интересов и будущего профессионального роста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9792" y="4941168"/>
            <a:ext cx="4901964" cy="33855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формирование ключевых компетенций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5502191"/>
            <a:ext cx="4932549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раскрытие интересов и склонностей учащихся к научно-поисковой и творческой деятельности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08518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792088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</a:p>
        </p:txBody>
      </p:sp>
      <p:pic>
        <p:nvPicPr>
          <p:cNvPr id="7" name="Рисунок 6" descr="tempu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13573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12474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результатов реализации 			инновационной образовательной программы внеурочной деятельности по предмету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949673"/>
              </p:ext>
            </p:extLst>
          </p:nvPr>
        </p:nvGraphicFramePr>
        <p:xfrm>
          <a:off x="2555776" y="2276871"/>
          <a:ext cx="6192688" cy="3211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3528392"/>
              </a:tblGrid>
              <a:tr h="605279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Направления</a:t>
                      </a:r>
                    </a:p>
                    <a:p>
                      <a:pPr algn="ctr"/>
                      <a:r>
                        <a:rPr lang="ru-RU" i="1" dirty="0" smtClean="0"/>
                        <a:t> деятельности</a:t>
                      </a:r>
                      <a:endParaRPr lang="ru-RU" i="1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Реализация </a:t>
                      </a:r>
                    </a:p>
                    <a:p>
                      <a:pPr algn="ctr"/>
                      <a:r>
                        <a:rPr lang="ru-RU" i="1" dirty="0" smtClean="0"/>
                        <a:t>деятельности</a:t>
                      </a:r>
                      <a:endParaRPr lang="ru-RU" i="1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864684"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Исследовательская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Создание </a:t>
                      </a:r>
                    </a:p>
                    <a:p>
                      <a:pPr algn="ctr"/>
                      <a:r>
                        <a:rPr lang="ru-RU" sz="2000" b="1" dirty="0" smtClean="0"/>
                        <a:t>исследовательских проектов</a:t>
                      </a:r>
                      <a:endParaRPr lang="ru-RU" sz="2000" b="1" dirty="0"/>
                    </a:p>
                  </a:txBody>
                  <a:tcPr/>
                </a:tc>
              </a:tr>
              <a:tr h="61768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Юный журналист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Создание</a:t>
                      </a:r>
                      <a:r>
                        <a:rPr lang="ru-RU" sz="2000" b="1" baseline="0" dirty="0" smtClean="0"/>
                        <a:t> материалов </a:t>
                      </a:r>
                    </a:p>
                    <a:p>
                      <a:pPr algn="ctr"/>
                      <a:r>
                        <a:rPr lang="ru-RU" sz="2000" b="1" baseline="0" dirty="0" smtClean="0"/>
                        <a:t>для школьной газеты</a:t>
                      </a:r>
                      <a:endParaRPr lang="ru-RU" sz="2000" b="1" dirty="0"/>
                    </a:p>
                  </a:txBody>
                  <a:tcPr/>
                </a:tc>
              </a:tr>
              <a:tr h="73547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Творчество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Написание</a:t>
                      </a:r>
                      <a:endParaRPr lang="ru-RU" sz="2000" b="1" baseline="0" dirty="0" smtClean="0"/>
                    </a:p>
                    <a:p>
                      <a:pPr algn="ctr"/>
                      <a:r>
                        <a:rPr lang="ru-RU" sz="2000" b="1" baseline="0" dirty="0" smtClean="0"/>
                        <a:t>художественных произведений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46100" y="264910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лаборатория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552" y="3666728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9572" y="3790781"/>
            <a:ext cx="1512168" cy="646331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Юный филолог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9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792088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</a:p>
        </p:txBody>
      </p:sp>
      <p:pic>
        <p:nvPicPr>
          <p:cNvPr id="7" name="Рисунок 6" descr="tempus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13573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12474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результатов реализации 			инновационной образовательной программы 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внеурочной деятельности по предмету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100" y="264910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лаборатория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552" y="3666728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9572" y="3790781"/>
            <a:ext cx="1512168" cy="646331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Юный филолог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36824"/>
            <a:ext cx="1325880" cy="13045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78271"/>
            <a:ext cx="2741724" cy="2061138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159897"/>
            <a:ext cx="2520280" cy="1877392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01" y="4680521"/>
            <a:ext cx="2641426" cy="1988839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359" y="4365104"/>
            <a:ext cx="2758985" cy="208823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7916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792088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</a:p>
        </p:txBody>
      </p:sp>
      <p:pic>
        <p:nvPicPr>
          <p:cNvPr id="7" name="Рисунок 6" descr="tempu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13573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12474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результатов реализации 			инновационной образовательной программы 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внеурочной деятельности по предмету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100" y="264910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лаборатория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552" y="3666728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9572" y="3790781"/>
            <a:ext cx="1512168" cy="646331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Юный филолог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089" y="1854968"/>
            <a:ext cx="1509843" cy="229616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988840"/>
            <a:ext cx="1512167" cy="215371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76872"/>
            <a:ext cx="1416740" cy="2016224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699" y="4449624"/>
            <a:ext cx="1517233" cy="217441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167" y="4680520"/>
            <a:ext cx="1437449" cy="206084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46" y="4325584"/>
            <a:ext cx="1689577" cy="248124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5932" y="4506408"/>
            <a:ext cx="1398992" cy="206084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923" y="2025308"/>
            <a:ext cx="1717775" cy="2411804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00465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792088"/>
          </a:xfrm>
        </p:spPr>
        <p:txBody>
          <a:bodyPr>
            <a:normAutofit/>
          </a:bodyPr>
          <a:lstStyle/>
          <a:p>
            <a:pPr algn="r"/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</a:p>
        </p:txBody>
      </p:sp>
      <p:pic>
        <p:nvPicPr>
          <p:cNvPr id="7" name="Рисунок 6" descr="tempu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13573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12474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результатов реализации 			инновационной образовательной программы 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внеурочной деятельности по предмету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100" y="264910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лаборатория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552" y="3666728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9572" y="3790781"/>
            <a:ext cx="1512168" cy="646331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Юный филолог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037000"/>
            <a:ext cx="1325880" cy="13045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8" t="27062" r="6524"/>
          <a:stretch/>
        </p:blipFill>
        <p:spPr>
          <a:xfrm>
            <a:off x="7405049" y="2278153"/>
            <a:ext cx="1368152" cy="19040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9" t="27951" r="35049" b="11212"/>
          <a:stretch/>
        </p:blipFill>
        <p:spPr>
          <a:xfrm>
            <a:off x="2123728" y="4725144"/>
            <a:ext cx="1937264" cy="1928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3" t="38628" r="38207" b="11212"/>
          <a:stretch/>
        </p:blipFill>
        <p:spPr>
          <a:xfrm>
            <a:off x="539552" y="4725144"/>
            <a:ext cx="1309911" cy="19442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0" t="23829" r="29307" b="2638"/>
          <a:stretch/>
        </p:blipFill>
        <p:spPr>
          <a:xfrm>
            <a:off x="2567658" y="2285965"/>
            <a:ext cx="1658883" cy="18962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1" y="4725144"/>
            <a:ext cx="2902057" cy="19282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690" y="2381993"/>
            <a:ext cx="270933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1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792088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</a:p>
        </p:txBody>
      </p:sp>
      <p:pic>
        <p:nvPicPr>
          <p:cNvPr id="7" name="Рисунок 6" descr="tempu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13573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980728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   результатов       реализации 	инновационной образовательной программы 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внеурочной деятельности по предмету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082895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лаборатория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0594" y="4077072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00614" y="4211106"/>
            <a:ext cx="1512168" cy="646331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Юный филолог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11760" y="1700808"/>
            <a:ext cx="46085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Антонина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Тарасенко, 9 Б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Таганрог</a:t>
            </a:r>
          </a:p>
          <a:p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Люблю мою родину, мой Таганрог!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Бездонное небо и дома порог,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Бескрайнее море, крик чаек вдали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И парусник белый, летящий в ночи.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Пусть зимы сырые кому-то не в радость –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Мне нужно дышать сей прохладой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				морской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И дарит весна мне весёлую праздность, 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А осень ведёт меня в парк городской.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Старинные домики, пух тополиный,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Аллеи каштанов, цветущих весной…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Куда б ни ушла я дорогою длинной,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Любимый мой город, всегда ты со мной!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5" t="50714" r="37843"/>
          <a:stretch/>
        </p:blipFill>
        <p:spPr>
          <a:xfrm>
            <a:off x="7092280" y="2775847"/>
            <a:ext cx="1944216" cy="245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4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792088"/>
          </a:xfrm>
        </p:spPr>
        <p:txBody>
          <a:bodyPr>
            <a:normAutofit/>
          </a:bodyPr>
          <a:lstStyle/>
          <a:p>
            <a:pPr algn="r"/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</a:p>
        </p:txBody>
      </p:sp>
      <p:pic>
        <p:nvPicPr>
          <p:cNvPr id="7" name="Рисунок 6" descr="tempu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3573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869811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   результатов       реализации 	инновационной образовательной программы 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внеурочной деятельности по предмету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08520" y="1869901"/>
            <a:ext cx="8568952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Результативность участия обучающихся в различных формах внеурочной деятельности в 2012 году</a:t>
            </a:r>
            <a:endParaRPr kumimoji="0" lang="ru-RU" sz="1600" b="0" i="0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653749"/>
              </p:ext>
            </p:extLst>
          </p:nvPr>
        </p:nvGraphicFramePr>
        <p:xfrm>
          <a:off x="251520" y="2564904"/>
          <a:ext cx="736848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440160"/>
                <a:gridCol w="720080"/>
                <a:gridCol w="2150368"/>
                <a:gridCol w="147369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Формы</a:t>
                      </a:r>
                      <a:r>
                        <a:rPr lang="ru-RU" sz="1500" b="1" i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внеурочной деятельности</a:t>
                      </a:r>
                      <a:endParaRPr lang="ru-RU" sz="1500" b="1" i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Фамилия, имя</a:t>
                      </a:r>
                      <a:endParaRPr lang="ru-RU" sz="1500" b="1" i="0" dirty="0">
                        <a:solidFill>
                          <a:schemeClr val="bg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Класс</a:t>
                      </a:r>
                      <a:endParaRPr lang="ru-RU" sz="1500" b="1" i="0" dirty="0">
                        <a:solidFill>
                          <a:schemeClr val="bg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Результативность</a:t>
                      </a:r>
                      <a:endParaRPr lang="ru-RU" sz="1500" b="1" i="0" dirty="0">
                        <a:solidFill>
                          <a:schemeClr val="bg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Награды</a:t>
                      </a:r>
                      <a:endParaRPr lang="ru-RU" sz="1500" b="1" i="0" baseline="0" dirty="0">
                        <a:solidFill>
                          <a:schemeClr val="bg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Участие в школьной газете </a:t>
                      </a:r>
                      <a:br>
                        <a:rPr lang="ru-RU" sz="1500" b="0" i="0" dirty="0" smtClean="0">
                          <a:latin typeface="Times New Roman" pitchFamily="18" charset="0"/>
                        </a:rPr>
                      </a:br>
                      <a:r>
                        <a:rPr lang="ru-RU" sz="1500" b="0" i="0" dirty="0" smtClean="0">
                          <a:latin typeface="Times New Roman" pitchFamily="18" charset="0"/>
                        </a:rPr>
                        <a:t>«</a:t>
                      </a:r>
                      <a:r>
                        <a:rPr lang="en-US" sz="1500" b="0" i="0" dirty="0" smtClean="0">
                          <a:latin typeface="Times New Roman" pitchFamily="18" charset="0"/>
                        </a:rPr>
                        <a:t>The School Times</a:t>
                      </a:r>
                      <a:r>
                        <a:rPr lang="ru-RU" sz="1500" b="0" i="0" dirty="0" smtClean="0">
                          <a:latin typeface="Times New Roman" pitchFamily="18" charset="0"/>
                        </a:rPr>
                        <a:t>»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Ананьев А.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Мельников Н.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Величко Е.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Рычкова Д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Лысенко Е.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8Б</a:t>
                      </a:r>
                    </a:p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10А</a:t>
                      </a:r>
                    </a:p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10А</a:t>
                      </a:r>
                    </a:p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8А</a:t>
                      </a:r>
                    </a:p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6Б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статьи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репортажи, обзоры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статьи, обзоры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стихотворение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статья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грамота школы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грамота школы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dirty="0" smtClean="0">
                          <a:latin typeface="Times New Roman" pitchFamily="18" charset="0"/>
                        </a:rPr>
                        <a:t>грамота школы</a:t>
                      </a:r>
                    </a:p>
                    <a:p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Выступление на конференции</a:t>
                      </a:r>
                    </a:p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школьного ТИО</a:t>
                      </a:r>
                      <a:br>
                        <a:rPr lang="ru-RU" sz="1500" b="0" i="0" dirty="0" smtClean="0">
                          <a:latin typeface="Times New Roman" pitchFamily="18" charset="0"/>
                        </a:rPr>
                      </a:br>
                      <a:r>
                        <a:rPr lang="ru-RU" sz="1500" b="0" i="0" dirty="0" smtClean="0">
                          <a:latin typeface="Times New Roman" pitchFamily="18" charset="0"/>
                        </a:rPr>
                        <a:t>«</a:t>
                      </a:r>
                      <a:r>
                        <a:rPr lang="en-US" sz="1500" b="0" i="0" dirty="0" smtClean="0">
                          <a:latin typeface="Times New Roman" pitchFamily="18" charset="0"/>
                        </a:rPr>
                        <a:t>TEMPUS</a:t>
                      </a:r>
                      <a:r>
                        <a:rPr lang="ru-RU" sz="1500" b="0" i="0" dirty="0" smtClean="0">
                          <a:latin typeface="Times New Roman" pitchFamily="18" charset="0"/>
                        </a:rPr>
                        <a:t>»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dirty="0" smtClean="0">
                          <a:latin typeface="Times New Roman" pitchFamily="18" charset="0"/>
                        </a:rPr>
                        <a:t>Величко Е.</a:t>
                      </a:r>
                    </a:p>
                    <a:p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10А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исследовательский проект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диплом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Городской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к</a:t>
                      </a:r>
                      <a:r>
                        <a:rPr lang="ru-RU" sz="1500" b="0" i="0" dirty="0" smtClean="0">
                          <a:latin typeface="Times New Roman" pitchFamily="18" charset="0"/>
                        </a:rPr>
                        <a:t>онкурс «Созвездие талантов»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Тарасенко А.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Новикова М.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8Б</a:t>
                      </a:r>
                    </a:p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8Б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стихотворения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стихотворения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диплом</a:t>
                      </a: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диплом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68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5596" y="980728"/>
            <a:ext cx="80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55576" y="2348880"/>
            <a:ext cx="3888432" cy="37444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03848" y="3232876"/>
            <a:ext cx="1332148" cy="12762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71800" y="4529020"/>
            <a:ext cx="1332148" cy="12762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015716" y="2420888"/>
            <a:ext cx="1332148" cy="12762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63588" y="3232876"/>
            <a:ext cx="1332148" cy="12762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331640" y="4509120"/>
            <a:ext cx="1332148" cy="12762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997714" y="2852936"/>
            <a:ext cx="1332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ЗДОРОВЬЕ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5596" y="3717032"/>
            <a:ext cx="1260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семья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856" y="3697287"/>
            <a:ext cx="1260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духовность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3808" y="4869160"/>
            <a:ext cx="1287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ультурное</a:t>
            </a:r>
          </a:p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наследие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31640" y="492200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сознанность</a:t>
            </a:r>
          </a:p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интеллект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42719" y="4047455"/>
            <a:ext cx="1242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ученик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9752" y="184482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Программа « Школа основ личности»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6016" y="2420888"/>
            <a:ext cx="43204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семинары по духовно-нравственным темам;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индивидуальное консультирование;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включение обучающихся в реализацию социально значимых проектов;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формирование у обучающихся позитивного социального опыта.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6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2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16632"/>
            <a:ext cx="8787283" cy="8136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учебных достижений обучающихся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908720"/>
            <a:ext cx="8424936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Высокие для данной группы классов и школы результаты уровня и качества усвоения  учебных программ в 2011-2012 учебном году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343690"/>
              </p:ext>
            </p:extLst>
          </p:nvPr>
        </p:nvGraphicFramePr>
        <p:xfrm>
          <a:off x="1043608" y="2248272"/>
          <a:ext cx="585631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704020"/>
                <a:gridCol w="1320316"/>
                <a:gridCol w="1607840"/>
              </a:tblGrid>
              <a:tr h="331237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балл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dirty="0" smtClean="0"/>
                        <a:t>6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3,96</a:t>
                      </a:r>
                      <a:endParaRPr lang="ru-RU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r>
                        <a:rPr lang="ru-RU" baseline="0" dirty="0" smtClean="0"/>
                        <a:t>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3,92</a:t>
                      </a:r>
                      <a:endParaRPr lang="ru-RU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ru-RU" dirty="0" smtClean="0"/>
                        <a:t>8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3,96</a:t>
                      </a:r>
                      <a:endParaRPr lang="ru-RU" dirty="0"/>
                    </a:p>
                  </a:txBody>
                  <a:tcPr/>
                </a:tc>
              </a:tr>
              <a:tr h="193144">
                <a:tc>
                  <a:txBody>
                    <a:bodyPr/>
                    <a:lstStyle/>
                    <a:p>
                      <a:r>
                        <a:rPr lang="ru-RU" dirty="0" smtClean="0"/>
                        <a:t>10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987824" y="184482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Русский язык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Литература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999203"/>
              </p:ext>
            </p:extLst>
          </p:nvPr>
        </p:nvGraphicFramePr>
        <p:xfrm>
          <a:off x="1043608" y="4765214"/>
          <a:ext cx="590465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3"/>
                <a:gridCol w="1656184"/>
                <a:gridCol w="1368152"/>
                <a:gridCol w="158417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Средней балл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4,37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92,2%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92,3%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4,38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89,2%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4,32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9" t="4055" r="11599"/>
          <a:stretch/>
        </p:blipFill>
        <p:spPr>
          <a:xfrm>
            <a:off x="7194416" y="2874325"/>
            <a:ext cx="1726775" cy="18908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980728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9752" y="184482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Программа « Школа </a:t>
            </a:r>
            <a:r>
              <a:rPr lang="ru-RU" sz="2400" b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 личности»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88024" y="2306489"/>
            <a:ext cx="396044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Темы семинаров: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научиться себя любить и зачем это надо;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научиться понимать себя;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научиться гармонично взаимодействовать с окружающими;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мысль и мыслеформы;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любовь.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sz="16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2492896"/>
            <a:ext cx="4536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Ведущий семинаров –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Р.А.Лагоцкис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		   преподаватель РАНМ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Индивидуальные консультации – 		             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Л.Е.Чипко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Р.А.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Лагоцкис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5" t="34984" r="27722" b="19820"/>
          <a:stretch/>
        </p:blipFill>
        <p:spPr>
          <a:xfrm>
            <a:off x="2843808" y="4653136"/>
            <a:ext cx="2024241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653136"/>
            <a:ext cx="2304256" cy="1728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86" y="3990079"/>
            <a:ext cx="2092251" cy="27694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980728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9752" y="184482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Программа « Школа </a:t>
            </a:r>
            <a:r>
              <a:rPr lang="ru-RU" sz="2400" b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 личности»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157192"/>
            <a:ext cx="1325880" cy="13045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2492896"/>
            <a:ext cx="345638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анкеты</a:t>
            </a:r>
          </a:p>
          <a:p>
            <a:pPr lvl="0"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эмоциональное состояние было до занятий?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каким стало эмоциональное состояние после занятий?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какие вопросы получили ответы?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нового открыли для себя?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планируете сделать в ближайшее время (назвать 5 дел)?</a:t>
            </a:r>
          </a:p>
          <a:p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348880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Диаграмма эмоционального состояния учащихся до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занятий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524191784"/>
              </p:ext>
            </p:extLst>
          </p:nvPr>
        </p:nvGraphicFramePr>
        <p:xfrm>
          <a:off x="3635896" y="2761422"/>
          <a:ext cx="4145467" cy="1675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491880" y="4437112"/>
            <a:ext cx="565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Диаграмма эмоционального состояния учащихся после занятий</a:t>
            </a: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2722542955"/>
              </p:ext>
            </p:extLst>
          </p:nvPr>
        </p:nvGraphicFramePr>
        <p:xfrm>
          <a:off x="3510885" y="4744889"/>
          <a:ext cx="4108083" cy="1872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2722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«Школа основ личности»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9" t="11820" r="8218"/>
          <a:stretch/>
        </p:blipFill>
        <p:spPr>
          <a:xfrm>
            <a:off x="-239" y="974417"/>
            <a:ext cx="4934971" cy="39010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8" t="29571" r="16337"/>
          <a:stretch/>
        </p:blipFill>
        <p:spPr>
          <a:xfrm>
            <a:off x="1691680" y="5099774"/>
            <a:ext cx="2160240" cy="1553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8" t="18482" b="22244"/>
          <a:stretch/>
        </p:blipFill>
        <p:spPr>
          <a:xfrm>
            <a:off x="4211960" y="3955830"/>
            <a:ext cx="4723544" cy="22878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2" t="23627" r="27819" b="27460"/>
          <a:stretch/>
        </p:blipFill>
        <p:spPr>
          <a:xfrm>
            <a:off x="-239" y="4882680"/>
            <a:ext cx="1548045" cy="1770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32" r="29307"/>
          <a:stretch/>
        </p:blipFill>
        <p:spPr>
          <a:xfrm>
            <a:off x="5436096" y="1196752"/>
            <a:ext cx="3573098" cy="226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91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«Школа </a:t>
            </a:r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личности»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2411760" cy="18088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6" t="40264" r="36733"/>
          <a:stretch/>
        </p:blipFill>
        <p:spPr>
          <a:xfrm>
            <a:off x="6372200" y="3573017"/>
            <a:ext cx="1728192" cy="25894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2" t="14917" r="2476"/>
          <a:stretch/>
        </p:blipFill>
        <p:spPr>
          <a:xfrm>
            <a:off x="323528" y="3501007"/>
            <a:ext cx="3165775" cy="26671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4" t="34074" r="27980"/>
          <a:stretch/>
        </p:blipFill>
        <p:spPr>
          <a:xfrm>
            <a:off x="2866860" y="1296144"/>
            <a:ext cx="2283826" cy="27809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296144"/>
            <a:ext cx="2699792" cy="20248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855" y="3785866"/>
            <a:ext cx="1779662" cy="237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980728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" t="23914"/>
          <a:stretch/>
        </p:blipFill>
        <p:spPr>
          <a:xfrm>
            <a:off x="350483" y="4797152"/>
            <a:ext cx="3178057" cy="17242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9" t="18968" b="24663"/>
          <a:stretch/>
        </p:blipFill>
        <p:spPr>
          <a:xfrm>
            <a:off x="6600992" y="3897558"/>
            <a:ext cx="2353662" cy="14036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" t="29691" r="27921" b="-1"/>
          <a:stretch/>
        </p:blipFill>
        <p:spPr>
          <a:xfrm>
            <a:off x="6600992" y="1780947"/>
            <a:ext cx="2353662" cy="17142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852" y="4581128"/>
            <a:ext cx="1380356" cy="201622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130" y="4599382"/>
            <a:ext cx="1393918" cy="19979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772816"/>
            <a:ext cx="57728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Социальные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проекты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декада инвалидов «Протяни руку помощи»;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посылка в госпиталь;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помощь детям-инвалидам «Дорогою добра</a:t>
            </a:r>
            <a:r>
              <a:rPr lang="ru-RU" dirty="0" smtClean="0"/>
              <a:t>».</a:t>
            </a:r>
          </a:p>
          <a:p>
            <a:pPr lvl="0"/>
            <a:endParaRPr lang="ru-RU" dirty="0"/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Волонтёрские проекты: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«Ветеран живёт рядом» – шефство над ветеранами Великой Отечественной войны;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«Учителями славится Россия» – шефство над ветеранами педагогического труда школы.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44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980728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903659"/>
              </p:ext>
            </p:extLst>
          </p:nvPr>
        </p:nvGraphicFramePr>
        <p:xfrm>
          <a:off x="1835696" y="2420888"/>
          <a:ext cx="4752528" cy="14308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264"/>
                <a:gridCol w="2376264"/>
              </a:tblGrid>
              <a:tr h="286174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«Золотая»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«Серебряная»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144694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Величко Екатерина</a:t>
                      </a: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Мельников Никита</a:t>
                      </a: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Ермакова Анна</a:t>
                      </a: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Мартынова Роза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bg1"/>
                          </a:solidFill>
                          <a:effectLst/>
                        </a:rPr>
                        <a:t>Дурицкая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 Анастасия</a:t>
                      </a: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Наумченко Валерия</a:t>
                      </a: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bg1"/>
                          </a:solidFill>
                          <a:effectLst/>
                        </a:rPr>
                        <a:t>Федючек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 Юлия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43608" y="1772816"/>
            <a:ext cx="705032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Претенденты на награждение золотой и серебряной медалью </a:t>
            </a:r>
            <a:endParaRPr kumimoji="0" lang="ru-RU" sz="1600" b="1" i="0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«За особые успехи в учении»</a:t>
            </a:r>
            <a:endParaRPr kumimoji="0" lang="ru-RU" sz="1600" b="1" i="0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3995772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Победители  и призёры предметных олимпиад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984673"/>
              </p:ext>
            </p:extLst>
          </p:nvPr>
        </p:nvGraphicFramePr>
        <p:xfrm>
          <a:off x="1545680" y="4513163"/>
          <a:ext cx="5762624" cy="1508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2955"/>
                <a:gridCol w="1531740"/>
                <a:gridCol w="1077750"/>
                <a:gridCol w="1440179"/>
              </a:tblGrid>
              <a:tr h="0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Фамилия, имя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aseline="0" dirty="0">
                          <a:effectLst/>
                        </a:rPr>
                        <a:t>Предмет</a:t>
                      </a:r>
                      <a:endParaRPr lang="ru-RU" sz="11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638810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Мельников Никита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химия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биология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английский язык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призёр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призёр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призёр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региональный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региональный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региональный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1325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Мартынова Роза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английский язык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русский язык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призёр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призёр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муниципальный</a:t>
                      </a:r>
                      <a:endParaRPr lang="ru-RU" sz="1100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ТГПИ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Величко Екатерина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русский язык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победитель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ТГПИ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04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80728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157192"/>
            <a:ext cx="1325880" cy="13045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3" t="7265" r="14942"/>
          <a:stretch/>
        </p:blipFill>
        <p:spPr>
          <a:xfrm>
            <a:off x="251520" y="3960220"/>
            <a:ext cx="2047285" cy="17730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50" r="2651" b="10231"/>
          <a:stretch/>
        </p:blipFill>
        <p:spPr>
          <a:xfrm>
            <a:off x="2411760" y="4751197"/>
            <a:ext cx="1923677" cy="17947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8" r="20000"/>
          <a:stretch/>
        </p:blipFill>
        <p:spPr>
          <a:xfrm>
            <a:off x="4680012" y="4717543"/>
            <a:ext cx="2771800" cy="18264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5" t="51249" r="24653" b="-469"/>
          <a:stretch/>
        </p:blipFill>
        <p:spPr>
          <a:xfrm>
            <a:off x="6804248" y="3212976"/>
            <a:ext cx="2109214" cy="1423166"/>
          </a:xfrm>
          <a:prstGeom prst="rect">
            <a:avLst/>
          </a:prstGeom>
        </p:spPr>
      </p:pic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2830951315"/>
              </p:ext>
            </p:extLst>
          </p:nvPr>
        </p:nvGraphicFramePr>
        <p:xfrm>
          <a:off x="1619672" y="1925543"/>
          <a:ext cx="5403597" cy="2727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1605487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Занятость учащихся во внеурочное время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4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98072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76972"/>
            <a:ext cx="2835624" cy="2083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3" t="9838" r="23763" b="23378"/>
          <a:stretch/>
        </p:blipFill>
        <p:spPr>
          <a:xfrm>
            <a:off x="3122319" y="4542113"/>
            <a:ext cx="2467311" cy="20508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8" t="8301" r="20295" b="20791"/>
          <a:stretch/>
        </p:blipFill>
        <p:spPr>
          <a:xfrm>
            <a:off x="5652120" y="2765326"/>
            <a:ext cx="3233217" cy="22550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7" y="1749663"/>
            <a:ext cx="6624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драматического коллектива «Звёздочки» -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обедители  и лауреаты городских конкурсов</a:t>
            </a:r>
          </a:p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Величко Екатерина</a:t>
            </a:r>
          </a:p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Страшевская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Лолита</a:t>
            </a:r>
          </a:p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Поцешковский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Андрей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Мельников Никита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21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приобретения обучающимися позитивного социального опыта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98072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Личное участие учителя в разработке и реализации целевых программ духовно-нравственного воспитания и социализации личности школьников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608" y="3900673"/>
            <a:ext cx="1325880" cy="13045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0" r="5723"/>
          <a:stretch/>
        </p:blipFill>
        <p:spPr>
          <a:xfrm>
            <a:off x="5051053" y="5187636"/>
            <a:ext cx="2545283" cy="15327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1" t="40236" r="15676"/>
          <a:stretch/>
        </p:blipFill>
        <p:spPr>
          <a:xfrm>
            <a:off x="1475656" y="5237573"/>
            <a:ext cx="2880320" cy="1482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691516"/>
            <a:ext cx="6012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rgbClr val="00B0F0"/>
                </a:solidFill>
              </a:rPr>
              <a:t>Здоровьесберегающие</a:t>
            </a:r>
            <a:r>
              <a:rPr lang="ru-RU" dirty="0" smtClean="0">
                <a:solidFill>
                  <a:srgbClr val="00B0F0"/>
                </a:solidFill>
              </a:rPr>
              <a:t>  технологии: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988840"/>
            <a:ext cx="88569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соблюдение санитарно-гигиенических норм в классе;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4-7 видов учебной деятельности за урок (письмо, чтение, слушание, рассказ, ответы на вопросы и др.);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соблюдение средней продолжительности видов деятельности (норма – 7-10 минут);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число видов преподавания (словесный, наглядный, аудиовизуальный, самостоятельная работа и др.) </a:t>
            </a:r>
            <a:r>
              <a:rPr lang="ru-RU" dirty="0"/>
              <a:t>– не менее </a:t>
            </a:r>
            <a:r>
              <a:rPr lang="ru-RU" dirty="0" smtClean="0"/>
              <a:t>3;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наличие мотивации в учебной деятельности;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наличие эмоциональных разрядок на уроке;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комфортный психологический климат в коллективе;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организация физической активности обучающихся;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организация здорового питания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282244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158417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>Организация образовательного процесса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  <a:t>на 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>основе использования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  <a:t>современных 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>образовательных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  <a:t>технологий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Tahoma" pitchFamily="34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ahoma" pitchFamily="34" charset="0"/>
              </a:rPr>
              <a:t>Характеристика используемых учителем </a:t>
            </a:r>
            <a: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  <a:t>средств </a:t>
            </a:r>
            <a:r>
              <a:rPr lang="ru-RU" sz="2000" b="1" i="1" dirty="0">
                <a:solidFill>
                  <a:srgbClr val="002060"/>
                </a:solidFill>
                <a:latin typeface="Tahoma" pitchFamily="34" charset="0"/>
              </a:rPr>
              <a:t>разработки </a:t>
            </a:r>
            <a: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  <a:t>учебной </a:t>
            </a:r>
            <a:r>
              <a:rPr lang="ru-RU" sz="2000" b="1" i="1" dirty="0">
                <a:solidFill>
                  <a:srgbClr val="002060"/>
                </a:solidFill>
                <a:latin typeface="Tahoma" pitchFamily="34" charset="0"/>
              </a:rPr>
              <a:t>программы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60029"/>
            <a:ext cx="8291264" cy="4281339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соответствие ФГОС;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выбор УМК;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выбор личностно-ориентированных форм и методов работы;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полимодульный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 характер подачи материала;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выбор объектов и средств материально-технического обеспечения;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метапредметные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</a:rPr>
              <a:t>межпредметные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 и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</a:rPr>
              <a:t>внутрипредметные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связи;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культурологическая основа учебного материала;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наличие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системы методов активного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обучения.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325880" cy="1304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191683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Педагогические инструменты, используемые при разработке программ:</a:t>
            </a:r>
            <a:endParaRPr lang="ru-RU" sz="20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7" y="188641"/>
            <a:ext cx="9291339" cy="936103"/>
          </a:xfrm>
          <a:noFill/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Высокие результаты учебных достижений обучающихся при их позитивной динамике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768952" cy="72008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Высокие для данной группы классов и школы результаты уровня </a:t>
            </a:r>
          </a:p>
          <a:p>
            <a:pPr algn="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качества усвоения учебных программ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916017"/>
            <a:ext cx="7093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Результаты внешней оценки по русскому языку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11 класс  в форме ЕГЭ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463226330"/>
              </p:ext>
            </p:extLst>
          </p:nvPr>
        </p:nvGraphicFramePr>
        <p:xfrm>
          <a:off x="1535255" y="3068960"/>
          <a:ext cx="6144344" cy="2671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892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916832"/>
            <a:ext cx="1325880" cy="1305098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-99393"/>
            <a:ext cx="8172908" cy="177492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Обеспечение высокого качества организация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образовательного процесса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на основе эффективного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использования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современных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образовательных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технологий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+mn-lt"/>
              </a:rPr>
            </a:br>
            <a:endParaRPr lang="ru-RU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247390" y="1196752"/>
            <a:ext cx="3548746" cy="56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         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Метапредметы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195736" y="1772816"/>
            <a:ext cx="4824536" cy="11152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270E58"/>
                </a:solidFill>
              </a:rPr>
              <a:t>«Знание»;	</a:t>
            </a:r>
          </a:p>
          <a:p>
            <a:r>
              <a:rPr lang="ru-RU" sz="2000" b="1" dirty="0" smtClean="0">
                <a:solidFill>
                  <a:srgbClr val="270E58"/>
                </a:solidFill>
              </a:rPr>
              <a:t>«Знак»;</a:t>
            </a:r>
          </a:p>
          <a:p>
            <a:r>
              <a:rPr lang="ru-RU" sz="2000" b="1" dirty="0" smtClean="0">
                <a:solidFill>
                  <a:srgbClr val="270E58"/>
                </a:solidFill>
              </a:rPr>
              <a:t>«Проблема»;</a:t>
            </a:r>
            <a:endParaRPr lang="ru-RU" sz="2000" b="1" dirty="0">
              <a:solidFill>
                <a:srgbClr val="270E58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5539" y="3140968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Оценивание </a:t>
            </a:r>
            <a:r>
              <a:rPr lang="ru-RU" b="1" dirty="0" err="1">
                <a:solidFill>
                  <a:srgbClr val="C00000"/>
                </a:solidFill>
              </a:rPr>
              <a:t>метапредметных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результатов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 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61689"/>
              </p:ext>
            </p:extLst>
          </p:nvPr>
        </p:nvGraphicFramePr>
        <p:xfrm>
          <a:off x="679790" y="3736169"/>
          <a:ext cx="7492610" cy="2852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3129"/>
                <a:gridCol w="2645684"/>
                <a:gridCol w="2533797"/>
              </a:tblGrid>
              <a:tr h="1024136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Методы 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Формы 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Инструментарий 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проектирование</a:t>
                      </a:r>
                      <a:endParaRPr lang="ru-RU" sz="2000" dirty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тестирование</a:t>
                      </a:r>
                      <a:endParaRPr lang="ru-RU" sz="2000" dirty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наблюдение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индивидуальные</a:t>
                      </a:r>
                      <a:r>
                        <a:rPr lang="ru-RU" sz="2000" dirty="0">
                          <a:effectLst/>
                        </a:rPr>
                        <a:t>,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групповые,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фронтальные,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комбинированный</a:t>
                      </a:r>
                    </a:p>
                    <a:p>
                      <a:pPr marL="0" lvl="0" indent="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устный и </a:t>
                      </a:r>
                      <a:r>
                        <a:rPr lang="ru-RU" sz="2000" dirty="0">
                          <a:effectLst/>
                        </a:rPr>
                        <a:t>письменный опрос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задания </a:t>
                      </a:r>
                      <a:r>
                        <a:rPr lang="ru-RU" sz="2000" dirty="0">
                          <a:effectLst/>
                        </a:rPr>
                        <a:t>УУД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карта </a:t>
                      </a:r>
                      <a:r>
                        <a:rPr lang="ru-RU" sz="2000" dirty="0">
                          <a:effectLst/>
                        </a:rPr>
                        <a:t>наблюдений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тест</a:t>
                      </a:r>
                      <a:endParaRPr lang="ru-RU" sz="2000" dirty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лист </a:t>
                      </a:r>
                      <a:r>
                        <a:rPr lang="ru-RU" sz="2000" dirty="0">
                          <a:effectLst/>
                        </a:rPr>
                        <a:t>самоконтроля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211960" y="1772816"/>
            <a:ext cx="4824536" cy="12223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270E58"/>
                </a:solidFill>
              </a:rPr>
              <a:t>«Задача»;</a:t>
            </a:r>
          </a:p>
          <a:p>
            <a:r>
              <a:rPr lang="ru-RU" sz="2000" b="1" dirty="0" smtClean="0">
                <a:solidFill>
                  <a:srgbClr val="270E58"/>
                </a:solidFill>
              </a:rPr>
              <a:t>«Слово»;</a:t>
            </a:r>
          </a:p>
          <a:p>
            <a:r>
              <a:rPr lang="ru-RU" sz="2000" b="1" dirty="0" smtClean="0">
                <a:solidFill>
                  <a:srgbClr val="270E58"/>
                </a:solidFill>
              </a:rPr>
              <a:t>«Ситуация».</a:t>
            </a:r>
            <a:endParaRPr lang="ru-RU" sz="2000" b="1" dirty="0">
              <a:solidFill>
                <a:srgbClr val="270E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r"/>
            <a:r>
              <a:rPr lang="ru-RU" sz="2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Организация </a:t>
            </a:r>
            <a:r>
              <a:rPr lang="ru-RU" sz="23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образовательного процесса на основе использования современных образовательных технологий</a:t>
            </a:r>
            <a:r>
              <a:rPr lang="ru-RU" b="1" dirty="0">
                <a:solidFill>
                  <a:srgbClr val="000099"/>
                </a:solidFill>
                <a:latin typeface="Tahoma" pitchFamily="34" charset="0"/>
              </a:rPr>
              <a:t/>
            </a:r>
            <a:br>
              <a:rPr lang="ru-RU" b="1" dirty="0">
                <a:solidFill>
                  <a:srgbClr val="000099"/>
                </a:solidFill>
                <a:latin typeface="Tahoma" pitchFamily="34" charset="0"/>
              </a:rPr>
            </a:br>
            <a:endParaRPr lang="ru-RU" sz="1800" b="1" dirty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32655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Гласность, открытость диагностической, контрольно-оценочной </a:t>
            </a:r>
            <a:b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деятельности 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учителя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675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Оценивание  предметных результатов учебной деятельности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144460"/>
              </p:ext>
            </p:extLst>
          </p:nvPr>
        </p:nvGraphicFramePr>
        <p:xfrm>
          <a:off x="395536" y="1916832"/>
          <a:ext cx="8208912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528392"/>
                <a:gridCol w="2736304"/>
              </a:tblGrid>
              <a:tr h="1315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Система оценивания</a:t>
                      </a:r>
                      <a:endParaRPr lang="ru-RU" dirty="0"/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Традиционный</a:t>
                      </a:r>
                      <a:r>
                        <a:rPr lang="ru-RU" baseline="0" dirty="0" smtClean="0"/>
                        <a:t> подход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Инновационный</a:t>
                      </a:r>
                      <a:r>
                        <a:rPr lang="ru-RU" baseline="0" smtClean="0"/>
                        <a:t> </a:t>
                      </a:r>
                      <a:r>
                        <a:rPr lang="ru-RU" smtClean="0"/>
                        <a:t>подход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10334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Принцип выставления</a:t>
                      </a:r>
                    </a:p>
                    <a:p>
                      <a:pPr algn="ctr"/>
                      <a:r>
                        <a:rPr lang="ru-RU" dirty="0" smtClean="0"/>
                        <a:t>оценки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5-балльная</a:t>
                      </a:r>
                      <a:r>
                        <a:rPr lang="ru-RU" baseline="0" dirty="0" smtClean="0"/>
                        <a:t> система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baseline="0" dirty="0" smtClean="0"/>
                        <a:t>100-балльная тестовая оценка, переводимая в отметку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baseline="0" dirty="0" smtClean="0"/>
                        <a:t>накопительная система оценки, переводимая в отметку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самооценка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зачётная система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рейтинговая система</a:t>
                      </a:r>
                      <a:endParaRPr lang="ru-RU" dirty="0"/>
                    </a:p>
                  </a:txBody>
                  <a:tcPr/>
                </a:tc>
              </a:tr>
              <a:tr h="16845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ознакомления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ознакомление учеников 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критериями оценки 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сроками сдачи контрольных </a:t>
                      </a:r>
                      <a:r>
                        <a:rPr lang="ru-RU" dirty="0" smtClean="0"/>
                        <a:t>и зачетных работ 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с демонстрационным вариантом контрольной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Электронная почта</a:t>
                      </a:r>
                    </a:p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l.e.chipko@gmail.com</a:t>
                      </a:r>
                      <a:endParaRPr lang="ru-RU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239083"/>
            <a:ext cx="8064896" cy="12457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Организация образовательного процесса на основе использования современных образовательных технологий</a:t>
            </a:r>
          </a:p>
          <a:p>
            <a:endParaRPr lang="ru-RU" sz="1600" b="1" dirty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980728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700808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Мультимедийное оснащение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абинета: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средства</a:t>
            </a:r>
          </a:p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мультимедиа;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видеозаписи;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аудиозаписи;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Интернет;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ЦОР.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134076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Повышение качества образовательного процесса средствами информационных технологий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410613"/>
              </p:ext>
            </p:extLst>
          </p:nvPr>
        </p:nvGraphicFramePr>
        <p:xfrm>
          <a:off x="4370844" y="2132856"/>
          <a:ext cx="4089588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792088"/>
                <a:gridCol w="648072"/>
                <a:gridCol w="705212"/>
              </a:tblGrid>
              <a:tr h="510057">
                <a:tc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93010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Учебные занятия, проведённые с ИКТ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18%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24%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39%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56" y="5113005"/>
            <a:ext cx="2016224" cy="152126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73534"/>
            <a:ext cx="2627784" cy="196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7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239083"/>
            <a:ext cx="8064896" cy="12457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Организация образовательного процесса на основе использования современных образовательных технологий</a:t>
            </a:r>
          </a:p>
          <a:p>
            <a:endParaRPr lang="ru-RU" sz="1600" b="1" dirty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980728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134076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Повышение качества образовательного процесса средствами информационных технологий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41" y="1868784"/>
            <a:ext cx="1979712" cy="140966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41" y="3429000"/>
            <a:ext cx="1979712" cy="139190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41" y="4916204"/>
            <a:ext cx="1979712" cy="137180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3419872" y="1988840"/>
            <a:ext cx="4680520" cy="5847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Использование ИКТ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на уроках русского языка и литературы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808" y="3140968"/>
            <a:ext cx="1584176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Дидактические материалы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43808" y="4077072"/>
            <a:ext cx="1584176" cy="52322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Электронные энциклопедии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60032" y="3123545"/>
            <a:ext cx="1800200" cy="116955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Чтение художественной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литературы 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 электронном варианте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2854" y="4549265"/>
            <a:ext cx="1584176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Создание проектов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04452" y="4916204"/>
            <a:ext cx="1572004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DVD,CD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30463" y="3140968"/>
            <a:ext cx="1584176" cy="73866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Работа 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 программе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Microsoft Office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92280" y="4149080"/>
            <a:ext cx="1584176" cy="5847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презентации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5301208"/>
            <a:ext cx="1565920" cy="738664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тестирование 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форме ГИА-9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 ЕГЭ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07804" y="5085765"/>
            <a:ext cx="1656184" cy="954107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электронный мониторинг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достижений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300259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936104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Наличие </a:t>
            </a:r>
            <a:r>
              <a:rPr lang="ru-RU" sz="2600" b="1" dirty="0">
                <a:solidFill>
                  <a:srgbClr val="C00000"/>
                </a:solidFill>
              </a:rPr>
              <a:t>собственной методической системы учителя, апробированной в профессиональном сообществе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624" y="5508832"/>
            <a:ext cx="1325880" cy="13045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6024" y="1390412"/>
            <a:ext cx="8748464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70C0"/>
                </a:solidFill>
              </a:rPr>
              <a:t>На </a:t>
            </a:r>
            <a:r>
              <a:rPr lang="ru-RU" sz="1700" b="1" dirty="0">
                <a:solidFill>
                  <a:srgbClr val="0070C0"/>
                </a:solidFill>
              </a:rPr>
              <a:t>формирование целостной, социально-ориентированной, духовной </a:t>
            </a:r>
          </a:p>
          <a:p>
            <a:pPr algn="ctr"/>
            <a:r>
              <a:rPr lang="ru-RU" sz="1700" b="1" dirty="0">
                <a:solidFill>
                  <a:srgbClr val="0070C0"/>
                </a:solidFill>
              </a:rPr>
              <a:t>личности </a:t>
            </a:r>
            <a:r>
              <a:rPr lang="ru-RU" sz="1700" b="1" dirty="0" smtClean="0">
                <a:solidFill>
                  <a:srgbClr val="0070C0"/>
                </a:solidFill>
              </a:rPr>
              <a:t>ученика направлено:</a:t>
            </a:r>
            <a:endParaRPr lang="ru-RU" sz="1700" b="1" dirty="0">
              <a:solidFill>
                <a:srgbClr val="0070C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высокое   качество   преподавания   русского   языка  и  </a:t>
            </a:r>
            <a:r>
              <a:rPr lang="ru-RU" sz="1700" dirty="0" smtClean="0"/>
              <a:t>литературы,</a:t>
            </a:r>
            <a:endParaRPr lang="ru-RU" sz="1700" dirty="0"/>
          </a:p>
          <a:p>
            <a:r>
              <a:rPr lang="ru-RU" sz="1700" dirty="0"/>
              <a:t> </a:t>
            </a:r>
            <a:r>
              <a:rPr lang="ru-RU" sz="1700" dirty="0" smtClean="0"/>
              <a:t>     обеспечивающее   </a:t>
            </a:r>
            <a:r>
              <a:rPr lang="ru-RU" sz="1700" dirty="0"/>
              <a:t>высокий   интеллектуальный   уровень   обучающихся; 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разнообразные формы внеурочной деятельности, позволяющие выстроить индивидуальную траекторию развития ученика;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включение обучающихся в реальную деятельность, связанную с социально значимыми проектами;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формирование целостного, социально-ориентированного взгляда на мир «в его единстве и разнообразии природы, народов, культур»;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актуализация лучших моральных качеств обучающихся – доброты, сострадания, сочувствия, деятельной помощи и поддержки тех, кто сегодня нуждается во внимании и помощи;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достижение </a:t>
            </a:r>
            <a:r>
              <a:rPr lang="ru-RU" sz="1700" dirty="0" err="1"/>
              <a:t>метапредметных</a:t>
            </a:r>
            <a:r>
              <a:rPr lang="ru-RU" sz="1700" dirty="0"/>
              <a:t> результатов, которые способствуют становлению целостной, социально-ориентированной, духовной личности (умение планировать собственную деятельность, контролировать и оценивать свои действия, навыки </a:t>
            </a:r>
            <a:r>
              <a:rPr lang="ru-RU" sz="1700" dirty="0" err="1"/>
              <a:t>саморегуляции</a:t>
            </a:r>
            <a:r>
              <a:rPr lang="ru-RU" sz="1700" dirty="0"/>
              <a:t>, инициативность, способность позитивно взаимодействовать в коллективе, интегрироваться в группу сверстников, продуктивно сотрудничать 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со </a:t>
            </a:r>
            <a:r>
              <a:rPr lang="ru-RU" sz="1700" dirty="0"/>
              <a:t>взрослыми). </a:t>
            </a:r>
          </a:p>
        </p:txBody>
      </p:sp>
    </p:spTree>
    <p:extLst>
      <p:ext uri="{BB962C8B-B14F-4D97-AF65-F5344CB8AC3E}">
        <p14:creationId xmlns:p14="http://schemas.microsoft.com/office/powerpoint/2010/main" val="37010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39082"/>
            <a:ext cx="8712968" cy="117369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Наличие собственной методической системы учителя, апробированной в профессиональном сообществе</a:t>
            </a:r>
          </a:p>
          <a:p>
            <a:endParaRPr lang="ru-RU" sz="29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23528" y="1196752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Эффективность использования опыта учителя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массовой педагогической практике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2676" y="2379233"/>
            <a:ext cx="792088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ередаю опыт студентам ТГПИ им. А. П Чехова, которые под моим руководством проходят педагогическую практику;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2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ровожу мастер – классы, раскрывающие практическое применение опыта;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2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вляюсь руководителем МО учителей гуманитарного цикла;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2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лен Научно – методического совета школы.</a:t>
            </a:r>
            <a:endParaRPr lang="ru-RU" sz="22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42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239083"/>
            <a:ext cx="8712968" cy="117369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9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Наличие собственной методической системы учителя, апробированной в профессиональном сообществе</a:t>
            </a:r>
          </a:p>
          <a:p>
            <a:endParaRPr lang="ru-RU" sz="29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23528" y="1196752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Эффективность использования опыта учителя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массовой педагогической практике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1971403"/>
            <a:ext cx="61926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</a:rPr>
              <a:t>Моя деятельность в профессиональном </a:t>
            </a:r>
            <a:r>
              <a:rPr lang="ru-RU" sz="2000" b="1" dirty="0" smtClean="0">
                <a:solidFill>
                  <a:srgbClr val="00B0F0"/>
                </a:solidFill>
              </a:rPr>
              <a:t>сообществе:</a:t>
            </a:r>
          </a:p>
          <a:p>
            <a:pPr lvl="0"/>
            <a:endParaRPr lang="ru-RU" sz="2000" dirty="0" smtClean="0"/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dirty="0" smtClean="0"/>
              <a:t>участие в работе в </a:t>
            </a:r>
            <a:r>
              <a:rPr lang="ru-RU" sz="2000" dirty="0"/>
              <a:t>Научно-методического совета школы;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dirty="0" smtClean="0"/>
              <a:t>участие в работе </a:t>
            </a:r>
            <a:r>
              <a:rPr lang="ru-RU" sz="2000" dirty="0"/>
              <a:t>муниципальной комиссии по проверке олимпиадных работ;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dirty="0" smtClean="0"/>
              <a:t>участие в работе </a:t>
            </a:r>
            <a:r>
              <a:rPr lang="ru-RU" sz="2000" dirty="0"/>
              <a:t>муниципальной комиссии по проверке экзаменационных работ ГИА-9 (русский язык</a:t>
            </a:r>
            <a:r>
              <a:rPr lang="ru-RU" sz="2000" dirty="0" smtClean="0"/>
              <a:t>);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dirty="0" smtClean="0"/>
              <a:t>публикации на </a:t>
            </a:r>
            <a:r>
              <a:rPr lang="ru-RU" sz="2000" dirty="0"/>
              <a:t>страницах профессиональных журналов</a:t>
            </a:r>
            <a:r>
              <a:rPr lang="ru-RU" sz="2000" dirty="0" smtClean="0"/>
              <a:t>.</a:t>
            </a:r>
          </a:p>
        </p:txBody>
      </p:sp>
      <p:pic>
        <p:nvPicPr>
          <p:cNvPr id="10" name="Picture 2" descr="C:\Documents and Settings\User\Рабочий стол\нацпроект5\Награждение\Новая папка\сканирование00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5452" r="4591"/>
          <a:stretch>
            <a:fillRect/>
          </a:stretch>
        </p:blipFill>
        <p:spPr bwMode="auto">
          <a:xfrm>
            <a:off x="7020272" y="2340616"/>
            <a:ext cx="1656184" cy="2528544"/>
          </a:xfrm>
          <a:prstGeom prst="rect">
            <a:avLst/>
          </a:prstGeom>
          <a:solidFill>
            <a:srgbClr val="DCF0C6">
              <a:alpha val="0"/>
            </a:srgbClr>
          </a:solidFill>
          <a:effectLst/>
        </p:spPr>
      </p:pic>
    </p:spTree>
    <p:extLst>
      <p:ext uri="{BB962C8B-B14F-4D97-AF65-F5344CB8AC3E}">
        <p14:creationId xmlns:p14="http://schemas.microsoft.com/office/powerpoint/2010/main" val="74707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869"/>
            <a:ext cx="8208912" cy="1012018"/>
          </a:xfrm>
        </p:spPr>
        <p:txBody>
          <a:bodyPr>
            <a:noAutofit/>
          </a:bodyPr>
          <a:lstStyle/>
          <a:p>
            <a:pPr algn="r"/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Непрерывность  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профессионального развития учителя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Tahoma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ahoma" pitchFamily="34" charset="0"/>
              </a:rPr>
              <a:t>Своевременность, многообразие форм </a:t>
            </a:r>
            <a:br>
              <a:rPr lang="ru-RU" sz="1600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ahoma" pitchFamily="34" charset="0"/>
              </a:rPr>
              <a:t>и эффективность повышения квалификации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363272" cy="4464496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урсы в ФГАОУ ВПО «Южный федеральный университет» по программе «Повышение квалификации педагогических кадров по вопросу внедрения электронных образовательных ресурсов в учебно-образовательный процесс государственных и муниципальных образовательных учреждений Ростовской области», сентябрь 2011 (удостоверение № 8491);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олучение сертификата соответствия требованиям к компьютерной грамотности в системе образования, сентябрь 2011 (сертификат № РОСС </a:t>
            </a:r>
            <a:r>
              <a:rPr lang="en-US" sz="1400" b="1" dirty="0" smtClean="0">
                <a:solidFill>
                  <a:schemeClr val="accent4">
                    <a:lumMod val="50000"/>
                  </a:schemeClr>
                </a:solidFill>
              </a:rPr>
              <a:t>RU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.Ж174.04ПЖОО.КГО 102367);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урсы в негосударственном образовательном учреждении дополнительного профессионального образования «Институт информационных технологий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</a:rPr>
              <a:t>АйТи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» по программе «Информационно-коммуникационные технологии (ИКТ) в профессиональной деятельности: Применение ПСПО», Москва, август 2012 (удостоверение № 120650);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урсы в государственном бюджетном образовательном учреждении дополнительного образования Ростовской области «Ростовский институт повышения квалификации и профессиональной переподготовки работников образования» по проблеме  «Образовательные технологии эффективного обучения русскому языку и литературе в условиях реализации ФГОС»,  декабрь 2012</a:t>
            </a:r>
          </a:p>
          <a:p>
            <a:pPr marL="0" indent="0" algn="just">
              <a:buNone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       (удостоверение №149);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курс по теме «Современные подходы к преподаванию русского языка и литературы в период введения ФГОС с использованием УМК издательства «Русское слово», декабрь 2012.</a:t>
            </a:r>
          </a:p>
          <a:p>
            <a:pPr>
              <a:buFont typeface="Wingdings" pitchFamily="2" charset="2"/>
              <a:buChar char="ü"/>
            </a:pP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578522"/>
            <a:ext cx="1181864" cy="11628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1326960" cy="92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8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136904" cy="1080120"/>
          </a:xfrm>
        </p:spPr>
        <p:txBody>
          <a:bodyPr>
            <a:noAutofit/>
          </a:bodyPr>
          <a:lstStyle/>
          <a:p>
            <a:pPr algn="r"/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Непрерывность  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профессионального </a:t>
            </a:r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развития учителя</a:t>
            </a:r>
            <a:r>
              <a:rPr lang="ru-RU" sz="1400" b="1" dirty="0">
                <a:solidFill>
                  <a:srgbClr val="C00000"/>
                </a:solidFill>
                <a:latin typeface="Tahoma" pitchFamily="34" charset="0"/>
              </a:rPr>
              <a:t/>
            </a:r>
            <a:br>
              <a:rPr lang="ru-RU" sz="1400" b="1" dirty="0">
                <a:solidFill>
                  <a:srgbClr val="C00000"/>
                </a:solidFill>
                <a:latin typeface="Tahoma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Tahoma" pitchFamily="34" charset="0"/>
              </a:rPr>
              <a:t>Своевременность, многообразие форм </a:t>
            </a:r>
            <a:br>
              <a:rPr lang="ru-RU" sz="16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Tahoma" pitchFamily="34" charset="0"/>
              </a:rPr>
              <a:t>и эффективность повышения квалификации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578522"/>
            <a:ext cx="1181864" cy="11628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346" y="1556793"/>
            <a:ext cx="4779113" cy="33123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51920" y="539385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«Я ЕСМЬ». Стихи. – Таганрог. - 2012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305341"/>
            <a:ext cx="41582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***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иду, влюблённая в весну,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мир живой, идущий мне навстречу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 в мою далёкую звезду,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Что зовёт  меня  вперёд, к рассвету.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иду, влюблённая в себя,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ощущенье крыльев за спиною,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то, как моя нежная душа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Открывается передо мною.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Я иду, влюблённая 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Тебя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Твою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силу, веру, вдохновенье,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то, как даришь людям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Ты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себя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  даёшь  надежду  на спасенье.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Я иду, влюблённая в весь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мир…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27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апреля 2011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0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394660"/>
            <a:ext cx="1368152" cy="1346708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1619672" y="1052736"/>
            <a:ext cx="2880320" cy="2784132"/>
            <a:chOff x="75123" y="2047459"/>
            <a:chExt cx="3102186" cy="310218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Овал 5"/>
            <p:cNvSpPr/>
            <p:nvPr/>
          </p:nvSpPr>
          <p:spPr>
            <a:xfrm>
              <a:off x="75123" y="2047459"/>
              <a:ext cx="3102186" cy="3102186"/>
            </a:xfrm>
            <a:prstGeom prst="ellipse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292122" y="2714589"/>
              <a:ext cx="1861311" cy="17062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endParaRPr lang="ru-RU" sz="1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23528" y="2852936"/>
            <a:ext cx="2912508" cy="2664363"/>
            <a:chOff x="916939" y="61495"/>
            <a:chExt cx="3277500" cy="310218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Овал 8"/>
            <p:cNvSpPr/>
            <p:nvPr/>
          </p:nvSpPr>
          <p:spPr>
            <a:xfrm>
              <a:off x="1092253" y="61495"/>
              <a:ext cx="3102186" cy="3102186"/>
            </a:xfrm>
            <a:prstGeom prst="ellipse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916939" y="1148016"/>
              <a:ext cx="2852928" cy="87086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kern="1200" dirty="0" smtClean="0">
                  <a:cs typeface="Times New Roman" pitchFamily="18" charset="0"/>
                </a:rPr>
                <a:t>учитель-</a:t>
              </a:r>
              <a:r>
                <a:rPr lang="ru-RU" sz="1600" b="1" kern="1200" dirty="0" err="1" smtClean="0">
                  <a:cs typeface="Times New Roman" pitchFamily="18" charset="0"/>
                </a:rPr>
                <a:t>фасилитатор</a:t>
              </a:r>
              <a:endParaRPr lang="ru-RU" sz="1600" b="1" kern="1200" dirty="0"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661407" y="2915360"/>
            <a:ext cx="2810063" cy="2673880"/>
            <a:chOff x="2888819" y="2902764"/>
            <a:chExt cx="3102186" cy="292313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Овал 11"/>
            <p:cNvSpPr/>
            <p:nvPr/>
          </p:nvSpPr>
          <p:spPr>
            <a:xfrm>
              <a:off x="2888819" y="2902764"/>
              <a:ext cx="3102186" cy="2923134"/>
            </a:xfrm>
            <a:prstGeom prst="ellipse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Овал 4"/>
            <p:cNvSpPr/>
            <p:nvPr/>
          </p:nvSpPr>
          <p:spPr>
            <a:xfrm>
              <a:off x="3723150" y="3511229"/>
              <a:ext cx="1861311" cy="17062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cs typeface="Times New Roman" pitchFamily="18" charset="0"/>
                </a:rPr>
                <a:t>родитель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051720" y="1628800"/>
            <a:ext cx="200303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УЧЕНИК</a:t>
            </a:r>
          </a:p>
          <a:p>
            <a:pPr algn="ctr"/>
            <a:r>
              <a:rPr lang="ru-RU" sz="1400" b="1" dirty="0"/>
              <a:t>ф</a:t>
            </a:r>
            <a:r>
              <a:rPr lang="ru-RU" sz="1400" b="1" dirty="0" smtClean="0"/>
              <a:t>ормирование</a:t>
            </a:r>
          </a:p>
          <a:p>
            <a:pPr algn="ctr"/>
            <a:r>
              <a:rPr lang="ru-RU" sz="1400" b="1" dirty="0"/>
              <a:t>ц</a:t>
            </a:r>
            <a:r>
              <a:rPr lang="ru-RU" sz="1400" b="1" dirty="0" smtClean="0"/>
              <a:t>елостной, социально-ориентированной,</a:t>
            </a:r>
          </a:p>
          <a:p>
            <a:pPr algn="ctr"/>
            <a:r>
              <a:rPr lang="ru-RU" sz="1400" b="1" dirty="0"/>
              <a:t>д</a:t>
            </a:r>
            <a:r>
              <a:rPr lang="ru-RU" sz="1400" b="1" dirty="0" smtClean="0"/>
              <a:t>уховной личности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188640"/>
            <a:ext cx="332058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Учитель-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фасилитатор</a:t>
            </a:r>
            <a:endParaRPr lang="ru-RU" sz="20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обеспечивает успешную групповую коммуникацию;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сконцентрироваться на целях и содержании;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способствует комфортной атмосфере и плодотворности деятельности;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понять общую цель  и поддерживает позитивную групповую динамику для достижения этой цели;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применять полученные знания для построения новых знаний;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формирует пространство и время деятельности группы;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формирует информационно-практическую базу для развития ученика в социуме;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в формировании логического мышления ученика и группы во всех взаимодействиях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496" y="188640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C00000"/>
                </a:solidFill>
              </a:rPr>
              <a:t>Характеристика индивидуальной модели профессиональных компетенций</a:t>
            </a:r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5855462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Моя концепция учителя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7" y="188641"/>
            <a:ext cx="9291339" cy="936103"/>
          </a:xfrm>
          <a:noFill/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Высокие результаты учебных достижений обучающихся при их позитивной динамике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68952" cy="72008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Высокие для данной группы классов и школы результаты уровня и качества усвоения учебных программ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145050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Сформированность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компетенций у обучающихся 11 класса    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русскому языку по итогам ЕГЭ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455706365"/>
              </p:ext>
            </p:extLst>
          </p:nvPr>
        </p:nvGraphicFramePr>
        <p:xfrm>
          <a:off x="611560" y="2996952"/>
          <a:ext cx="3816424" cy="287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616936896"/>
              </p:ext>
            </p:extLst>
          </p:nvPr>
        </p:nvGraphicFramePr>
        <p:xfrm>
          <a:off x="5148064" y="2996952"/>
          <a:ext cx="352839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7864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436270"/>
            <a:ext cx="1325880" cy="130509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555776" y="476672"/>
            <a:ext cx="34381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Моя жизнь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Я люблю свою жизнь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в </a:t>
            </a:r>
            <a:r>
              <a:rPr lang="ru-RU" b="1" dirty="0">
                <a:solidFill>
                  <a:srgbClr val="002060"/>
                </a:solidFill>
              </a:rPr>
              <a:t>метаньях, стремленьях;</a:t>
            </a:r>
          </a:p>
          <a:p>
            <a:r>
              <a:rPr lang="ru-RU" b="1" dirty="0">
                <a:solidFill>
                  <a:srgbClr val="002060"/>
                </a:solidFill>
              </a:rPr>
              <a:t>Я люблю свою жизнь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в </a:t>
            </a:r>
            <a:r>
              <a:rPr lang="ru-RU" b="1" dirty="0">
                <a:solidFill>
                  <a:srgbClr val="002060"/>
                </a:solidFill>
              </a:rPr>
              <a:t>Твоих откровеньях;</a:t>
            </a:r>
          </a:p>
          <a:p>
            <a:r>
              <a:rPr lang="ru-RU" b="1" dirty="0">
                <a:solidFill>
                  <a:srgbClr val="002060"/>
                </a:solidFill>
              </a:rPr>
              <a:t>Я люблю свою жизнь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в </a:t>
            </a:r>
            <a:r>
              <a:rPr lang="ru-RU" b="1" dirty="0">
                <a:solidFill>
                  <a:srgbClr val="002060"/>
                </a:solidFill>
              </a:rPr>
              <a:t>ошибках, в заботах,</a:t>
            </a:r>
          </a:p>
          <a:p>
            <a:r>
              <a:rPr lang="ru-RU" b="1" dirty="0">
                <a:solidFill>
                  <a:srgbClr val="002060"/>
                </a:solidFill>
              </a:rPr>
              <a:t>И в желании петь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легко </a:t>
            </a:r>
            <a:r>
              <a:rPr lang="ru-RU" b="1" dirty="0">
                <a:solidFill>
                  <a:srgbClr val="002060"/>
                </a:solidFill>
              </a:rPr>
              <a:t>и свободно;</a:t>
            </a:r>
          </a:p>
          <a:p>
            <a:r>
              <a:rPr lang="ru-RU" b="1" dirty="0">
                <a:solidFill>
                  <a:srgbClr val="002060"/>
                </a:solidFill>
              </a:rPr>
              <a:t>И в желании брать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только </a:t>
            </a:r>
            <a:r>
              <a:rPr lang="ru-RU" b="1" dirty="0">
                <a:solidFill>
                  <a:srgbClr val="002060"/>
                </a:solidFill>
              </a:rPr>
              <a:t>верные ноты,</a:t>
            </a:r>
          </a:p>
          <a:p>
            <a:r>
              <a:rPr lang="ru-RU" b="1" dirty="0">
                <a:solidFill>
                  <a:srgbClr val="002060"/>
                </a:solidFill>
              </a:rPr>
              <a:t>Не фальшивя душой,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не </a:t>
            </a:r>
            <a:r>
              <a:rPr lang="ru-RU" b="1" dirty="0">
                <a:solidFill>
                  <a:srgbClr val="002060"/>
                </a:solidFill>
              </a:rPr>
              <a:t>противясь работе.</a:t>
            </a:r>
          </a:p>
          <a:p>
            <a:r>
              <a:rPr lang="ru-RU" b="1" dirty="0">
                <a:solidFill>
                  <a:srgbClr val="002060"/>
                </a:solidFill>
              </a:rPr>
              <a:t>И понять, и принять,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и </a:t>
            </a:r>
            <a:r>
              <a:rPr lang="ru-RU" b="1" dirty="0">
                <a:solidFill>
                  <a:srgbClr val="002060"/>
                </a:solidFill>
              </a:rPr>
              <a:t>постигнуть мгновенье</a:t>
            </a:r>
          </a:p>
          <a:p>
            <a:r>
              <a:rPr lang="ru-RU" b="1" dirty="0">
                <a:solidFill>
                  <a:srgbClr val="002060"/>
                </a:solidFill>
              </a:rPr>
              <a:t>Мне дано на Пути –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в </a:t>
            </a:r>
            <a:r>
              <a:rPr lang="ru-RU" b="1" dirty="0">
                <a:solidFill>
                  <a:srgbClr val="002060"/>
                </a:solidFill>
              </a:rPr>
              <a:t>этом радость явленья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  <a:p>
            <a:pPr algn="r"/>
            <a:r>
              <a:rPr lang="ru-RU" b="1" i="1" dirty="0">
                <a:solidFill>
                  <a:srgbClr val="002060"/>
                </a:solidFill>
              </a:rPr>
              <a:t>Людмила Чипко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Благодарю за внимание!</a:t>
            </a:r>
            <a:br>
              <a:rPr lang="ru-RU" sz="5400" b="1" dirty="0">
                <a:solidFill>
                  <a:srgbClr val="002060"/>
                </a:solidFill>
              </a:rPr>
            </a:b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234632"/>
            <a:ext cx="2189976" cy="215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6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88640"/>
            <a:ext cx="8856983" cy="9361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учебных достижений обучающихся при их позитивной динамике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83568" y="1124744"/>
            <a:ext cx="806489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Высокие для данной группы классов и школы 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уровня и качества усвоения  учебных программ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1916832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внешней оценки по русскому языку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11 класс в форме ЕГЭ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807018"/>
              </p:ext>
            </p:extLst>
          </p:nvPr>
        </p:nvGraphicFramePr>
        <p:xfrm>
          <a:off x="899592" y="2854361"/>
          <a:ext cx="6408712" cy="3670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152128"/>
                <a:gridCol w="2736304"/>
              </a:tblGrid>
              <a:tr h="40355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Порог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53255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Преодолели порог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в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ОУ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100%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76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in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в ОУ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768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в ОУ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Нескубин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М.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687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Средний балл в ОУ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72,2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7685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Вознюк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Н. , </a:t>
                      </a:r>
                      <a:r>
                        <a:rPr lang="ru-RU" baseline="0" dirty="0" err="1" smtClean="0">
                          <a:solidFill>
                            <a:schemeClr val="bg1"/>
                          </a:solidFill>
                        </a:rPr>
                        <a:t>Николава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М.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7685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Рамазанов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Ш.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7685"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Львова М.,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bg1"/>
                          </a:solidFill>
                        </a:rPr>
                        <a:t>Юрчик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76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452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3741" y="116632"/>
            <a:ext cx="8787283" cy="8136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учебных достижений обучающихся </a:t>
            </a:r>
          </a:p>
          <a:p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62115" y="930285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Высокие для данной группы классов и школы результаты 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уровня и качества усвоения  учебных программ 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774557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Результаты внешней оценки по русскому языку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9 классе в форме ГИА в 2010-2011 году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880890"/>
              </p:ext>
            </p:extLst>
          </p:nvPr>
        </p:nvGraphicFramePr>
        <p:xfrm>
          <a:off x="1151469" y="2852936"/>
          <a:ext cx="640871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736304"/>
                <a:gridCol w="1584176"/>
                <a:gridCol w="1296144"/>
              </a:tblGrid>
              <a:tr h="218936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учащихся, выполнявших работу в %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18936">
                <a:tc>
                  <a:txBody>
                    <a:bodyPr/>
                    <a:lstStyle/>
                    <a:p>
                      <a:r>
                        <a:rPr lang="ru-RU" dirty="0" smtClean="0"/>
                        <a:t>  9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466701813"/>
              </p:ext>
            </p:extLst>
          </p:nvPr>
        </p:nvGraphicFramePr>
        <p:xfrm>
          <a:off x="899592" y="4149080"/>
          <a:ext cx="56886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126" y="5229200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26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49213" y="239083"/>
            <a:ext cx="8787283" cy="8136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учебных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достижений обучающихся </a:t>
            </a:r>
          </a:p>
          <a:p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69851" y="1124744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Участие и наличие призёров в муниципальном и региональном этапах всероссийской олимпиады школьников </a:t>
            </a:r>
          </a:p>
          <a:p>
            <a:pPr marL="0" indent="0" algn="r">
              <a:buNone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00103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Динамика участия обучающихся во Всероссийской олимпиаде школьников  по русскому языку и литературе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09402"/>
              </p:ext>
            </p:extLst>
          </p:nvPr>
        </p:nvGraphicFramePr>
        <p:xfrm>
          <a:off x="1187624" y="3140970"/>
          <a:ext cx="6361521" cy="2016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2102"/>
                <a:gridCol w="1578032"/>
                <a:gridCol w="1352600"/>
                <a:gridCol w="1528787"/>
              </a:tblGrid>
              <a:tr h="6720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2010-2011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2011-2012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2012-2013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67207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муниципальный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/>
                </a:tc>
              </a:tr>
              <a:tr h="67207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региональный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239083"/>
            <a:ext cx="8787283" cy="8136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учебных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достижений обучающихся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69851" y="980728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Участие и наличие призёров в международных предметных</a:t>
            </a:r>
          </a:p>
          <a:p>
            <a:pPr marL="0" indent="0" algn="r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олимпиадах  школьников, вузовских олимпиадах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62880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Динамика участия обучающихся в вузовской олимпиаде по русскому языку и литературе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660088"/>
              </p:ext>
            </p:extLst>
          </p:nvPr>
        </p:nvGraphicFramePr>
        <p:xfrm>
          <a:off x="2173225" y="2348880"/>
          <a:ext cx="6647247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965"/>
                <a:gridCol w="1420833"/>
                <a:gridCol w="438044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</a:p>
                    <a:p>
                      <a:pPr algn="ctr"/>
                      <a:r>
                        <a:rPr lang="ru-RU" dirty="0" smtClean="0"/>
                        <a:t>участников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Победители и призёры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Величко Екатерина – победитель(1 место) олимпиады по русскому языку в ФГОУ ВПО «ТГПИ </a:t>
                      </a:r>
                      <a:r>
                        <a:rPr lang="ru-RU" dirty="0" err="1" smtClean="0"/>
                        <a:t>А.П.Чехова</a:t>
                      </a:r>
                      <a:r>
                        <a:rPr lang="ru-RU" dirty="0" smtClean="0"/>
                        <a:t>»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Мартынова Роза -  призёр (2 место) олимпиады по русскому языку в ФГОУ ВПО «ТГПИ </a:t>
                      </a:r>
                      <a:r>
                        <a:rPr lang="ru-RU" dirty="0" err="1" smtClean="0"/>
                        <a:t>А.П.Чехова</a:t>
                      </a:r>
                      <a:r>
                        <a:rPr lang="ru-RU" dirty="0" smtClean="0"/>
                        <a:t>» 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50"/>
          <a:stretch/>
        </p:blipFill>
        <p:spPr>
          <a:xfrm>
            <a:off x="3523220" y="5137694"/>
            <a:ext cx="1680262" cy="15932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71" y="2132856"/>
            <a:ext cx="1310499" cy="19822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45224"/>
            <a:ext cx="1325880" cy="13045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927" y="4729839"/>
            <a:ext cx="1440506" cy="201412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3" y="4315284"/>
            <a:ext cx="1567014" cy="20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80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239083"/>
            <a:ext cx="8787283" cy="8136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учебных достижений обучающихся </a:t>
            </a:r>
          </a:p>
          <a:p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69851" y="980728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Участие и наличие призёров в международных предметных</a:t>
            </a:r>
          </a:p>
          <a:p>
            <a:pPr marL="0" indent="0" algn="r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олимпиадах  школьников, общероссийских олимпиадах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62879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Динамика участия обучающихся в общероссийской олимпиаде «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Олимпус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по русскому языку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898002"/>
              </p:ext>
            </p:extLst>
          </p:nvPr>
        </p:nvGraphicFramePr>
        <p:xfrm>
          <a:off x="1407935" y="2433961"/>
          <a:ext cx="6040098" cy="1787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6328"/>
                <a:gridCol w="1355605"/>
                <a:gridCol w="3908165"/>
              </a:tblGrid>
              <a:tr h="59840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участников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призёры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98576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Пидбильский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Максим 8Б</a:t>
                      </a:r>
                    </a:p>
                    <a:p>
                      <a:pPr algn="ctr"/>
                      <a:r>
                        <a:rPr lang="ru-RU" sz="1800" dirty="0" err="1" smtClean="0">
                          <a:latin typeface="Arial" pitchFamily="34" charset="0"/>
                          <a:cs typeface="Arial" pitchFamily="34" charset="0"/>
                        </a:rPr>
                        <a:t>Палехина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 Юлия 8А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Бугаёв Фёдор 8А</a:t>
                      </a:r>
                    </a:p>
                    <a:p>
                      <a:pPr algn="ctr"/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608" y="5436824"/>
            <a:ext cx="1325880" cy="13045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397087"/>
            <a:ext cx="1683745" cy="23192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217" y="4436367"/>
            <a:ext cx="1607102" cy="23094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436367"/>
            <a:ext cx="1687724" cy="236077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073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2338</TotalTime>
  <Words>2119</Words>
  <Application>Microsoft Office PowerPoint</Application>
  <PresentationFormat>Экран (4:3)</PresentationFormat>
  <Paragraphs>633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Презентация PowerPoint</vt:lpstr>
      <vt:lpstr>Презентация PowerPoint</vt:lpstr>
      <vt:lpstr>   Высокие результаты учебных достижений обучающихся при их позитивной динамике</vt:lpstr>
      <vt:lpstr>   Высокие результаты учебных достижений обучающихся при их позитивной динамике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Высокие результаты учебных достижений обучающихся  при их позитивной динамике </vt:lpstr>
      <vt:lpstr>Высокие результаты учебных достижений обучающихся  при их позитивной динамике </vt:lpstr>
      <vt:lpstr>Высокие  результаты внеурочной деятельности  обучающихся по учебным предметам</vt:lpstr>
      <vt:lpstr>Высокие  результаты внеурочной деятельности  обучающихся по учебным предметам</vt:lpstr>
      <vt:lpstr>Высокие  результаты внеурочной деятельности  обучающихся по учебным предметам</vt:lpstr>
      <vt:lpstr>Высокие  результаты внеурочной деятельности  обучающихся по учебным предметам</vt:lpstr>
      <vt:lpstr>Высокие  результаты внеурочной деятельности  обучающихся по учебным предметам</vt:lpstr>
      <vt:lpstr>Высокие  результаты внеурочной деятельности  обучающихся по учебным предметам</vt:lpstr>
      <vt:lpstr>Высокие  результаты внеурочной деятельности  обучающихся по учебным предметам</vt:lpstr>
      <vt:lpstr>Создание учителем условий для приобретения обучающимися позитивного социального опыта</vt:lpstr>
      <vt:lpstr>Создание учителем условий для приобретения обучающимися позитивного социального опыта</vt:lpstr>
      <vt:lpstr>Создание учителем условий для приобретения обучающимися позитивного социального опыта</vt:lpstr>
      <vt:lpstr>«Школа основ личности»</vt:lpstr>
      <vt:lpstr>«Школа основ личности»</vt:lpstr>
      <vt:lpstr>Создание учителем условий для приобретения обучающимися позитивного социального опыта</vt:lpstr>
      <vt:lpstr>Создание учителем условий для приобретения обучающимися позитивного социального опыта</vt:lpstr>
      <vt:lpstr>Создание учителем условий для приобретения обучающимися позитивного социального опыта</vt:lpstr>
      <vt:lpstr>Создание учителем условий для приобретения обучающимися позитивного социального опыта</vt:lpstr>
      <vt:lpstr>Создание учителем условий для приобретения обучающимися позитивного социального опыта</vt:lpstr>
      <vt:lpstr>Организация образовательного процесса на основе использования современных образовательных технологий Характеристика используемых учителем  средств разработки учебной программы</vt:lpstr>
      <vt:lpstr>Обеспечение высокого качества организация образовательного процесса на основе эффективного использования современных образовательных технологий </vt:lpstr>
      <vt:lpstr>Организация образовательного процесса на основе использования современных образовательных технологий </vt:lpstr>
      <vt:lpstr>Презентация PowerPoint</vt:lpstr>
      <vt:lpstr>Презентация PowerPoint</vt:lpstr>
      <vt:lpstr>Наличие собственной методической системы учителя, апробированной в профессиональном сообществе</vt:lpstr>
      <vt:lpstr>Презентация PowerPoint</vt:lpstr>
      <vt:lpstr>Презентация PowerPoint</vt:lpstr>
      <vt:lpstr>Непрерывность  профессионального развития учителя  Своевременность, многообразие форм  и эффективность повышения квалификации</vt:lpstr>
      <vt:lpstr>Непрерывность  профессионального развития учителя Своевременность, многообразие форм  и эффективность повышения квалификации</vt:lpstr>
      <vt:lpstr>Презентация PowerPoint</vt:lpstr>
      <vt:lpstr>Презентация PowerPoint</vt:lpstr>
      <vt:lpstr>Благодарю за внимание!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Высокие результаты учебных достижений обучающихся при их позитивной динамике</dc:title>
  <dc:creator>Lysi</dc:creator>
  <cp:lastModifiedBy>Lysi</cp:lastModifiedBy>
  <cp:revision>208</cp:revision>
  <cp:lastPrinted>2013-03-13T03:48:28Z</cp:lastPrinted>
  <dcterms:created xsi:type="dcterms:W3CDTF">2013-02-15T14:11:54Z</dcterms:created>
  <dcterms:modified xsi:type="dcterms:W3CDTF">2013-03-28T16:43:35Z</dcterms:modified>
</cp:coreProperties>
</file>