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E5660-F6A0-4D9D-B37F-036AF4E78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82925-6F10-46D7-A3E5-EF2174E300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82925-6F10-46D7-A3E5-EF2174E300D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F15B-F72D-4D96-A921-6CBBD39D3A3F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87441BD-812B-4965-81AC-1733A5F2DF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F15B-F72D-4D96-A921-6CBBD39D3A3F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441BD-812B-4965-81AC-1733A5F2DF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F15B-F72D-4D96-A921-6CBBD39D3A3F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441BD-812B-4965-81AC-1733A5F2DF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F15B-F72D-4D96-A921-6CBBD39D3A3F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87441BD-812B-4965-81AC-1733A5F2DF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F15B-F72D-4D96-A921-6CBBD39D3A3F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441BD-812B-4965-81AC-1733A5F2DFE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F15B-F72D-4D96-A921-6CBBD39D3A3F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441BD-812B-4965-81AC-1733A5F2DF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F15B-F72D-4D96-A921-6CBBD39D3A3F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87441BD-812B-4965-81AC-1733A5F2DFE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F15B-F72D-4D96-A921-6CBBD39D3A3F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441BD-812B-4965-81AC-1733A5F2DF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F15B-F72D-4D96-A921-6CBBD39D3A3F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441BD-812B-4965-81AC-1733A5F2DF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F15B-F72D-4D96-A921-6CBBD39D3A3F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441BD-812B-4965-81AC-1733A5F2DF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F15B-F72D-4D96-A921-6CBBD39D3A3F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441BD-812B-4965-81AC-1733A5F2DFE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481F15B-F72D-4D96-A921-6CBBD39D3A3F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87441BD-812B-4965-81AC-1733A5F2DFE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nova-v-shkolu.com/klassnyie-chasyi/klassnyiy-chas-puteshestvie-po-strane-vezhlivosti" TargetMode="External"/><Relationship Id="rId2" Type="http://schemas.openxmlformats.org/officeDocument/2006/relationships/hyperlink" Target="http://www.ref.by/refs/62/13563/1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oznanie21.ru/current/1259.php" TargetMode="External"/><Relationship Id="rId5" Type="http://schemas.openxmlformats.org/officeDocument/2006/relationships/hyperlink" Target="http://nsportal.ru/nachalnaya-shkola/vospitatelnaya-rabota/tvoi-vneshnii-vid" TargetMode="External"/><Relationship Id="rId4" Type="http://schemas.openxmlformats.org/officeDocument/2006/relationships/hyperlink" Target="http://www.klassnye-chasy.ru/klassnyy-chas-obshchenie-kultura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052736"/>
            <a:ext cx="777686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повысить у обучающихся уровень общественной культуры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b="1" i="1" dirty="0"/>
              <a:t>«Делайте так, чтобы людям, которые вас окружают, было хорошо.»</a:t>
            </a:r>
            <a:endParaRPr lang="ru-RU" b="1" dirty="0"/>
          </a:p>
          <a:p>
            <a:pPr algn="r"/>
            <a:r>
              <a:rPr lang="ru-RU" i="1" dirty="0"/>
              <a:t>                                                                     </a:t>
            </a:r>
            <a:r>
              <a:rPr lang="ru-RU" i="1" dirty="0" smtClean="0"/>
              <a:t> В.А.Сухомлинский</a:t>
            </a:r>
            <a:endParaRPr lang="ru-RU" dirty="0"/>
          </a:p>
          <a:p>
            <a:pPr algn="ctr"/>
            <a:endParaRPr lang="ru-RU" b="1" i="1" dirty="0" smtClean="0"/>
          </a:p>
          <a:p>
            <a:pPr algn="ctr"/>
            <a:r>
              <a:rPr lang="ru-RU" b="1" i="1" dirty="0" smtClean="0"/>
              <a:t>«</a:t>
            </a:r>
            <a:r>
              <a:rPr lang="ru-RU" b="1" i="1" dirty="0"/>
              <a:t>Понятие о культуре очень широко – от умывания лица до последних высот человеческой мысли.»               </a:t>
            </a:r>
            <a:endParaRPr lang="ru-RU" b="1" dirty="0"/>
          </a:p>
          <a:p>
            <a:pPr algn="r"/>
            <a:r>
              <a:rPr lang="ru-RU" i="1" dirty="0"/>
              <a:t>М.И. Калинин</a:t>
            </a:r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792088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Анкетирование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«Знаешь ли ты правила этикета?»</a:t>
            </a:r>
          </a:p>
          <a:p>
            <a:pPr algn="ctr"/>
            <a:endParaRPr lang="ru-RU" sz="1600" dirty="0" smtClean="0"/>
          </a:p>
          <a:p>
            <a:pPr algn="ctr"/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63688" y="3717032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35696" y="3212976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1214422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  </a:t>
            </a:r>
            <a:r>
              <a:rPr lang="ru-RU" b="1" dirty="0" smtClean="0"/>
              <a:t>Как здороваются юноша и девушка?</a:t>
            </a:r>
          </a:p>
          <a:p>
            <a:pPr algn="ctr"/>
            <a:r>
              <a:rPr lang="ru-RU" b="1" dirty="0" smtClean="0"/>
              <a:t>Можно ли не принять руки, протянутой для рукопожатия?</a:t>
            </a:r>
          </a:p>
          <a:p>
            <a:pPr algn="ctr"/>
            <a:r>
              <a:rPr lang="ru-RU" b="1" dirty="0" smtClean="0"/>
              <a:t>Нужно ли здороваться с людьми, с которыми вы незнакомы, но часто встречаетесь ?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644008" y="1268760"/>
            <a:ext cx="40324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Можно ли дотрагиваться до собеседника во время разговора?</a:t>
            </a:r>
          </a:p>
          <a:p>
            <a:pPr algn="ctr"/>
            <a:r>
              <a:rPr lang="ru-RU" b="1" dirty="0" smtClean="0"/>
              <a:t>Как поступить, если необходимо сказать что-то с большого расстояния-через коридор, через улицу?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043607" y="-281958"/>
            <a:ext cx="7416825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Классный час "О культуре поведения в школе"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199043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http://festival.1september.ru/articles/417599/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Классный час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Этикет, поведение, вежливость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http://www.ref.by/refs/62/13563/1.html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Классный час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Путешествие по стране вежливости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http://snova-v-shkolu.com/klassnyie-chasyi/klassnyiy-chas-puteshestvie-po-strane-vezhlivosti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Классный час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Секреты общения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  <a:hlinkClick r:id="rId4"/>
              </a:rPr>
              <a:t>http://www.klassnye-chasy.ru/klassnyy-chas-obshchenie-kultura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Классный час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Твой внешний вид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  <a:hlinkClick r:id="rId5"/>
              </a:rPr>
              <a:t>http://nsportal.ru/nachalnaya-shkola/vospitatelnaya-rabota/tvoi-vneshnii-vid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Классный час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Хорошие речи приятно слушать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  <a:hlinkClick r:id="rId6"/>
              </a:rPr>
              <a:t>http://www.poznanie21.ru/current/1259.php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42852"/>
            <a:ext cx="8064896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                                    </a:t>
            </a:r>
            <a:r>
              <a:rPr lang="ru-RU" sz="2800" b="1" dirty="0" smtClean="0">
                <a:solidFill>
                  <a:srgbClr val="C00000"/>
                </a:solidFill>
              </a:rPr>
              <a:t>Вывод</a:t>
            </a:r>
          </a:p>
          <a:p>
            <a:endParaRPr lang="ru-RU" sz="2800" b="1" dirty="0" smtClean="0">
              <a:solidFill>
                <a:srgbClr val="C00000"/>
              </a:solidFill>
            </a:endParaRPr>
          </a:p>
          <a:p>
            <a:r>
              <a:rPr lang="ru-RU" sz="2000" b="1" dirty="0" smtClean="0"/>
              <a:t>Было выявлено, что культура поведения школьников напрямую зависит от</a:t>
            </a:r>
            <a:r>
              <a:rPr lang="ru-RU" sz="2000" b="1" dirty="0" smtClean="0"/>
              <a:t>:</a:t>
            </a:r>
          </a:p>
          <a:p>
            <a:endParaRPr lang="ru-RU" sz="2000" b="1" dirty="0" smtClean="0"/>
          </a:p>
          <a:p>
            <a:pPr>
              <a:buFontTx/>
              <a:buChar char="-"/>
            </a:pPr>
            <a:r>
              <a:rPr lang="ru-RU" sz="2000" b="1" dirty="0"/>
              <a:t>к</a:t>
            </a:r>
            <a:r>
              <a:rPr lang="ru-RU" sz="2000" b="1" dirty="0" smtClean="0"/>
              <a:t>ультуры поведения родителей</a:t>
            </a:r>
            <a:r>
              <a:rPr lang="ru-RU" sz="2000" b="1" dirty="0" smtClean="0"/>
              <a:t>;</a:t>
            </a:r>
          </a:p>
          <a:p>
            <a:pPr>
              <a:buFontTx/>
              <a:buChar char="-"/>
            </a:pPr>
            <a:endParaRPr lang="ru-RU" sz="2000" b="1" dirty="0" smtClean="0"/>
          </a:p>
          <a:p>
            <a:pPr>
              <a:buFontTx/>
              <a:buChar char="-"/>
            </a:pPr>
            <a:r>
              <a:rPr lang="ru-RU" sz="2000" b="1" dirty="0"/>
              <a:t> </a:t>
            </a:r>
            <a:r>
              <a:rPr lang="ru-RU" sz="2000" b="1" dirty="0" smtClean="0"/>
              <a:t>эффективного сотрудничества семьи и школы</a:t>
            </a:r>
            <a:r>
              <a:rPr lang="ru-RU" sz="2000" b="1" dirty="0" smtClean="0"/>
              <a:t>;</a:t>
            </a:r>
          </a:p>
          <a:p>
            <a:pPr>
              <a:buFontTx/>
              <a:buChar char="-"/>
            </a:pPr>
            <a:endParaRPr lang="ru-RU" sz="2000" b="1" dirty="0" smtClean="0"/>
          </a:p>
          <a:p>
            <a:pPr>
              <a:buFontTx/>
              <a:buChar char="-"/>
            </a:pPr>
            <a:r>
              <a:rPr lang="ru-RU" sz="2000" b="1" dirty="0" smtClean="0"/>
              <a:t> максимального использования возможностей </a:t>
            </a:r>
            <a:endParaRPr lang="ru-RU" sz="2000" b="1" dirty="0" smtClean="0"/>
          </a:p>
          <a:p>
            <a:r>
              <a:rPr lang="ru-RU" sz="2000" b="1" dirty="0" smtClean="0"/>
              <a:t>образовательного </a:t>
            </a:r>
            <a:r>
              <a:rPr lang="ru-RU" sz="2000" b="1" dirty="0" smtClean="0"/>
              <a:t>процесса</a:t>
            </a:r>
            <a:r>
              <a:rPr lang="ru-RU" sz="2000" b="1" dirty="0" smtClean="0"/>
              <a:t>;</a:t>
            </a:r>
          </a:p>
          <a:p>
            <a:endParaRPr lang="ru-RU" sz="2000" b="1" dirty="0" smtClean="0"/>
          </a:p>
          <a:p>
            <a:pPr>
              <a:buFontTx/>
              <a:buChar char="-"/>
            </a:pPr>
            <a:r>
              <a:rPr lang="ru-RU" sz="2000" b="1" dirty="0" smtClean="0"/>
              <a:t> систематичности работы.</a:t>
            </a:r>
          </a:p>
          <a:p>
            <a:endParaRPr lang="ru-RU" sz="20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42918"/>
            <a:ext cx="81439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Культура общения – это некий свод правил, которых придерживается каждая уважающая себя </a:t>
            </a:r>
            <a:r>
              <a:rPr lang="ru-RU" sz="2000" b="1" dirty="0" smtClean="0">
                <a:solidFill>
                  <a:srgbClr val="C00000"/>
                </a:solidFill>
              </a:rPr>
              <a:t>личность.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571612"/>
            <a:ext cx="742955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ru-RU" sz="2400" b="1" i="1" dirty="0" smtClean="0"/>
              <a:t>Соблюдение этих правил – показатель уровня образования и культуры человека в целом</a:t>
            </a:r>
          </a:p>
          <a:p>
            <a:pPr>
              <a:buFont typeface="Wingdings 2" pitchFamily="18" charset="2"/>
              <a:buNone/>
            </a:pPr>
            <a:r>
              <a:rPr lang="ru-RU" sz="2400" b="1" i="1" dirty="0" smtClean="0"/>
              <a:t>Чем полнее будет сформировано умение общаться, тем качественнее </a:t>
            </a:r>
          </a:p>
          <a:p>
            <a:pPr>
              <a:buFont typeface="Wingdings 2" pitchFamily="18" charset="2"/>
              <a:buNone/>
            </a:pPr>
            <a:r>
              <a:rPr lang="ru-RU" sz="2400" b="1" i="1" dirty="0" smtClean="0"/>
              <a:t>будет осуществляться </a:t>
            </a:r>
          </a:p>
          <a:p>
            <a:pPr>
              <a:buFont typeface="Wingdings 2" pitchFamily="18" charset="2"/>
              <a:buNone/>
            </a:pPr>
            <a:r>
              <a:rPr lang="ru-RU" sz="2400" b="1" i="1" dirty="0" smtClean="0"/>
              <a:t>любая деятельность человека</a:t>
            </a:r>
          </a:p>
          <a:p>
            <a:pPr>
              <a:buFont typeface="Wingdings 2" pitchFamily="18" charset="2"/>
              <a:buNone/>
            </a:pPr>
            <a:endParaRPr lang="ru-RU" sz="2800" b="1" i="1" dirty="0" smtClean="0"/>
          </a:p>
          <a:p>
            <a:pPr>
              <a:buFont typeface="Wingdings 2" pitchFamily="18" charset="2"/>
              <a:buNone/>
            </a:pPr>
            <a:endParaRPr lang="ru-RU" sz="2800" b="1" i="1" dirty="0" smtClean="0"/>
          </a:p>
          <a:p>
            <a:pPr>
              <a:buFont typeface="Wingdings 2" pitchFamily="18" charset="2"/>
              <a:buNone/>
            </a:pPr>
            <a:endParaRPr lang="ru-RU" b="1" i="1" dirty="0" smtClean="0"/>
          </a:p>
          <a:p>
            <a:pPr>
              <a:buFont typeface="Wingdings 2" pitchFamily="18" charset="2"/>
              <a:buNone/>
            </a:pPr>
            <a:endParaRPr lang="ru-RU" b="1" i="1" dirty="0" smtClean="0"/>
          </a:p>
          <a:p>
            <a:pPr>
              <a:buFont typeface="Wingdings 2" pitchFamily="18" charset="2"/>
              <a:buNone/>
            </a:pPr>
            <a:endParaRPr lang="ru-RU" b="1" i="1" dirty="0" smtClean="0"/>
          </a:p>
          <a:p>
            <a:pPr>
              <a:buFont typeface="Wingdings 2" pitchFamily="18" charset="2"/>
              <a:buNone/>
            </a:pPr>
            <a:endParaRPr lang="ru-RU" b="1" i="1" dirty="0" smtClean="0"/>
          </a:p>
          <a:p>
            <a:pPr>
              <a:buFont typeface="Wingdings 2" pitchFamily="18" charset="2"/>
              <a:buNone/>
            </a:pPr>
            <a:endParaRPr lang="ru-RU" b="1" i="1" dirty="0" smtClean="0"/>
          </a:p>
          <a:p>
            <a:pPr>
              <a:buFont typeface="Wingdings 2" pitchFamily="18" charset="2"/>
              <a:buNone/>
            </a:pPr>
            <a:endParaRPr lang="ru-RU" b="1" i="1" dirty="0" smtClean="0"/>
          </a:p>
          <a:p>
            <a:pPr>
              <a:buFont typeface="Wingdings 2" pitchFamily="18" charset="2"/>
              <a:buNone/>
            </a:pPr>
            <a:endParaRPr lang="ru-RU" b="1" i="1" dirty="0" smtClean="0"/>
          </a:p>
        </p:txBody>
      </p:sp>
      <p:pic>
        <p:nvPicPr>
          <p:cNvPr id="4" name="Рисунок 3" descr="13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214818"/>
            <a:ext cx="2719391" cy="214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692696"/>
            <a:ext cx="777686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Общие правила культурного поведения</a:t>
            </a:r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:</a:t>
            </a:r>
          </a:p>
          <a:p>
            <a:pPr algn="ctr"/>
            <a:endParaRPr lang="ru-RU" sz="2400" b="1" dirty="0" smtClean="0"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ru-RU" sz="2800" b="1" dirty="0" smtClean="0"/>
              <a:t>Правила вежливости</a:t>
            </a:r>
            <a:r>
              <a:rPr lang="ru-RU" sz="2800" b="1" dirty="0" smtClean="0"/>
              <a:t>;</a:t>
            </a:r>
            <a:endParaRPr lang="ru-RU" sz="2800" b="1" dirty="0" smtClean="0"/>
          </a:p>
          <a:p>
            <a:pPr algn="ctr">
              <a:buFontTx/>
              <a:buChar char="-"/>
            </a:pPr>
            <a:r>
              <a:rPr lang="ru-RU" sz="2800" b="1" dirty="0" smtClean="0"/>
              <a:t> правила точности и обязательности;</a:t>
            </a:r>
          </a:p>
          <a:p>
            <a:pPr algn="ctr">
              <a:buFontTx/>
              <a:buChar char="-"/>
            </a:pPr>
            <a:r>
              <a:rPr lang="ru-RU" sz="2800" b="1" dirty="0"/>
              <a:t> </a:t>
            </a:r>
            <a:r>
              <a:rPr lang="ru-RU" sz="2800" b="1" dirty="0" smtClean="0"/>
              <a:t>культура речи;</a:t>
            </a:r>
          </a:p>
          <a:p>
            <a:pPr algn="ctr">
              <a:buFontTx/>
              <a:buChar char="-"/>
            </a:pPr>
            <a:r>
              <a:rPr lang="ru-RU" sz="2800" b="1" dirty="0" smtClean="0"/>
              <a:t> культура поведения в незнакомой обстановке;</a:t>
            </a:r>
          </a:p>
          <a:p>
            <a:pPr algn="ctr">
              <a:buFontTx/>
              <a:buChar char="-"/>
            </a:pPr>
            <a:r>
              <a:rPr lang="ru-RU" sz="2800" b="1" dirty="0"/>
              <a:t> </a:t>
            </a:r>
            <a:r>
              <a:rPr lang="ru-RU" sz="2800" b="1" dirty="0" smtClean="0"/>
              <a:t>культура внешнего вида и.т.д.</a:t>
            </a:r>
          </a:p>
          <a:p>
            <a:pPr algn="ctr">
              <a:buFontTx/>
              <a:buChar char="-"/>
            </a:pP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285992"/>
            <a:ext cx="5940425" cy="4205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9552" y="548680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Правила вежливости</a:t>
            </a:r>
          </a:p>
          <a:p>
            <a:pPr algn="ctr"/>
            <a:r>
              <a:rPr lang="ru-RU" dirty="0" smtClean="0"/>
              <a:t>  </a:t>
            </a:r>
            <a:r>
              <a:rPr lang="ru-RU" sz="2400" b="1" dirty="0" smtClean="0"/>
              <a:t>Вежливость</a:t>
            </a:r>
            <a:r>
              <a:rPr lang="ru-RU" dirty="0" smtClean="0"/>
              <a:t> – это форма общения с людьми, которая выражает уважение к достоинству другого человека и чувство собственного достоинства.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8"/>
            <a:ext cx="784887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Правила точности и обязательности</a:t>
            </a:r>
          </a:p>
          <a:p>
            <a:pPr algn="ctr"/>
            <a:r>
              <a:rPr lang="ru-RU" b="1" dirty="0" smtClean="0"/>
              <a:t>  Точность нужна во всем: в приходе к определенному сроку в школу, на собрание, в кино, в театр, в исполнении обещаний, в выражении чувств, в отношении к делу.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214554"/>
            <a:ext cx="3571009" cy="4472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80648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Культура </a:t>
            </a:r>
            <a:r>
              <a:rPr lang="ru-RU" sz="3200" b="1" dirty="0" smtClean="0">
                <a:solidFill>
                  <a:srgbClr val="C00000"/>
                </a:solidFill>
              </a:rPr>
              <a:t>речи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dirty="0" smtClean="0"/>
              <a:t>  Речь служит средством общения людей. В речи проявляется культура человека, его умение выражать свои мысли четко, ясно, грамматически правильно, в надлежащем тоне.</a:t>
            </a:r>
          </a:p>
          <a:p>
            <a:pPr algn="ctr"/>
            <a:endParaRPr lang="ru-RU" sz="20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500306"/>
            <a:ext cx="5379510" cy="380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564904"/>
            <a:ext cx="454342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1560" y="548680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Культура поведения в незнакомой обстановке</a:t>
            </a:r>
          </a:p>
          <a:p>
            <a:pPr algn="ctr"/>
            <a:r>
              <a:rPr lang="ru-RU" sz="2400" b="1" dirty="0"/>
              <a:t> </a:t>
            </a:r>
            <a:r>
              <a:rPr lang="ru-RU" sz="2400" b="1" dirty="0" smtClean="0"/>
              <a:t> Главное правило в этом случае – оставаться самим собой, вести себя с достоинством и уважать других людей.</a:t>
            </a:r>
            <a:endParaRPr lang="ru-RU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2089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Культура внешнего вида</a:t>
            </a:r>
          </a:p>
          <a:p>
            <a:pPr algn="ctr"/>
            <a:r>
              <a:rPr lang="ru-RU" sz="2000" b="1" dirty="0"/>
              <a:t> </a:t>
            </a:r>
            <a:r>
              <a:rPr lang="ru-RU" sz="2000" b="1" dirty="0" smtClean="0"/>
              <a:t> Культура человека начинается с умения следить за своим внешним видом. Уделяя необходимое внимание своей одежде, культурный человек вырабатывает свой стиль в костюме.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214554"/>
            <a:ext cx="448213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 Цель воспитания </a:t>
            </a:r>
            <a:r>
              <a:rPr lang="ru-RU" sz="2400" dirty="0" smtClean="0">
                <a:solidFill>
                  <a:srgbClr val="C00000"/>
                </a:solidFill>
              </a:rPr>
              <a:t>– </a:t>
            </a:r>
          </a:p>
          <a:p>
            <a:pPr algn="ctr"/>
            <a:r>
              <a:rPr lang="ru-RU" sz="2000" b="1" dirty="0" smtClean="0"/>
              <a:t>воспитание человека культуры, а основная задача педагогики – создание культурной среды развития личности ребенка.</a:t>
            </a:r>
            <a:endParaRPr lang="ru-RU" sz="2000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000240"/>
            <a:ext cx="59817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263691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1700808"/>
            <a:ext cx="43204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Культура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6516216" y="2924944"/>
            <a:ext cx="792088" cy="288032"/>
          </a:xfrm>
          <a:prstGeom prst="rightArrow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80312" y="2852936"/>
            <a:ext cx="1224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СМИ</a:t>
            </a:r>
          </a:p>
          <a:p>
            <a:pPr algn="ctr"/>
            <a:r>
              <a:rPr lang="ru-RU" sz="2000" dirty="0" smtClean="0"/>
              <a:t>20%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3573016"/>
            <a:ext cx="1064809" cy="116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верх 9"/>
          <p:cNvSpPr/>
          <p:nvPr/>
        </p:nvSpPr>
        <p:spPr>
          <a:xfrm>
            <a:off x="4499992" y="1772816"/>
            <a:ext cx="432048" cy="936104"/>
          </a:xfrm>
          <a:prstGeom prst="upArrow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635896" y="980728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Семья</a:t>
            </a:r>
          </a:p>
          <a:p>
            <a:pPr algn="ctr"/>
            <a:r>
              <a:rPr lang="ru-RU" sz="2000" dirty="0" smtClean="0"/>
              <a:t>40 %</a:t>
            </a:r>
            <a:endParaRPr lang="ru-RU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556792"/>
            <a:ext cx="1152128" cy="84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трелка влево 12"/>
          <p:cNvSpPr/>
          <p:nvPr/>
        </p:nvSpPr>
        <p:spPr>
          <a:xfrm>
            <a:off x="2267744" y="2852936"/>
            <a:ext cx="504056" cy="360040"/>
          </a:xfrm>
          <a:prstGeom prst="leftArrow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95536" y="2708920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Социальное окружение</a:t>
            </a:r>
          </a:p>
          <a:p>
            <a:pPr algn="ctr"/>
            <a:r>
              <a:rPr lang="ru-RU" dirty="0" smtClean="0"/>
              <a:t>10 %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573016"/>
            <a:ext cx="1251664" cy="937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трелка вниз 15"/>
          <p:cNvSpPr/>
          <p:nvPr/>
        </p:nvSpPr>
        <p:spPr>
          <a:xfrm>
            <a:off x="2915816" y="3501008"/>
            <a:ext cx="360040" cy="792088"/>
          </a:xfrm>
          <a:prstGeom prst="downArrow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267744" y="4221088"/>
            <a:ext cx="17281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Учитель</a:t>
            </a:r>
          </a:p>
          <a:p>
            <a:pPr algn="ctr"/>
            <a:r>
              <a:rPr lang="ru-RU" dirty="0" smtClean="0"/>
              <a:t>5 %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4941168"/>
            <a:ext cx="1511071" cy="14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Стрелка вниз 18"/>
          <p:cNvSpPr/>
          <p:nvPr/>
        </p:nvSpPr>
        <p:spPr>
          <a:xfrm>
            <a:off x="5724128" y="3356992"/>
            <a:ext cx="360040" cy="792088"/>
          </a:xfrm>
          <a:prstGeom prst="downArrow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0" y="4221088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Классный руководитель </a:t>
            </a:r>
          </a:p>
          <a:p>
            <a:pPr algn="ctr"/>
            <a:r>
              <a:rPr lang="ru-RU" dirty="0" smtClean="0"/>
              <a:t>5 %</a:t>
            </a:r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5085184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трелка вверх 21"/>
          <p:cNvSpPr/>
          <p:nvPr/>
        </p:nvSpPr>
        <p:spPr>
          <a:xfrm rot="18939149">
            <a:off x="3253453" y="1718468"/>
            <a:ext cx="432048" cy="936104"/>
          </a:xfrm>
          <a:prstGeom prst="upArrow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1835696" y="83671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Школа </a:t>
            </a:r>
          </a:p>
          <a:p>
            <a:pPr algn="ctr"/>
            <a:r>
              <a:rPr lang="ru-RU" dirty="0" smtClean="0"/>
              <a:t>10 %</a:t>
            </a:r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620688"/>
            <a:ext cx="1805930" cy="135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Стрелка вверх 24"/>
          <p:cNvSpPr/>
          <p:nvPr/>
        </p:nvSpPr>
        <p:spPr>
          <a:xfrm rot="2329592">
            <a:off x="6670995" y="1740954"/>
            <a:ext cx="432048" cy="936104"/>
          </a:xfrm>
          <a:prstGeom prst="upArrow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6588224" y="40466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Детский сад</a:t>
            </a:r>
          </a:p>
          <a:p>
            <a:pPr algn="ctr"/>
            <a:r>
              <a:rPr lang="ru-RU" dirty="0" smtClean="0"/>
              <a:t>10 %</a:t>
            </a:r>
            <a:endParaRPr lang="ru-RU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59960" y="980728"/>
            <a:ext cx="1536171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425</TotalTime>
  <Words>490</Words>
  <Application>Microsoft Office PowerPoint</Application>
  <PresentationFormat>Экран (4:3)</PresentationFormat>
  <Paragraphs>115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55</cp:revision>
  <dcterms:created xsi:type="dcterms:W3CDTF">2013-03-14T15:07:22Z</dcterms:created>
  <dcterms:modified xsi:type="dcterms:W3CDTF">2013-03-28T04:09:36Z</dcterms:modified>
</cp:coreProperties>
</file>