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72" r:id="rId3"/>
    <p:sldId id="273" r:id="rId4"/>
    <p:sldId id="271" r:id="rId5"/>
    <p:sldId id="258" r:id="rId6"/>
    <p:sldId id="270" r:id="rId7"/>
    <p:sldId id="259" r:id="rId8"/>
    <p:sldId id="260" r:id="rId9"/>
    <p:sldId id="261" r:id="rId10"/>
    <p:sldId id="262" r:id="rId11"/>
    <p:sldId id="263" r:id="rId12"/>
    <p:sldId id="264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2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642910" y="2285992"/>
            <a:ext cx="8043890" cy="796908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0000CC"/>
                </a:solidFill>
              </a:rPr>
              <a:t>Методическое объединение</a:t>
            </a:r>
            <a:r>
              <a:rPr lang="ru-RU" dirty="0" smtClean="0">
                <a:solidFill>
                  <a:srgbClr val="0000CC"/>
                </a:solidFill>
              </a:rPr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285720" y="1071546"/>
            <a:ext cx="8572560" cy="242889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                                </a:t>
            </a:r>
            <a:endParaRPr lang="ru-RU" sz="3500" dirty="0" smtClean="0">
              <a:solidFill>
                <a:srgbClr val="0000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n>
                  <a:solidFill>
                    <a:srgbClr val="00B0F0"/>
                  </a:solidFill>
                </a:ln>
                <a:solidFill>
                  <a:schemeClr val="tx2"/>
                </a:solidFill>
              </a:rPr>
              <a:t>Подарок  для  бабушки</a:t>
            </a:r>
            <a:endParaRPr lang="ru-RU" dirty="0">
              <a:ln>
                <a:solidFill>
                  <a:srgbClr val="00B0F0"/>
                </a:solidFill>
              </a:ln>
              <a:solidFill>
                <a:schemeClr val="tx2"/>
              </a:solidFill>
            </a:endParaRPr>
          </a:p>
        </p:txBody>
      </p:sp>
      <p:pic>
        <p:nvPicPr>
          <p:cNvPr id="5123" name="Picture 3" descr="C:\Users\123\Desktop\Воспитатель года 12 - Вовко\Фотки\100_140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1357298"/>
            <a:ext cx="8215370" cy="51435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n>
                  <a:solidFill>
                    <a:srgbClr val="00B0F0"/>
                  </a:solidFill>
                </a:ln>
                <a:solidFill>
                  <a:schemeClr val="tx2"/>
                </a:solidFill>
              </a:rPr>
              <a:t>ТЫ  КАТИСЬ, КАТИСЬ,  КЛУБОК…</a:t>
            </a:r>
            <a:endParaRPr lang="ru-RU" dirty="0">
              <a:ln>
                <a:solidFill>
                  <a:srgbClr val="00B0F0"/>
                </a:solidFill>
              </a:ln>
              <a:solidFill>
                <a:schemeClr val="tx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4357694"/>
            <a:ext cx="8186766" cy="1768469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rgbClr val="C00000"/>
                </a:solidFill>
              </a:rPr>
              <a:t>В старшем дошкольном возрасте «Волшебный клубочек» помогает нам беседовать на разные темы: семья, дружба, спорт и т.д.</a:t>
            </a:r>
          </a:p>
          <a:p>
            <a:r>
              <a:rPr lang="ru-RU" sz="2000" dirty="0" smtClean="0">
                <a:solidFill>
                  <a:srgbClr val="C00000"/>
                </a:solidFill>
              </a:rPr>
              <a:t>Это даёт возможность каждому ребёнку высказать своё мнение.</a:t>
            </a:r>
            <a:endParaRPr lang="ru-RU" sz="2000" dirty="0">
              <a:solidFill>
                <a:srgbClr val="C00000"/>
              </a:solidFill>
            </a:endParaRPr>
          </a:p>
        </p:txBody>
      </p:sp>
      <p:pic>
        <p:nvPicPr>
          <p:cNvPr id="7170" name="Picture 2" descr="C:\Users\123\Desktop\Воспитатель года 12 - Вовко\Фотки\100_140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1589" y="1357298"/>
            <a:ext cx="5011651" cy="28575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n>
                  <a:solidFill>
                    <a:srgbClr val="00B0F0"/>
                  </a:solidFill>
                </a:ln>
                <a:solidFill>
                  <a:schemeClr val="tx2"/>
                </a:solidFill>
              </a:rPr>
              <a:t>«ПОДЗОРНАЯ  ТРУБА»</a:t>
            </a:r>
            <a:endParaRPr lang="ru-RU" dirty="0">
              <a:ln>
                <a:solidFill>
                  <a:srgbClr val="00B0F0"/>
                </a:solidFill>
              </a:ln>
              <a:solidFill>
                <a:schemeClr val="tx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4429132"/>
            <a:ext cx="8186766" cy="1697031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rgbClr val="C00000"/>
                </a:solidFill>
              </a:rPr>
              <a:t>В своей работе с ребятами подготовительной к школе группе, я использую необычный метод рассматривания картин </a:t>
            </a:r>
          </a:p>
          <a:p>
            <a:r>
              <a:rPr lang="ru-RU" sz="2000" dirty="0" smtClean="0">
                <a:solidFill>
                  <a:srgbClr val="C00000"/>
                </a:solidFill>
              </a:rPr>
              <a:t>«Подзорная труба».</a:t>
            </a:r>
          </a:p>
          <a:p>
            <a:r>
              <a:rPr lang="ru-RU" sz="2000" dirty="0" smtClean="0">
                <a:solidFill>
                  <a:srgbClr val="C00000"/>
                </a:solidFill>
              </a:rPr>
              <a:t>Он позволяет более глубоко, детально рассматривать картину.</a:t>
            </a:r>
            <a:endParaRPr lang="ru-RU" sz="2000" dirty="0">
              <a:solidFill>
                <a:srgbClr val="C00000"/>
              </a:solidFill>
            </a:endParaRPr>
          </a:p>
        </p:txBody>
      </p:sp>
      <p:pic>
        <p:nvPicPr>
          <p:cNvPr id="8194" name="Picture 2" descr="C:\Users\123\Desktop\Воспитатель года 12 - Вовко\Фотки\100_142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57356" y="1285860"/>
            <a:ext cx="5143535" cy="28575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85786" y="571480"/>
            <a:ext cx="814393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2400" dirty="0" smtClean="0">
                <a:solidFill>
                  <a:srgbClr val="C00000"/>
                </a:solidFill>
              </a:rPr>
              <a:t> </a:t>
            </a:r>
            <a:r>
              <a:rPr lang="ru-RU" sz="2800" dirty="0" smtClean="0">
                <a:solidFill>
                  <a:srgbClr val="0000CC"/>
                </a:solidFill>
              </a:rPr>
              <a:t>воспитатель </a:t>
            </a:r>
          </a:p>
          <a:p>
            <a:pPr algn="ctr">
              <a:buNone/>
            </a:pPr>
            <a:r>
              <a:rPr lang="ru-RU" sz="2800" dirty="0" smtClean="0">
                <a:solidFill>
                  <a:srgbClr val="0000CC"/>
                </a:solidFill>
              </a:rPr>
              <a:t>муниципального </a:t>
            </a:r>
            <a:r>
              <a:rPr lang="ru-RU" sz="2800" dirty="0" smtClean="0">
                <a:solidFill>
                  <a:srgbClr val="0000CC"/>
                </a:solidFill>
              </a:rPr>
              <a:t>бюджетного </a:t>
            </a:r>
            <a:r>
              <a:rPr lang="ru-RU" sz="2800" dirty="0" smtClean="0">
                <a:solidFill>
                  <a:srgbClr val="0000CC"/>
                </a:solidFill>
              </a:rPr>
              <a:t>дошкольного</a:t>
            </a:r>
          </a:p>
          <a:p>
            <a:pPr algn="ctr">
              <a:buNone/>
            </a:pPr>
            <a:r>
              <a:rPr lang="ru-RU" sz="2800" dirty="0" smtClean="0">
                <a:solidFill>
                  <a:srgbClr val="0000CC"/>
                </a:solidFill>
              </a:rPr>
              <a:t>        образовательного учреждения </a:t>
            </a:r>
          </a:p>
          <a:p>
            <a:pPr algn="ctr">
              <a:buNone/>
            </a:pPr>
            <a:r>
              <a:rPr lang="ru-RU" sz="2800" dirty="0" err="1" smtClean="0">
                <a:solidFill>
                  <a:srgbClr val="0000CC"/>
                </a:solidFill>
              </a:rPr>
              <a:t>д</a:t>
            </a:r>
            <a:r>
              <a:rPr lang="ru-RU" sz="2800" dirty="0" smtClean="0">
                <a:solidFill>
                  <a:srgbClr val="0000CC"/>
                </a:solidFill>
              </a:rPr>
              <a:t>/с </a:t>
            </a:r>
            <a:r>
              <a:rPr lang="ru-RU" sz="2800" dirty="0" smtClean="0">
                <a:solidFill>
                  <a:srgbClr val="0000CC"/>
                </a:solidFill>
              </a:rPr>
              <a:t>№8 «Мишутка» </a:t>
            </a:r>
          </a:p>
          <a:p>
            <a:pPr algn="ctr">
              <a:buNone/>
            </a:pPr>
            <a:r>
              <a:rPr lang="ru-RU" sz="2800" dirty="0" err="1" smtClean="0">
                <a:solidFill>
                  <a:srgbClr val="0000CC"/>
                </a:solidFill>
              </a:rPr>
              <a:t>общеразвивающего</a:t>
            </a:r>
            <a:r>
              <a:rPr lang="ru-RU" sz="2800" dirty="0" smtClean="0">
                <a:solidFill>
                  <a:srgbClr val="0000CC"/>
                </a:solidFill>
              </a:rPr>
              <a:t> </a:t>
            </a:r>
            <a:r>
              <a:rPr lang="ru-RU" sz="2800" dirty="0" smtClean="0">
                <a:solidFill>
                  <a:srgbClr val="0000CC"/>
                </a:solidFill>
              </a:rPr>
              <a:t>вида </a:t>
            </a:r>
          </a:p>
          <a:p>
            <a:pPr algn="ctr">
              <a:buNone/>
            </a:pPr>
            <a:r>
              <a:rPr lang="ru-RU" sz="2800" dirty="0" smtClean="0">
                <a:solidFill>
                  <a:srgbClr val="0000CC"/>
                </a:solidFill>
              </a:rPr>
              <a:t> </a:t>
            </a:r>
            <a:r>
              <a:rPr lang="ru-RU" sz="2800" dirty="0" smtClean="0">
                <a:solidFill>
                  <a:srgbClr val="0000CC"/>
                </a:solidFill>
              </a:rPr>
              <a:t>второй </a:t>
            </a:r>
            <a:r>
              <a:rPr lang="ru-RU" sz="2800" dirty="0" smtClean="0">
                <a:solidFill>
                  <a:srgbClr val="0000CC"/>
                </a:solidFill>
              </a:rPr>
              <a:t>категории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786050" y="3429000"/>
            <a:ext cx="40091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dirty="0" err="1" smtClean="0">
                <a:solidFill>
                  <a:srgbClr val="0000CC"/>
                </a:solidFill>
              </a:rPr>
              <a:t>Вовко</a:t>
            </a:r>
            <a:r>
              <a:rPr lang="ru-RU" sz="2800" dirty="0" smtClean="0">
                <a:solidFill>
                  <a:srgbClr val="0000CC"/>
                </a:solidFill>
              </a:rPr>
              <a:t> Ирины Борисовны</a:t>
            </a:r>
            <a:endParaRPr lang="ru-RU" sz="2800" dirty="0">
              <a:solidFill>
                <a:srgbClr val="0000CC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5984" y="1357298"/>
            <a:ext cx="564360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 smtClean="0">
                <a:solidFill>
                  <a:srgbClr val="0000CC"/>
                </a:solidFill>
              </a:rPr>
              <a:t>«Развитие </a:t>
            </a:r>
            <a:r>
              <a:rPr lang="ru-RU" sz="4000" dirty="0" smtClean="0">
                <a:solidFill>
                  <a:srgbClr val="0000CC"/>
                </a:solidFill>
              </a:rPr>
              <a:t>речи</a:t>
            </a:r>
          </a:p>
          <a:p>
            <a:pPr algn="ctr"/>
            <a:r>
              <a:rPr lang="ru-RU" sz="4000" dirty="0" smtClean="0">
                <a:solidFill>
                  <a:srgbClr val="0000CC"/>
                </a:solidFill>
              </a:rPr>
              <a:t> через ознакомление</a:t>
            </a:r>
          </a:p>
          <a:p>
            <a:pPr algn="ctr"/>
            <a:r>
              <a:rPr lang="ru-RU" sz="4000" dirty="0" smtClean="0">
                <a:solidFill>
                  <a:srgbClr val="0000CC"/>
                </a:solidFill>
              </a:rPr>
              <a:t> с окружающим</a:t>
            </a:r>
            <a:r>
              <a:rPr lang="ru-RU" sz="4000" dirty="0" smtClean="0">
                <a:solidFill>
                  <a:srgbClr val="0000CC"/>
                </a:solidFill>
              </a:rPr>
              <a:t> </a:t>
            </a:r>
            <a:r>
              <a:rPr lang="ru-RU" sz="4000" dirty="0" smtClean="0">
                <a:solidFill>
                  <a:srgbClr val="0000CC"/>
                </a:solidFill>
              </a:rPr>
              <a:t>миром</a:t>
            </a:r>
            <a:r>
              <a:rPr lang="ru-RU" sz="4000" dirty="0" smtClean="0">
                <a:solidFill>
                  <a:srgbClr val="0000CC"/>
                </a:solidFill>
              </a:rPr>
              <a:t>»</a:t>
            </a:r>
            <a:endParaRPr lang="ru-RU" sz="40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571744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0000CC"/>
                </a:solidFill>
              </a:rPr>
              <a:t>Развитие речи</a:t>
            </a:r>
            <a:endParaRPr lang="ru-RU" sz="3200" dirty="0">
              <a:solidFill>
                <a:srgbClr val="0000CC"/>
              </a:solidFill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714480" y="857232"/>
            <a:ext cx="2286016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rgbClr val="C00000"/>
                </a:solidFill>
              </a:rPr>
              <a:t>Младший возраст- звуковая культура речи</a:t>
            </a:r>
            <a:endParaRPr lang="ru-RU" sz="2000" dirty="0">
              <a:solidFill>
                <a:srgbClr val="C00000"/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6357950" y="857232"/>
            <a:ext cx="2000264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Средний возраст- словарная работа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6215074" y="4500570"/>
            <a:ext cx="2057408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Подготовительная к школе группа -связная речь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714480" y="4429132"/>
            <a:ext cx="2000264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Старший возраст- грамматический строй речи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7" name="Стрелка вправо 6"/>
          <p:cNvSpPr/>
          <p:nvPr/>
        </p:nvSpPr>
        <p:spPr>
          <a:xfrm rot="18887726">
            <a:off x="5813879" y="2347244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право 7"/>
          <p:cNvSpPr/>
          <p:nvPr/>
        </p:nvSpPr>
        <p:spPr>
          <a:xfrm rot="2107118">
            <a:off x="5836790" y="3594876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право 8"/>
          <p:cNvSpPr/>
          <p:nvPr/>
        </p:nvSpPr>
        <p:spPr>
          <a:xfrm rot="13869684">
            <a:off x="2720945" y="2148060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право 9"/>
          <p:cNvSpPr/>
          <p:nvPr/>
        </p:nvSpPr>
        <p:spPr>
          <a:xfrm rot="8074933">
            <a:off x="2586651" y="3589730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357166"/>
            <a:ext cx="7772400" cy="1362075"/>
          </a:xfrm>
        </p:spPr>
        <p:txBody>
          <a:bodyPr/>
          <a:lstStyle/>
          <a:p>
            <a:r>
              <a:rPr lang="ru-RU" dirty="0" smtClean="0">
                <a:ln>
                  <a:solidFill>
                    <a:srgbClr val="00B0F0"/>
                  </a:solidFill>
                </a:ln>
                <a:solidFill>
                  <a:schemeClr val="tx2"/>
                </a:solidFill>
              </a:rPr>
              <a:t>РАЗВИТИЕ  МЕЛКОЙ  МОТОРИКИ</a:t>
            </a:r>
            <a:endParaRPr lang="ru-RU" dirty="0">
              <a:ln>
                <a:solidFill>
                  <a:srgbClr val="00B0F0"/>
                </a:solidFill>
              </a:ln>
              <a:solidFill>
                <a:schemeClr val="tx2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642910" y="5143512"/>
            <a:ext cx="7772400" cy="1500187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На ладонях рук много рецепторов, их развитие способствует развитию речи. Игры в младшем дошкольном возрасте для развития мелкой моторики, например:   пуговицы, камешки, мозаики и т.д.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1026" name="Picture 2" descr="C:\Users\123\Desktop\Воспитатель года 12 - Вовко\Фотки\100_1414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1604" y="1428736"/>
            <a:ext cx="6734782" cy="40005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n>
                  <a:solidFill>
                    <a:srgbClr val="00B0F0"/>
                  </a:solidFill>
                </a:ln>
                <a:solidFill>
                  <a:schemeClr val="tx2"/>
                </a:solidFill>
              </a:rPr>
              <a:t>ПАЛЬЧИКОВЫЕ  ИГРЫ</a:t>
            </a:r>
            <a:endParaRPr lang="ru-RU" dirty="0">
              <a:ln>
                <a:solidFill>
                  <a:srgbClr val="00B0F0"/>
                </a:solidFill>
              </a:ln>
              <a:solidFill>
                <a:schemeClr val="tx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214950"/>
            <a:ext cx="8229600" cy="911213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Пальчиковые игры- простые движения помогают убрать напряжение не только с самих рук, но и расслабить мышцы всего тела. Чем лучше работают пальцы и вся кисть, тем лучше ребенок говорит.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74010" y="1357297"/>
            <a:ext cx="6226948" cy="36688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n>
                  <a:solidFill>
                    <a:srgbClr val="00B0F0"/>
                  </a:solidFill>
                </a:ln>
                <a:solidFill>
                  <a:schemeClr val="tx2"/>
                </a:solidFill>
              </a:rPr>
              <a:t>УПРАЖНЕНИЯ  С  КАРАНДАШОМ</a:t>
            </a:r>
            <a:endParaRPr lang="ru-RU" dirty="0">
              <a:ln>
                <a:solidFill>
                  <a:srgbClr val="00B0F0"/>
                </a:solidFill>
              </a:ln>
              <a:solidFill>
                <a:schemeClr val="tx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4714884"/>
            <a:ext cx="8258204" cy="1411279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rgbClr val="C00000"/>
                </a:solidFill>
              </a:rPr>
              <a:t>Пальчиковые разминки полезны не только для малышей, но и для детей старшего дошкольного возраста. «Рисовали, рисовали наши пальчики устали…»</a:t>
            </a:r>
            <a:endParaRPr lang="ru-RU" sz="2000" dirty="0">
              <a:solidFill>
                <a:srgbClr val="C00000"/>
              </a:solidFill>
            </a:endParaRPr>
          </a:p>
        </p:txBody>
      </p:sp>
      <p:pic>
        <p:nvPicPr>
          <p:cNvPr id="2050" name="Picture 2" descr="C:\Users\123\Desktop\Воспитатель года 12 - Вовко\Фотки\100_14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71670" y="1214422"/>
            <a:ext cx="4857784" cy="29433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n>
                  <a:solidFill>
                    <a:srgbClr val="00B0F0"/>
                  </a:solidFill>
                </a:ln>
                <a:solidFill>
                  <a:schemeClr val="tx2"/>
                </a:solidFill>
              </a:rPr>
              <a:t>Упражнения  с  грецким  орехом</a:t>
            </a:r>
            <a:endParaRPr lang="ru-RU" dirty="0">
              <a:ln>
                <a:solidFill>
                  <a:srgbClr val="00B0F0"/>
                </a:solidFill>
              </a:ln>
              <a:solidFill>
                <a:schemeClr val="tx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4643446"/>
            <a:ext cx="8186766" cy="1768469"/>
          </a:xfrm>
        </p:spPr>
        <p:txBody>
          <a:bodyPr>
            <a:noAutofit/>
          </a:bodyPr>
          <a:lstStyle/>
          <a:p>
            <a:r>
              <a:rPr lang="ru-RU" sz="2000" dirty="0" smtClean="0">
                <a:solidFill>
                  <a:srgbClr val="C00000"/>
                </a:solidFill>
              </a:rPr>
              <a:t>Достаточно 1-2 минут упражнений с шестигранным карандашом и грецким орехом, чтобы снять мышечное напряжение и активизировать умственную деятельность.</a:t>
            </a:r>
            <a:endParaRPr lang="ru-RU" sz="2000" dirty="0">
              <a:solidFill>
                <a:srgbClr val="C00000"/>
              </a:solidFill>
            </a:endParaRPr>
          </a:p>
        </p:txBody>
      </p:sp>
      <p:pic>
        <p:nvPicPr>
          <p:cNvPr id="3074" name="Picture 2" descr="C:\Users\123\Desktop\Воспитатель года 12 - Вовко\Фотки\100_141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65023" y="1357298"/>
            <a:ext cx="5407307" cy="29289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n>
                  <a:solidFill>
                    <a:srgbClr val="00B0F0"/>
                  </a:solidFill>
                </a:ln>
                <a:solidFill>
                  <a:schemeClr val="tx2"/>
                </a:solidFill>
              </a:rPr>
              <a:t>«Макаронная  семейка»</a:t>
            </a:r>
            <a:endParaRPr lang="ru-RU" dirty="0">
              <a:ln>
                <a:solidFill>
                  <a:srgbClr val="00B0F0"/>
                </a:solidFill>
              </a:ln>
              <a:solidFill>
                <a:schemeClr val="tx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4214818"/>
            <a:ext cx="8401080" cy="1911345"/>
          </a:xfrm>
        </p:spPr>
        <p:txBody>
          <a:bodyPr>
            <a:normAutofit fontScale="70000" lnSpcReduction="20000"/>
          </a:bodyPr>
          <a:lstStyle/>
          <a:p>
            <a:r>
              <a:rPr lang="ru-RU" sz="2800" dirty="0" smtClean="0">
                <a:solidFill>
                  <a:srgbClr val="C00000"/>
                </a:solidFill>
              </a:rPr>
              <a:t>В среднем дошкольном возрасте имеет важнейшее значение работа над словарным запасом детей. </a:t>
            </a:r>
          </a:p>
          <a:p>
            <a:r>
              <a:rPr lang="ru-RU" sz="2800" dirty="0" smtClean="0">
                <a:solidFill>
                  <a:srgbClr val="C00000"/>
                </a:solidFill>
              </a:rPr>
              <a:t>Игра «Макаронная семейка» поможет в этом. </a:t>
            </a:r>
          </a:p>
          <a:p>
            <a:r>
              <a:rPr lang="ru-RU" sz="2800" dirty="0" smtClean="0">
                <a:solidFill>
                  <a:srgbClr val="C00000"/>
                </a:solidFill>
              </a:rPr>
              <a:t>Нанизывая макароны на ленту, все свои действия проговариваем.</a:t>
            </a:r>
          </a:p>
          <a:p>
            <a:r>
              <a:rPr lang="ru-RU" sz="2800" dirty="0" err="1" smtClean="0">
                <a:solidFill>
                  <a:srgbClr val="C00000"/>
                </a:solidFill>
              </a:rPr>
              <a:t>Ру</a:t>
            </a:r>
            <a:r>
              <a:rPr lang="ru-RU" sz="2800" dirty="0" smtClean="0">
                <a:solidFill>
                  <a:srgbClr val="C00000"/>
                </a:solidFill>
              </a:rPr>
              <a:t>- </a:t>
            </a:r>
            <a:r>
              <a:rPr lang="ru-RU" sz="2800" dirty="0" err="1" smtClean="0">
                <a:solidFill>
                  <a:srgbClr val="C00000"/>
                </a:solidFill>
              </a:rPr>
              <a:t>ру-ру</a:t>
            </a:r>
            <a:r>
              <a:rPr lang="ru-RU" sz="2800" dirty="0" smtClean="0">
                <a:solidFill>
                  <a:srgbClr val="C00000"/>
                </a:solidFill>
              </a:rPr>
              <a:t> начинаем мы игру,</a:t>
            </a:r>
          </a:p>
          <a:p>
            <a:r>
              <a:rPr lang="ru-RU" sz="2800" dirty="0" err="1" smtClean="0">
                <a:solidFill>
                  <a:srgbClr val="C00000"/>
                </a:solidFill>
              </a:rPr>
              <a:t>Ру-ру-ру</a:t>
            </a:r>
            <a:r>
              <a:rPr lang="ru-RU" sz="2800" dirty="0" smtClean="0">
                <a:solidFill>
                  <a:srgbClr val="C00000"/>
                </a:solidFill>
              </a:rPr>
              <a:t> макароны я беру.</a:t>
            </a:r>
          </a:p>
          <a:p>
            <a:endParaRPr lang="ru-RU" sz="2800" dirty="0" smtClean="0">
              <a:solidFill>
                <a:srgbClr val="C00000"/>
              </a:solidFill>
            </a:endParaRPr>
          </a:p>
          <a:p>
            <a:pPr>
              <a:buNone/>
            </a:pPr>
            <a:endParaRPr lang="ru-RU" sz="2800" dirty="0" smtClean="0">
              <a:solidFill>
                <a:srgbClr val="C00000"/>
              </a:solidFill>
            </a:endParaRPr>
          </a:p>
          <a:p>
            <a:endParaRPr lang="ru-RU" sz="2800" dirty="0">
              <a:solidFill>
                <a:srgbClr val="C00000"/>
              </a:solidFill>
            </a:endParaRPr>
          </a:p>
        </p:txBody>
      </p:sp>
      <p:pic>
        <p:nvPicPr>
          <p:cNvPr id="4098" name="Picture 2" descr="C:\Users\123\Desktop\Воспитатель года 12 - Вовко\Фотки\100_139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5918" y="1357300"/>
            <a:ext cx="4714908" cy="26826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E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273</TotalTime>
  <Words>302</Words>
  <PresentationFormat>Экран (4:3)</PresentationFormat>
  <Paragraphs>40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Методическое объединение </vt:lpstr>
      <vt:lpstr>Слайд 2</vt:lpstr>
      <vt:lpstr>Слайд 3</vt:lpstr>
      <vt:lpstr>Развитие речи</vt:lpstr>
      <vt:lpstr>РАЗВИТИЕ  МЕЛКОЙ  МОТОРИКИ</vt:lpstr>
      <vt:lpstr>ПАЛЬЧИКОВЫЕ  ИГРЫ</vt:lpstr>
      <vt:lpstr>УПРАЖНЕНИЯ  С  КАРАНДАШОМ</vt:lpstr>
      <vt:lpstr>Упражнения  с  грецким  орехом</vt:lpstr>
      <vt:lpstr>«Макаронная  семейка»</vt:lpstr>
      <vt:lpstr>Подарок  для  бабушки</vt:lpstr>
      <vt:lpstr>ТЫ  КАТИСЬ, КАТИСЬ,  КЛУБОК…</vt:lpstr>
      <vt:lpstr>«ПОДЗОРНАЯ  ТРУБА»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ОПЫТ РАБОТЫ</dc:title>
  <dc:creator>123</dc:creator>
  <cp:lastModifiedBy>Admin</cp:lastModifiedBy>
  <cp:revision>36</cp:revision>
  <dcterms:created xsi:type="dcterms:W3CDTF">2012-09-28T05:34:03Z</dcterms:created>
  <dcterms:modified xsi:type="dcterms:W3CDTF">2013-03-28T12:09:16Z</dcterms:modified>
</cp:coreProperties>
</file>