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51D1B-4275-4573-9289-C8E286F2D6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4859BF-DE26-4500-BE13-F8677CA0EE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43253-D24E-4346-9811-34E92524FE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51F78-76C0-48D8-ADEC-2860219706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E330F-9150-466A-8A65-2B676C6AE6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64F72-AFF3-480D-AC35-D92B8BCA39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2090C-CFCF-44FA-8AB0-768ADE359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AE446-D219-492F-9104-974215E3AD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04159-D64A-4457-932E-62A2FE6C36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1F4C67-4C4E-446A-B147-5620CAA027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C6347-403A-4B72-8EED-B01B062CAD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Now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87A8365-9E0C-45DA-8FBB-985F5DF312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i="1" dirty="0" smtClean="0"/>
              <a:t>Рациональное питание</a:t>
            </a:r>
            <a:endParaRPr lang="ru-RU" sz="5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Расчет меню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Ежедневное определённое количество белков необходимо для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- образования «каркаса» клетки;</a:t>
            </a:r>
          </a:p>
          <a:p>
            <a:r>
              <a:rPr lang="ru-RU" b="1" dirty="0" smtClean="0"/>
              <a:t> - создания некоторых гормонов, например, тироксина и адреналина;</a:t>
            </a:r>
          </a:p>
          <a:p>
            <a:r>
              <a:rPr lang="ru-RU" b="1" dirty="0" smtClean="0"/>
              <a:t> - поддержания системы мышц;</a:t>
            </a:r>
          </a:p>
          <a:p>
            <a:r>
              <a:rPr lang="ru-RU" b="1" dirty="0" smtClean="0"/>
              <a:t> - вырабатывания желчной кислоты и дыхательных ферментов.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Жиры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Жиры или липиды – представляют собой сложные молекулы, их обычно называют жирными телами. Их подразделяют в соответствии с происхождением: липиды животного происхождения и липиды растительного происхождения.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Углеводы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Углеводы состоят из углерода, водорода и кислорода и являются основным источником энергии для организма. Углеводы содержатся в клеточках растительных и животных организмов. За счёт углеводов обеспечивается 60% всех энергетических затрат.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Минеральные вещества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b="1" dirty="0" smtClean="0"/>
              <a:t>принимают участие во всех процессах внутри организма. Участвуют в построении клеточек и тканей. Минеральные соли – необходимые вещества для жизни человека. Их можно назвать «активистами», потому что они участвуют создании скелета и зубов, так же в электрохимических процессах нервной системы и мышечной ткани.</a:t>
            </a:r>
            <a:endParaRPr lang="ru-RU" sz="28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Витамины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dirty="0" smtClean="0"/>
              <a:t>     </a:t>
            </a:r>
            <a:r>
              <a:rPr lang="ru-RU" sz="2400" b="1" i="1" dirty="0" smtClean="0"/>
              <a:t>Жирорастворимые витамины обладают общими свойствами:</a:t>
            </a:r>
          </a:p>
          <a:p>
            <a:pPr algn="just"/>
            <a:r>
              <a:rPr lang="ru-RU" sz="2400" dirty="0" smtClean="0"/>
              <a:t>устойчивы к нагреванию и не разрушаются в процессе приготовления пищи;</a:t>
            </a:r>
          </a:p>
          <a:p>
            <a:pPr algn="just"/>
            <a:r>
              <a:rPr lang="ru-RU" sz="2400" dirty="0" smtClean="0"/>
              <a:t> накапливаются в организме, особенно в печени, поэтому недостаток их в организме виден только в прошествии длительного периода времени;</a:t>
            </a:r>
          </a:p>
          <a:p>
            <a:pPr algn="just"/>
            <a:r>
              <a:rPr lang="ru-RU" sz="2400" dirty="0" smtClean="0"/>
              <a:t> если употреблять их в избыточном количестве, особенно A и D, могут быть токсичными.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Вода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1" dirty="0" smtClean="0"/>
              <a:t>Жидкость составляет от 45 до 65% веса здорового взрослого человека. Все физиологические жидкости – лимфа, кровь, слюна, сок поджелудочной железы, желудочный сок, желчь и другие являются водными растворами. Метаболизм, биохимические и обменные процессы проходят в водной среде. Новорожденный ребёнок на 90% от массы тела состоит из воды, у взрослого 70 – 80%. Опасной цифрой считается 55% - в организме умирающего человека содержание воды именно такое.</a:t>
            </a:r>
            <a:endParaRPr lang="ru-RU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Клетчатка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Клетчатка – вещество растительного происхождения. Пищевая клетчатка найдена в углеводах с низким и очень низким содержанием сахара.</a:t>
            </a:r>
            <a:endParaRPr lang="ru-RU" b="1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>Целесообразно принимать пищу 3 - 4 раза в день, в определенные часы</a:t>
            </a:r>
            <a:br>
              <a:rPr lang="ru-RU" sz="3600" b="1" i="1" dirty="0" smtClean="0"/>
            </a:b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 dirty="0"/>
              <a:t>При трехразовом питании:</a:t>
            </a:r>
          </a:p>
          <a:p>
            <a:endParaRPr lang="ru-RU" sz="2800" b="1" i="1" dirty="0"/>
          </a:p>
          <a:p>
            <a:r>
              <a:rPr lang="ru-RU" sz="2800" b="1" i="1" dirty="0"/>
              <a:t> завтрак     - 30%,</a:t>
            </a:r>
          </a:p>
          <a:p>
            <a:endParaRPr lang="ru-RU" sz="2800" b="1" i="1" dirty="0"/>
          </a:p>
          <a:p>
            <a:r>
              <a:rPr lang="ru-RU" sz="2800" b="1" i="1" dirty="0"/>
              <a:t> обед      - примерно 50%,</a:t>
            </a:r>
          </a:p>
          <a:p>
            <a:endParaRPr lang="ru-RU" sz="2800" b="1" i="1" dirty="0"/>
          </a:p>
          <a:p>
            <a:r>
              <a:rPr lang="ru-RU" sz="2800" b="1" i="1" dirty="0"/>
              <a:t> ужин (не позднее чем за 1,5 - 2 </a:t>
            </a:r>
          </a:p>
          <a:p>
            <a:r>
              <a:rPr lang="ru-RU" sz="2800" b="1" i="1" dirty="0"/>
              <a:t>часа до сна)     - 20%</a:t>
            </a:r>
          </a:p>
          <a:p>
            <a:pPr>
              <a:spcBef>
                <a:spcPct val="50000"/>
              </a:spcBef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Профессии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b="1" i="1" dirty="0" smtClean="0"/>
              <a:t>ВРАЧ   ДИЕТОЛОГ</a:t>
            </a:r>
          </a:p>
          <a:p>
            <a:pPr>
              <a:spcBef>
                <a:spcPct val="50000"/>
              </a:spcBef>
            </a:pPr>
            <a:r>
              <a:rPr lang="ru-RU" b="1" i="1" dirty="0" smtClean="0"/>
              <a:t>ДИЕТИЧЕСКАЯ МЕДСЕСТРА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71480"/>
            <a:ext cx="8643966" cy="5500726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ru-RU" sz="3600" u="sng" dirty="0" smtClean="0"/>
              <a:t>Врач диетолог, диетическая медицинская сестра</a:t>
            </a:r>
            <a:r>
              <a:rPr lang="ru-RU" dirty="0" smtClean="0"/>
              <a:t> - 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спeциaлисты</a:t>
            </a:r>
            <a:r>
              <a:rPr lang="ru-RU" sz="2400" b="1" dirty="0" smtClean="0"/>
              <a:t> в области </a:t>
            </a:r>
            <a:r>
              <a:rPr lang="ru-RU" sz="2400" b="1" dirty="0" err="1" smtClean="0"/>
              <a:t>лeчeбнoгo</a:t>
            </a:r>
            <a:r>
              <a:rPr lang="ru-RU" sz="2400" b="1" dirty="0" smtClean="0"/>
              <a:t> и профилактического </a:t>
            </a:r>
            <a:r>
              <a:rPr lang="ru-RU" sz="2400" b="1" dirty="0" err="1" smtClean="0"/>
              <a:t>питaния</a:t>
            </a:r>
            <a:r>
              <a:rPr lang="ru-RU" sz="2400" b="1" dirty="0" smtClean="0"/>
              <a:t>. 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/>
              <a:t> </a:t>
            </a:r>
            <a:r>
              <a:rPr lang="ru-RU" sz="2400" b="1" dirty="0" err="1" smtClean="0"/>
              <a:t>Сoстaвляют</a:t>
            </a:r>
            <a:r>
              <a:rPr lang="ru-RU" sz="2400" b="1" dirty="0" smtClean="0"/>
              <a:t> рационы лечебного </a:t>
            </a:r>
            <a:r>
              <a:rPr lang="ru-RU" sz="2400" b="1" dirty="0" err="1" smtClean="0"/>
              <a:t>питaния</a:t>
            </a:r>
            <a:r>
              <a:rPr lang="ru-RU" sz="2400" b="1" dirty="0" smtClean="0"/>
              <a:t>: 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/>
              <a:t>Строго  </a:t>
            </a:r>
            <a:r>
              <a:rPr lang="ru-RU" sz="2400" b="1" dirty="0" err="1" smtClean="0"/>
              <a:t>paсчитывaют</a:t>
            </a:r>
            <a:r>
              <a:rPr lang="ru-RU" sz="2400" b="1" dirty="0" smtClean="0"/>
              <a:t>  объем  суточного  </a:t>
            </a:r>
            <a:r>
              <a:rPr lang="ru-RU" sz="2400" b="1" dirty="0" err="1" smtClean="0"/>
              <a:t>paциoнa</a:t>
            </a:r>
            <a:r>
              <a:rPr lang="ru-RU" sz="2400" b="1" dirty="0" smtClean="0"/>
              <a:t>  или  отдельных   </a:t>
            </a:r>
            <a:r>
              <a:rPr lang="ru-RU" sz="2400" b="1" dirty="0" err="1" smtClean="0"/>
              <a:t>paзoвыx</a:t>
            </a:r>
            <a:r>
              <a:rPr lang="ru-RU" sz="2400" b="1" dirty="0" smtClean="0"/>
              <a:t>   порций,  определяют  </a:t>
            </a:r>
            <a:r>
              <a:rPr lang="ru-RU" sz="2400" b="1" dirty="0" err="1" smtClean="0"/>
              <a:t>мeтoды</a:t>
            </a:r>
            <a:r>
              <a:rPr lang="ru-RU" sz="2400" b="1" dirty="0" smtClean="0"/>
              <a:t>  кулинарной  обработки  </a:t>
            </a:r>
            <a:r>
              <a:rPr lang="ru-RU" sz="2400" b="1" dirty="0" err="1" smtClean="0"/>
              <a:t>пpoдуктoв</a:t>
            </a:r>
            <a:r>
              <a:rPr lang="ru-RU" sz="2400" b="1" dirty="0" smtClean="0"/>
              <a:t>,  состав  пищи , </a:t>
            </a:r>
            <a:r>
              <a:rPr lang="ru-RU" sz="2400" b="1" dirty="0" err="1" smtClean="0"/>
              <a:t>ee</a:t>
            </a:r>
            <a:r>
              <a:rPr lang="ru-RU" sz="2400" b="1" dirty="0" smtClean="0"/>
              <a:t>  консистенцию  и  т.д.  Поэтому  они должны  хорошо  знать  </a:t>
            </a:r>
            <a:r>
              <a:rPr lang="ru-RU" sz="2400" b="1" dirty="0" err="1" smtClean="0"/>
              <a:t>сoстaв</a:t>
            </a:r>
            <a:r>
              <a:rPr lang="ru-RU" sz="2400" b="1" dirty="0" smtClean="0"/>
              <a:t>  основных  пищевых </a:t>
            </a:r>
            <a:r>
              <a:rPr lang="ru-RU" sz="2400" b="1" dirty="0" err="1" smtClean="0"/>
              <a:t>пpoдуктoв</a:t>
            </a:r>
            <a:r>
              <a:rPr lang="ru-RU" sz="2400" b="1" dirty="0" smtClean="0"/>
              <a:t>, их воздействие  на   здоровый   и   </a:t>
            </a:r>
            <a:r>
              <a:rPr lang="ru-RU" sz="2400" b="1" dirty="0" err="1" smtClean="0"/>
              <a:t>бoльнoй</a:t>
            </a:r>
            <a:r>
              <a:rPr lang="ru-RU" sz="2400" b="1" dirty="0" smtClean="0"/>
              <a:t>  организм,  </a:t>
            </a:r>
            <a:r>
              <a:rPr lang="ru-RU" sz="2400" b="1" dirty="0" err="1" smtClean="0"/>
              <a:t>биологичекую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цeннoсть</a:t>
            </a:r>
            <a:r>
              <a:rPr lang="ru-RU" sz="2400" b="1" dirty="0" smtClean="0"/>
              <a:t> составляющих компонентов и изменение ее </a:t>
            </a:r>
            <a:r>
              <a:rPr lang="ru-RU" sz="2400" b="1" dirty="0" err="1" smtClean="0"/>
              <a:t>пoд</a:t>
            </a:r>
            <a:r>
              <a:rPr lang="ru-RU" sz="2400" b="1" dirty="0" smtClean="0"/>
              <a:t> влиянием сочетания   </a:t>
            </a:r>
            <a:r>
              <a:rPr lang="ru-RU" sz="2400" b="1" dirty="0" err="1" smtClean="0"/>
              <a:t>пpoдуктoв</a:t>
            </a:r>
            <a:r>
              <a:rPr lang="ru-RU" sz="2400" b="1" dirty="0" smtClean="0"/>
              <a:t>   или   особенностей   </a:t>
            </a:r>
            <a:r>
              <a:rPr lang="ru-RU" sz="2400" b="1" dirty="0" err="1" smtClean="0"/>
              <a:t>иx</a:t>
            </a:r>
            <a:r>
              <a:rPr lang="ru-RU" sz="2400" b="1" dirty="0" smtClean="0"/>
              <a:t>  технологической обработки и т.п. </a:t>
            </a:r>
          </a:p>
          <a:p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Изучить </a:t>
            </a:r>
            <a:r>
              <a:rPr lang="ru-RU" b="1" dirty="0"/>
              <a:t>основные принципы рационального питания, научить подбирать продукты для составления меню завтрака с учетом калорийности продуктов; воспитывать стремление к здоровому образу жизни. 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85794"/>
            <a:ext cx="7772400" cy="5157806"/>
          </a:xfrm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ladimir Script" pitchFamily="66" charset="0"/>
              </a:rPr>
              <a:t> В еде не будь до всякой пищи падок.</a:t>
            </a:r>
          </a:p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ladimir Script" pitchFamily="66" charset="0"/>
              </a:rPr>
              <a:t>Знай точно время, место и порядок.</a:t>
            </a:r>
          </a:p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ladimir Script" pitchFamily="66" charset="0"/>
              </a:rPr>
              <a:t>Питайся, если голод ощутил –</a:t>
            </a:r>
          </a:p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ladimir Script" pitchFamily="66" charset="0"/>
              </a:rPr>
              <a:t>Еда нужна для поддержанья сил.</a:t>
            </a:r>
          </a:p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ladimir Script" pitchFamily="66" charset="0"/>
              </a:rPr>
              <a:t>Зубами пищу измельчай всегда, </a:t>
            </a:r>
          </a:p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ladimir Script" pitchFamily="66" charset="0"/>
              </a:rPr>
              <a:t>Полезней будет, впрок пойдет еда.</a:t>
            </a:r>
          </a:p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ladimir Script" pitchFamily="66" charset="0"/>
              </a:rPr>
              <a:t>В  компании приятной честь по чести</a:t>
            </a:r>
          </a:p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ladimir Script" pitchFamily="66" charset="0"/>
              </a:rPr>
              <a:t>Есть следует в уютном чистом месте.</a:t>
            </a:r>
          </a:p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ladimir Script" pitchFamily="66" charset="0"/>
              </a:rPr>
              <a:t>Тому на пользу мой совет пойдет, </a:t>
            </a:r>
          </a:p>
          <a:p>
            <a:pPr algn="ctr">
              <a:spcBef>
                <a:spcPct val="50000"/>
              </a:spcBef>
            </a:pPr>
            <a:r>
              <a:rPr lang="ru-RU" sz="2400" b="1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ladimir Script" pitchFamily="66" charset="0"/>
              </a:rPr>
              <a:t>Кто ест и пьет достойно, в свой черед.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Повторение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1. Дать характеристику предприятиям общественного питания.</a:t>
            </a:r>
          </a:p>
          <a:p>
            <a:r>
              <a:rPr lang="ru-RU" b="1" i="1" dirty="0" smtClean="0"/>
              <a:t>2. Санитарно-гигиенические требования к работникам ПОП.</a:t>
            </a:r>
          </a:p>
          <a:p>
            <a:r>
              <a:rPr lang="ru-RU" b="1" i="1" dirty="0" smtClean="0"/>
              <a:t>3. Реклама. Функции, типы, роль рекламы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Рациональное питание: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Название происходит от латинского "</a:t>
            </a:r>
            <a:r>
              <a:rPr lang="ru-RU" dirty="0" err="1" smtClean="0"/>
              <a:t>Rationalis</a:t>
            </a:r>
            <a:r>
              <a:rPr lang="ru-RU" dirty="0" smtClean="0"/>
              <a:t>" - умный. Это физиологически полноценное питание здоровых людей, которое есть разнообразным и сбалансированным по всем компонентам.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П</a:t>
            </a:r>
            <a:r>
              <a:rPr lang="ru-RU" b="1" i="1" dirty="0" smtClean="0"/>
              <a:t>ервый принцип рационального питания: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1" dirty="0" smtClean="0"/>
              <a:t>энергетическая </a:t>
            </a:r>
            <a:r>
              <a:rPr lang="ru-RU" sz="2400" b="1" dirty="0" smtClean="0"/>
              <a:t>ценность должна соответствовать энергетическим затратам организма. </a:t>
            </a:r>
            <a:r>
              <a:rPr lang="ru-RU" sz="2400" b="1" i="1" dirty="0" smtClean="0"/>
              <a:t>В </a:t>
            </a:r>
            <a:r>
              <a:rPr lang="ru-RU" sz="2400" b="1" i="1" dirty="0" smtClean="0"/>
              <a:t>связи с избыточным </a:t>
            </a:r>
            <a:r>
              <a:rPr lang="ru-RU" sz="2400" b="1" dirty="0" smtClean="0"/>
              <a:t>потреблением энергоемких продуктов (хлеб, картофель, животные жиры, сахар и др.) энергетическая ценность суточных рационов часто превышает энергетические затраты. С увеличением возраста происходит накопление избыточной массы тела и развитие ожирения, ускоряющее появление многих хронических дегенеративных заболеваний.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Второй принцип рационального питания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- соответствие химического состава пищевых веществ физиологическим потребностям организма. Ежедневно в определенном количестве и соотношении в организм должно поступать около 70 ингредиентов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500042"/>
            <a:ext cx="8143932" cy="5443558"/>
          </a:xfrm>
        </p:spPr>
        <p:txBody>
          <a:bodyPr/>
          <a:lstStyle/>
          <a:p>
            <a:pPr algn="just"/>
            <a:r>
              <a:rPr lang="ru-RU" b="1" dirty="0" smtClean="0"/>
              <a:t>Максимальное разнообразие питания определяет третий принцип рационального питания.</a:t>
            </a:r>
          </a:p>
          <a:p>
            <a:pPr algn="just"/>
            <a:r>
              <a:rPr lang="ru-RU" b="1" dirty="0" smtClean="0"/>
              <a:t>соблюдение оптимального режима питания определяет четвертый принцип рационального питания. Под режимом питания подразумевается регулярность, кратность и чередование приемов пищи.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Белки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Белки – это органические вещества животного и растительного происхождения. Они обеспечивают поддержку клеток человеческого организма. Их основным элементов являются многочисленные аминокислоты. </a:t>
            </a:r>
            <a:endParaRPr lang="ru-RU" sz="2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i="1" dirty="0" smtClean="0"/>
              <a:t>Поступление белков в организм обеспечивают два вида продуктов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 1.    Животное мясо – говядина, потроха и свиные продукты, рыба, моллюски, яйца, молочные продукты и сыр.</a:t>
            </a:r>
          </a:p>
          <a:p>
            <a:r>
              <a:rPr lang="ru-RU" b="1" dirty="0" smtClean="0"/>
              <a:t> 2.    Растительного происхождения  – содержатся в сое, морских водорослях, миндале, фундуке,  злаковых и бобовых.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ростые шаблоны (112)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простые шаблоны (112)</Template>
  <TotalTime>72</TotalTime>
  <Words>704</Words>
  <Application>Microsoft PowerPoint</Application>
  <PresentationFormat>Экран (4:3)</PresentationFormat>
  <Paragraphs>67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простые шаблоны (112)</vt:lpstr>
      <vt:lpstr>Рациональное питание</vt:lpstr>
      <vt:lpstr>Цель:</vt:lpstr>
      <vt:lpstr>Повторение</vt:lpstr>
      <vt:lpstr>Рациональное питание:</vt:lpstr>
      <vt:lpstr>Первый принцип рационального питания:</vt:lpstr>
      <vt:lpstr>Второй принцип рационального питания</vt:lpstr>
      <vt:lpstr>Слайд 7</vt:lpstr>
      <vt:lpstr>Белки</vt:lpstr>
      <vt:lpstr>  Поступление белков в организм обеспечивают два вида продуктов </vt:lpstr>
      <vt:lpstr> Ежедневное определённое количество белков необходимо для </vt:lpstr>
      <vt:lpstr>Жиры</vt:lpstr>
      <vt:lpstr> Углеводы </vt:lpstr>
      <vt:lpstr>Минеральные вещества</vt:lpstr>
      <vt:lpstr>Витамины</vt:lpstr>
      <vt:lpstr>Вода</vt:lpstr>
      <vt:lpstr>Клетчатка</vt:lpstr>
      <vt:lpstr> Целесообразно принимать пищу 3 - 4 раза в день, в определенные часы </vt:lpstr>
      <vt:lpstr>Профессии</vt:lpstr>
      <vt:lpstr>Слайд 19</vt:lpstr>
      <vt:lpstr>Слайд 20</vt:lpstr>
    </vt:vector>
  </TitlesOfParts>
  <Manager/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Рациональное питание</dc:title>
  <dc:subject/>
  <dc:creator>Admin</dc:creator>
  <cp:keywords>exciting online presentation communicate impactful exchange information broadcast collaborate on-screen projector white</cp:keywords>
  <dc:description>Use this template for presentations based on technology.</dc:description>
  <cp:lastModifiedBy>texnology</cp:lastModifiedBy>
  <cp:revision>8</cp:revision>
  <dcterms:created xsi:type="dcterms:W3CDTF">2011-09-15T17:52:03Z</dcterms:created>
  <dcterms:modified xsi:type="dcterms:W3CDTF">2011-09-16T00:27:02Z</dcterms:modified>
  <cp:category>Technology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Wavy Window</vt:lpwstr>
  </property>
  <property fmtid="{D5CDD505-2E9C-101B-9397-08002B2CF9AE}" pid="3" name="Style">
    <vt:lpwstr>S</vt:lpwstr>
  </property>
  <property fmtid="{D5CDD505-2E9C-101B-9397-08002B2CF9AE}" pid="4" name="Folder">
    <vt:lpwstr>Technology</vt:lpwstr>
  </property>
  <property fmtid="{D5CDD505-2E9C-101B-9397-08002B2CF9AE}" pid="5" name="Attribution">
    <vt:lpwstr>Copyright © 2003 KMT Software, Inc.</vt:lpwstr>
  </property>
</Properties>
</file>