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8" r:id="rId6"/>
    <p:sldId id="266" r:id="rId7"/>
    <p:sldId id="270" r:id="rId8"/>
    <p:sldId id="260" r:id="rId9"/>
    <p:sldId id="262" r:id="rId10"/>
    <p:sldId id="265" r:id="rId11"/>
    <p:sldId id="267" r:id="rId12"/>
    <p:sldId id="269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3F09"/>
    <a:srgbClr val="D5EA0C"/>
    <a:srgbClr val="0DAF4B"/>
    <a:srgbClr val="0BB1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0D5A85-C1F6-4FA3-837C-ADE4B9FDE990}" type="doc">
      <dgm:prSet loTypeId="urn:microsoft.com/office/officeart/2005/8/layout/radial5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4FB656-3D4D-446B-BEC0-AE2D80183135}">
      <dgm:prSet phldrT="[Текст]"/>
      <dgm:spPr/>
      <dgm:t>
        <a:bodyPr/>
        <a:lstStyle/>
        <a:p>
          <a:r>
            <a:rPr lang="ru-RU" dirty="0" smtClean="0"/>
            <a:t>В.К.Рентген</a:t>
          </a:r>
          <a:endParaRPr lang="ru-RU" dirty="0"/>
        </a:p>
      </dgm:t>
    </dgm:pt>
    <dgm:pt modelId="{F0E73202-5C5C-46A9-B5A6-05CE14054D89}" type="parTrans" cxnId="{70056179-64F3-4B57-8458-1A50EB981491}">
      <dgm:prSet/>
      <dgm:spPr/>
      <dgm:t>
        <a:bodyPr/>
        <a:lstStyle/>
        <a:p>
          <a:endParaRPr lang="ru-RU"/>
        </a:p>
      </dgm:t>
    </dgm:pt>
    <dgm:pt modelId="{78D28FE7-87BD-4556-9ED6-A2B814E3815A}" type="sibTrans" cxnId="{70056179-64F3-4B57-8458-1A50EB981491}">
      <dgm:prSet/>
      <dgm:spPr/>
      <dgm:t>
        <a:bodyPr/>
        <a:lstStyle/>
        <a:p>
          <a:endParaRPr lang="ru-RU"/>
        </a:p>
      </dgm:t>
    </dgm:pt>
    <dgm:pt modelId="{26F6A531-2AD6-4CE1-89C2-EA525EC9294C}">
      <dgm:prSet phldrT="[Текст]"/>
      <dgm:spPr/>
      <dgm:t>
        <a:bodyPr/>
        <a:lstStyle/>
        <a:p>
          <a:r>
            <a:rPr lang="ru-RU" b="0" i="1" dirty="0" smtClean="0"/>
            <a:t>М.фон Лауэ</a:t>
          </a:r>
        </a:p>
        <a:p>
          <a:r>
            <a:rPr lang="ru-RU" b="1" i="1" dirty="0" smtClean="0"/>
            <a:t>1914 г.</a:t>
          </a:r>
        </a:p>
        <a:p>
          <a:r>
            <a:rPr lang="ru-RU" dirty="0" smtClean="0"/>
            <a:t>Дифракция рентгеновских лучей</a:t>
          </a:r>
        </a:p>
        <a:p>
          <a:endParaRPr lang="ru-RU" dirty="0"/>
        </a:p>
      </dgm:t>
    </dgm:pt>
    <dgm:pt modelId="{F6600177-1538-4FF7-AC64-EF353CC43302}" type="parTrans" cxnId="{9240378C-A482-4765-A3B4-A2BAA3B0A9F5}">
      <dgm:prSet/>
      <dgm:spPr/>
      <dgm:t>
        <a:bodyPr/>
        <a:lstStyle/>
        <a:p>
          <a:endParaRPr lang="ru-RU" dirty="0"/>
        </a:p>
      </dgm:t>
    </dgm:pt>
    <dgm:pt modelId="{512BF104-994E-4B57-8ED1-2F11DA802277}" type="sibTrans" cxnId="{9240378C-A482-4765-A3B4-A2BAA3B0A9F5}">
      <dgm:prSet/>
      <dgm:spPr/>
      <dgm:t>
        <a:bodyPr/>
        <a:lstStyle/>
        <a:p>
          <a:endParaRPr lang="ru-RU"/>
        </a:p>
      </dgm:t>
    </dgm:pt>
    <dgm:pt modelId="{B04F050F-492F-4A00-8868-C75F3B1D0658}">
      <dgm:prSet phldrT="[Текст]"/>
      <dgm:spPr/>
      <dgm:t>
        <a:bodyPr/>
        <a:lstStyle/>
        <a:p>
          <a:r>
            <a:rPr lang="ru-RU" i="1" dirty="0" smtClean="0"/>
            <a:t>Ч.Баркла</a:t>
          </a:r>
          <a:endParaRPr lang="ru-RU" b="1" i="1" dirty="0" smtClean="0"/>
        </a:p>
        <a:p>
          <a:r>
            <a:rPr lang="ru-RU" b="1" i="1" dirty="0" smtClean="0"/>
            <a:t>1917</a:t>
          </a:r>
          <a:r>
            <a:rPr lang="ru-RU" dirty="0" smtClean="0"/>
            <a:t> г.</a:t>
          </a:r>
        </a:p>
        <a:p>
          <a:r>
            <a:rPr lang="ru-RU" dirty="0" smtClean="0"/>
            <a:t>Характеристика рентгеновского излучения</a:t>
          </a:r>
          <a:endParaRPr lang="ru-RU" dirty="0"/>
        </a:p>
      </dgm:t>
    </dgm:pt>
    <dgm:pt modelId="{098AC1AA-A72B-41AC-8D9D-135FDFD52CC3}" type="parTrans" cxnId="{03071FF6-6BE9-4E0E-AD0E-9FAB92DE6F58}">
      <dgm:prSet/>
      <dgm:spPr/>
      <dgm:t>
        <a:bodyPr/>
        <a:lstStyle/>
        <a:p>
          <a:endParaRPr lang="ru-RU" dirty="0"/>
        </a:p>
      </dgm:t>
    </dgm:pt>
    <dgm:pt modelId="{9E067606-53E7-460D-B9C6-1CA77F67F22C}" type="sibTrans" cxnId="{03071FF6-6BE9-4E0E-AD0E-9FAB92DE6F58}">
      <dgm:prSet/>
      <dgm:spPr/>
      <dgm:t>
        <a:bodyPr/>
        <a:lstStyle/>
        <a:p>
          <a:endParaRPr lang="ru-RU"/>
        </a:p>
      </dgm:t>
    </dgm:pt>
    <dgm:pt modelId="{676BD672-81FA-4087-9800-3811CD513555}">
      <dgm:prSet phldrT="[Текст]"/>
      <dgm:spPr/>
      <dgm:t>
        <a:bodyPr/>
        <a:lstStyle/>
        <a:p>
          <a:r>
            <a:rPr lang="ru-RU" i="1" dirty="0" smtClean="0"/>
            <a:t>К.Сигбан</a:t>
          </a:r>
          <a:endParaRPr lang="ru-RU" b="1" i="1" dirty="0" smtClean="0"/>
        </a:p>
        <a:p>
          <a:r>
            <a:rPr lang="ru-RU" b="1" i="1" dirty="0" smtClean="0"/>
            <a:t>1924</a:t>
          </a:r>
          <a:r>
            <a:rPr lang="ru-RU" dirty="0" smtClean="0"/>
            <a:t> г. исследование спектров в диапазоне рентгеновских лучей</a:t>
          </a:r>
          <a:endParaRPr lang="ru-RU" dirty="0"/>
        </a:p>
      </dgm:t>
    </dgm:pt>
    <dgm:pt modelId="{515628AF-A50E-4F8B-A2F8-981DB239A3D0}" type="parTrans" cxnId="{3034CF29-A36E-4FAC-A536-F41863E4E2F3}">
      <dgm:prSet/>
      <dgm:spPr/>
      <dgm:t>
        <a:bodyPr/>
        <a:lstStyle/>
        <a:p>
          <a:endParaRPr lang="ru-RU" dirty="0"/>
        </a:p>
      </dgm:t>
    </dgm:pt>
    <dgm:pt modelId="{CA913DF9-03E6-4E5B-A10F-42EB743E2CDF}" type="sibTrans" cxnId="{3034CF29-A36E-4FAC-A536-F41863E4E2F3}">
      <dgm:prSet/>
      <dgm:spPr/>
      <dgm:t>
        <a:bodyPr/>
        <a:lstStyle/>
        <a:p>
          <a:endParaRPr lang="ru-RU"/>
        </a:p>
      </dgm:t>
    </dgm:pt>
    <dgm:pt modelId="{5226A729-163C-4ED9-8B80-10913FB48C6F}">
      <dgm:prSet phldrT="[Текст]"/>
      <dgm:spPr/>
      <dgm:t>
        <a:bodyPr/>
        <a:lstStyle/>
        <a:p>
          <a:r>
            <a:rPr lang="ru-RU" dirty="0" smtClean="0"/>
            <a:t>А.Комптон</a:t>
          </a:r>
          <a:endParaRPr lang="ru-RU" b="1" i="1" dirty="0" smtClean="0"/>
        </a:p>
        <a:p>
          <a:r>
            <a:rPr lang="ru-RU" b="1" i="1" dirty="0" smtClean="0"/>
            <a:t>1927</a:t>
          </a:r>
          <a:r>
            <a:rPr lang="ru-RU" dirty="0" smtClean="0"/>
            <a:t> г.</a:t>
          </a:r>
        </a:p>
        <a:p>
          <a:r>
            <a:rPr lang="ru-RU" dirty="0" smtClean="0"/>
            <a:t>Рассеяние рентгеновских лучей на свободных электронах вещества</a:t>
          </a:r>
          <a:endParaRPr lang="ru-RU" dirty="0"/>
        </a:p>
      </dgm:t>
    </dgm:pt>
    <dgm:pt modelId="{0720D6C2-EA1D-41FB-80F0-CED380522747}" type="parTrans" cxnId="{822C8460-2082-4520-8C4B-3975DA0C924F}">
      <dgm:prSet/>
      <dgm:spPr/>
      <dgm:t>
        <a:bodyPr/>
        <a:lstStyle/>
        <a:p>
          <a:endParaRPr lang="ru-RU" dirty="0"/>
        </a:p>
      </dgm:t>
    </dgm:pt>
    <dgm:pt modelId="{A7E4D986-05BC-49FC-B835-E6813A8BDD93}" type="sibTrans" cxnId="{822C8460-2082-4520-8C4B-3975DA0C924F}">
      <dgm:prSet/>
      <dgm:spPr/>
      <dgm:t>
        <a:bodyPr/>
        <a:lstStyle/>
        <a:p>
          <a:endParaRPr lang="ru-RU"/>
        </a:p>
      </dgm:t>
    </dgm:pt>
    <dgm:pt modelId="{34B24DF7-4D9A-4654-B086-BD5BBCE24BB7}">
      <dgm:prSet phldrT="[Текст]"/>
      <dgm:spPr/>
      <dgm:t>
        <a:bodyPr/>
        <a:lstStyle/>
        <a:p>
          <a:r>
            <a:rPr lang="ru-RU" i="1" dirty="0" smtClean="0"/>
            <a:t>У.Г. и У.Л. Брэгг</a:t>
          </a:r>
          <a:endParaRPr lang="ru-RU" b="1" i="1" dirty="0" smtClean="0"/>
        </a:p>
        <a:p>
          <a:r>
            <a:rPr lang="ru-RU" b="1" i="1" dirty="0" smtClean="0"/>
            <a:t>1915 </a:t>
          </a:r>
          <a:r>
            <a:rPr lang="ru-RU" dirty="0" smtClean="0"/>
            <a:t>г.</a:t>
          </a:r>
        </a:p>
        <a:p>
          <a:r>
            <a:rPr lang="ru-RU" dirty="0" smtClean="0"/>
            <a:t> Изучение структуры кристаллов с помощью рентгеновских лучей </a:t>
          </a:r>
          <a:endParaRPr lang="ru-RU" dirty="0"/>
        </a:p>
      </dgm:t>
    </dgm:pt>
    <dgm:pt modelId="{60846864-51C5-423A-B79D-BBA9297555DE}" type="parTrans" cxnId="{7EB08873-3ED8-4BEA-A1E5-0703A9980C61}">
      <dgm:prSet/>
      <dgm:spPr/>
      <dgm:t>
        <a:bodyPr/>
        <a:lstStyle/>
        <a:p>
          <a:endParaRPr lang="ru-RU" dirty="0"/>
        </a:p>
      </dgm:t>
    </dgm:pt>
    <dgm:pt modelId="{434C3128-524C-4041-8B8E-A7713B3103DC}" type="sibTrans" cxnId="{7EB08873-3ED8-4BEA-A1E5-0703A9980C61}">
      <dgm:prSet/>
      <dgm:spPr/>
      <dgm:t>
        <a:bodyPr/>
        <a:lstStyle/>
        <a:p>
          <a:endParaRPr lang="ru-RU"/>
        </a:p>
      </dgm:t>
    </dgm:pt>
    <dgm:pt modelId="{EB489AB4-2A19-4E7D-9436-54AACBE54040}">
      <dgm:prSet/>
      <dgm:spPr/>
      <dgm:t>
        <a:bodyPr/>
        <a:lstStyle/>
        <a:p>
          <a:r>
            <a:rPr lang="ru-RU" i="1" dirty="0" smtClean="0"/>
            <a:t>П.Дебай</a:t>
          </a:r>
          <a:endParaRPr lang="ru-RU" b="1" i="1" dirty="0" smtClean="0"/>
        </a:p>
        <a:p>
          <a:r>
            <a:rPr lang="ru-RU" b="1" i="1" dirty="0" smtClean="0"/>
            <a:t>1936</a:t>
          </a:r>
          <a:r>
            <a:rPr lang="ru-RU" dirty="0" smtClean="0"/>
            <a:t> г.</a:t>
          </a:r>
        </a:p>
        <a:p>
          <a:r>
            <a:rPr lang="ru-RU" dirty="0" smtClean="0"/>
            <a:t>изучение молекулярных структур с помощью дифракции рентгеновских лучей и электронов</a:t>
          </a:r>
          <a:endParaRPr lang="ru-RU" dirty="0"/>
        </a:p>
      </dgm:t>
    </dgm:pt>
    <dgm:pt modelId="{97EF0974-28B1-40D5-8C23-4A51EF68ECD6}" type="parTrans" cxnId="{A6CB5090-0B67-424D-B22C-465EEE18DBBA}">
      <dgm:prSet/>
      <dgm:spPr/>
      <dgm:t>
        <a:bodyPr/>
        <a:lstStyle/>
        <a:p>
          <a:endParaRPr lang="ru-RU" dirty="0"/>
        </a:p>
      </dgm:t>
    </dgm:pt>
    <dgm:pt modelId="{3552494D-31F7-47BF-B9F5-66443427CB43}" type="sibTrans" cxnId="{A6CB5090-0B67-424D-B22C-465EEE18DBBA}">
      <dgm:prSet/>
      <dgm:spPr/>
      <dgm:t>
        <a:bodyPr/>
        <a:lstStyle/>
        <a:p>
          <a:endParaRPr lang="ru-RU"/>
        </a:p>
      </dgm:t>
    </dgm:pt>
    <dgm:pt modelId="{EB850F95-AEF7-4668-BDA5-3E8712A2F6CA}" type="pres">
      <dgm:prSet presAssocID="{BD0D5A85-C1F6-4FA3-837C-ADE4B9FDE99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1D6886-5B15-40CB-8316-042B8282D326}" type="pres">
      <dgm:prSet presAssocID="{334FB656-3D4D-446B-BEC0-AE2D80183135}" presName="centerShape" presStyleLbl="node0" presStyleIdx="0" presStyleCnt="1" custLinFactNeighborX="3533" custLinFactNeighborY="3533"/>
      <dgm:spPr/>
      <dgm:t>
        <a:bodyPr/>
        <a:lstStyle/>
        <a:p>
          <a:endParaRPr lang="ru-RU"/>
        </a:p>
      </dgm:t>
    </dgm:pt>
    <dgm:pt modelId="{5BE96DF7-A833-4945-A958-AFA1F1936AF2}" type="pres">
      <dgm:prSet presAssocID="{F6600177-1538-4FF7-AC64-EF353CC4330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53F325F9-82CB-4B23-A813-57B99DBEF6E9}" type="pres">
      <dgm:prSet presAssocID="{F6600177-1538-4FF7-AC64-EF353CC4330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0B572E23-147D-4DD8-B33A-AD2B724A8604}" type="pres">
      <dgm:prSet presAssocID="{26F6A531-2AD6-4CE1-89C2-EA525EC9294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80443-11EF-4353-9B67-879B5F416C82}" type="pres">
      <dgm:prSet presAssocID="{60846864-51C5-423A-B79D-BBA9297555DE}" presName="parTrans" presStyleLbl="sibTrans2D1" presStyleIdx="1" presStyleCnt="6"/>
      <dgm:spPr/>
      <dgm:t>
        <a:bodyPr/>
        <a:lstStyle/>
        <a:p>
          <a:endParaRPr lang="ru-RU"/>
        </a:p>
      </dgm:t>
    </dgm:pt>
    <dgm:pt modelId="{E03AA077-64AA-4060-B666-053E3E3F06BE}" type="pres">
      <dgm:prSet presAssocID="{60846864-51C5-423A-B79D-BBA9297555DE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C8DC0552-B752-4E51-8749-E1B216D033FF}" type="pres">
      <dgm:prSet presAssocID="{34B24DF7-4D9A-4654-B086-BD5BBCE24BB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C58D1-3B0B-4C99-BA90-D38560B3B6D4}" type="pres">
      <dgm:prSet presAssocID="{098AC1AA-A72B-41AC-8D9D-135FDFD52CC3}" presName="parTrans" presStyleLbl="sibTrans2D1" presStyleIdx="2" presStyleCnt="6"/>
      <dgm:spPr/>
      <dgm:t>
        <a:bodyPr/>
        <a:lstStyle/>
        <a:p>
          <a:endParaRPr lang="ru-RU"/>
        </a:p>
      </dgm:t>
    </dgm:pt>
    <dgm:pt modelId="{A5E99724-98F5-443A-B80E-6BB801FC7616}" type="pres">
      <dgm:prSet presAssocID="{098AC1AA-A72B-41AC-8D9D-135FDFD52CC3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4A80CBB-C3F1-4462-977D-388C69F9B783}" type="pres">
      <dgm:prSet presAssocID="{B04F050F-492F-4A00-8868-C75F3B1D065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4C718-E003-4AF8-8226-C57AAF19F18E}" type="pres">
      <dgm:prSet presAssocID="{515628AF-A50E-4F8B-A2F8-981DB239A3D0}" presName="parTrans" presStyleLbl="sibTrans2D1" presStyleIdx="3" presStyleCnt="6"/>
      <dgm:spPr/>
      <dgm:t>
        <a:bodyPr/>
        <a:lstStyle/>
        <a:p>
          <a:endParaRPr lang="ru-RU"/>
        </a:p>
      </dgm:t>
    </dgm:pt>
    <dgm:pt modelId="{F74886DA-827C-46EE-9513-A80B412B7393}" type="pres">
      <dgm:prSet presAssocID="{515628AF-A50E-4F8B-A2F8-981DB239A3D0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EAA011D9-2076-4BCF-889D-3C6510A8DE49}" type="pres">
      <dgm:prSet presAssocID="{676BD672-81FA-4087-9800-3811CD51355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74B4D3-F51A-4E4F-9991-E56C25E783BC}" type="pres">
      <dgm:prSet presAssocID="{0720D6C2-EA1D-41FB-80F0-CED380522747}" presName="parTrans" presStyleLbl="sibTrans2D1" presStyleIdx="4" presStyleCnt="6"/>
      <dgm:spPr/>
      <dgm:t>
        <a:bodyPr/>
        <a:lstStyle/>
        <a:p>
          <a:endParaRPr lang="ru-RU"/>
        </a:p>
      </dgm:t>
    </dgm:pt>
    <dgm:pt modelId="{79ED24DE-AE49-4715-B43D-22A1F4589917}" type="pres">
      <dgm:prSet presAssocID="{0720D6C2-EA1D-41FB-80F0-CED380522747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4039557D-97DC-4DB7-9BD0-17A6B755C679}" type="pres">
      <dgm:prSet presAssocID="{5226A729-163C-4ED9-8B80-10913FB48C6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FDA77-AE7E-422C-95AB-8BAC88FDA439}" type="pres">
      <dgm:prSet presAssocID="{97EF0974-28B1-40D5-8C23-4A51EF68ECD6}" presName="parTrans" presStyleLbl="sibTrans2D1" presStyleIdx="5" presStyleCnt="6"/>
      <dgm:spPr/>
      <dgm:t>
        <a:bodyPr/>
        <a:lstStyle/>
        <a:p>
          <a:endParaRPr lang="ru-RU"/>
        </a:p>
      </dgm:t>
    </dgm:pt>
    <dgm:pt modelId="{F5ECC032-2FFF-4904-B09E-01582BE2B2F1}" type="pres">
      <dgm:prSet presAssocID="{97EF0974-28B1-40D5-8C23-4A51EF68ECD6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A80C00D7-EE69-4426-9127-14275F0F5EB5}" type="pres">
      <dgm:prSet presAssocID="{EB489AB4-2A19-4E7D-9436-54AACBE5404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B78A7E-7051-42DA-BD15-D652816FAAA2}" type="presOf" srcId="{BD0D5A85-C1F6-4FA3-837C-ADE4B9FDE990}" destId="{EB850F95-AEF7-4668-BDA5-3E8712A2F6CA}" srcOrd="0" destOrd="0" presId="urn:microsoft.com/office/officeart/2005/8/layout/radial5"/>
    <dgm:cxn modelId="{A6CCB353-7A82-4926-AA63-547550EC2E62}" type="presOf" srcId="{676BD672-81FA-4087-9800-3811CD513555}" destId="{EAA011D9-2076-4BCF-889D-3C6510A8DE49}" srcOrd="0" destOrd="0" presId="urn:microsoft.com/office/officeart/2005/8/layout/radial5"/>
    <dgm:cxn modelId="{BE3E2D6F-6A71-43D3-A92A-469C75493DA3}" type="presOf" srcId="{60846864-51C5-423A-B79D-BBA9297555DE}" destId="{E03AA077-64AA-4060-B666-053E3E3F06BE}" srcOrd="1" destOrd="0" presId="urn:microsoft.com/office/officeart/2005/8/layout/radial5"/>
    <dgm:cxn modelId="{3034CF29-A36E-4FAC-A536-F41863E4E2F3}" srcId="{334FB656-3D4D-446B-BEC0-AE2D80183135}" destId="{676BD672-81FA-4087-9800-3811CD513555}" srcOrd="3" destOrd="0" parTransId="{515628AF-A50E-4F8B-A2F8-981DB239A3D0}" sibTransId="{CA913DF9-03E6-4E5B-A10F-42EB743E2CDF}"/>
    <dgm:cxn modelId="{18E2F8F7-C37F-4516-832C-B25B2E7B0D2A}" type="presOf" srcId="{5226A729-163C-4ED9-8B80-10913FB48C6F}" destId="{4039557D-97DC-4DB7-9BD0-17A6B755C679}" srcOrd="0" destOrd="0" presId="urn:microsoft.com/office/officeart/2005/8/layout/radial5"/>
    <dgm:cxn modelId="{712BD67C-193E-452B-9504-7DE5F49F8404}" type="presOf" srcId="{F6600177-1538-4FF7-AC64-EF353CC43302}" destId="{5BE96DF7-A833-4945-A958-AFA1F1936AF2}" srcOrd="0" destOrd="0" presId="urn:microsoft.com/office/officeart/2005/8/layout/radial5"/>
    <dgm:cxn modelId="{77C505D0-0486-45EE-A11D-9D2E3EB9AB91}" type="presOf" srcId="{334FB656-3D4D-446B-BEC0-AE2D80183135}" destId="{671D6886-5B15-40CB-8316-042B8282D326}" srcOrd="0" destOrd="0" presId="urn:microsoft.com/office/officeart/2005/8/layout/radial5"/>
    <dgm:cxn modelId="{8F9E2034-6149-4D53-B50C-4348DD28E8FF}" type="presOf" srcId="{098AC1AA-A72B-41AC-8D9D-135FDFD52CC3}" destId="{A5E99724-98F5-443A-B80E-6BB801FC7616}" srcOrd="1" destOrd="0" presId="urn:microsoft.com/office/officeart/2005/8/layout/radial5"/>
    <dgm:cxn modelId="{2D3C076E-B117-4E84-ADD8-7CC7BE2C436B}" type="presOf" srcId="{515628AF-A50E-4F8B-A2F8-981DB239A3D0}" destId="{F74886DA-827C-46EE-9513-A80B412B7393}" srcOrd="1" destOrd="0" presId="urn:microsoft.com/office/officeart/2005/8/layout/radial5"/>
    <dgm:cxn modelId="{10F189CA-8018-48FD-9DFE-7E7DF684BC18}" type="presOf" srcId="{97EF0974-28B1-40D5-8C23-4A51EF68ECD6}" destId="{C50FDA77-AE7E-422C-95AB-8BAC88FDA439}" srcOrd="0" destOrd="0" presId="urn:microsoft.com/office/officeart/2005/8/layout/radial5"/>
    <dgm:cxn modelId="{7EB08873-3ED8-4BEA-A1E5-0703A9980C61}" srcId="{334FB656-3D4D-446B-BEC0-AE2D80183135}" destId="{34B24DF7-4D9A-4654-B086-BD5BBCE24BB7}" srcOrd="1" destOrd="0" parTransId="{60846864-51C5-423A-B79D-BBA9297555DE}" sibTransId="{434C3128-524C-4041-8B8E-A7713B3103DC}"/>
    <dgm:cxn modelId="{8A898FE6-CA5B-4EC2-8EB5-59F8479DD730}" type="presOf" srcId="{B04F050F-492F-4A00-8868-C75F3B1D0658}" destId="{04A80CBB-C3F1-4462-977D-388C69F9B783}" srcOrd="0" destOrd="0" presId="urn:microsoft.com/office/officeart/2005/8/layout/radial5"/>
    <dgm:cxn modelId="{70056179-64F3-4B57-8458-1A50EB981491}" srcId="{BD0D5A85-C1F6-4FA3-837C-ADE4B9FDE990}" destId="{334FB656-3D4D-446B-BEC0-AE2D80183135}" srcOrd="0" destOrd="0" parTransId="{F0E73202-5C5C-46A9-B5A6-05CE14054D89}" sibTransId="{78D28FE7-87BD-4556-9ED6-A2B814E3815A}"/>
    <dgm:cxn modelId="{081E1EC9-0B5B-4AAF-B6E8-DE7CC1CA6F23}" type="presOf" srcId="{515628AF-A50E-4F8B-A2F8-981DB239A3D0}" destId="{6D44C718-E003-4AF8-8226-C57AAF19F18E}" srcOrd="0" destOrd="0" presId="urn:microsoft.com/office/officeart/2005/8/layout/radial5"/>
    <dgm:cxn modelId="{081C527F-68EE-4012-A388-D2C1DA4A0FE7}" type="presOf" srcId="{0720D6C2-EA1D-41FB-80F0-CED380522747}" destId="{C174B4D3-F51A-4E4F-9991-E56C25E783BC}" srcOrd="0" destOrd="0" presId="urn:microsoft.com/office/officeart/2005/8/layout/radial5"/>
    <dgm:cxn modelId="{822C8460-2082-4520-8C4B-3975DA0C924F}" srcId="{334FB656-3D4D-446B-BEC0-AE2D80183135}" destId="{5226A729-163C-4ED9-8B80-10913FB48C6F}" srcOrd="4" destOrd="0" parTransId="{0720D6C2-EA1D-41FB-80F0-CED380522747}" sibTransId="{A7E4D986-05BC-49FC-B835-E6813A8BDD93}"/>
    <dgm:cxn modelId="{5F705661-D0A2-4348-9379-693F7BDEA423}" type="presOf" srcId="{EB489AB4-2A19-4E7D-9436-54AACBE54040}" destId="{A80C00D7-EE69-4426-9127-14275F0F5EB5}" srcOrd="0" destOrd="0" presId="urn:microsoft.com/office/officeart/2005/8/layout/radial5"/>
    <dgm:cxn modelId="{B484081A-04E4-4A41-B0D1-93354E805449}" type="presOf" srcId="{0720D6C2-EA1D-41FB-80F0-CED380522747}" destId="{79ED24DE-AE49-4715-B43D-22A1F4589917}" srcOrd="1" destOrd="0" presId="urn:microsoft.com/office/officeart/2005/8/layout/radial5"/>
    <dgm:cxn modelId="{03071FF6-6BE9-4E0E-AD0E-9FAB92DE6F58}" srcId="{334FB656-3D4D-446B-BEC0-AE2D80183135}" destId="{B04F050F-492F-4A00-8868-C75F3B1D0658}" srcOrd="2" destOrd="0" parTransId="{098AC1AA-A72B-41AC-8D9D-135FDFD52CC3}" sibTransId="{9E067606-53E7-460D-B9C6-1CA77F67F22C}"/>
    <dgm:cxn modelId="{ACB010E4-C696-40F2-BD78-D06BECF9DB71}" type="presOf" srcId="{26F6A531-2AD6-4CE1-89C2-EA525EC9294C}" destId="{0B572E23-147D-4DD8-B33A-AD2B724A8604}" srcOrd="0" destOrd="0" presId="urn:microsoft.com/office/officeart/2005/8/layout/radial5"/>
    <dgm:cxn modelId="{1320FEB6-BA47-4D47-A807-0E262B11F971}" type="presOf" srcId="{34B24DF7-4D9A-4654-B086-BD5BBCE24BB7}" destId="{C8DC0552-B752-4E51-8749-E1B216D033FF}" srcOrd="0" destOrd="0" presId="urn:microsoft.com/office/officeart/2005/8/layout/radial5"/>
    <dgm:cxn modelId="{9240378C-A482-4765-A3B4-A2BAA3B0A9F5}" srcId="{334FB656-3D4D-446B-BEC0-AE2D80183135}" destId="{26F6A531-2AD6-4CE1-89C2-EA525EC9294C}" srcOrd="0" destOrd="0" parTransId="{F6600177-1538-4FF7-AC64-EF353CC43302}" sibTransId="{512BF104-994E-4B57-8ED1-2F11DA802277}"/>
    <dgm:cxn modelId="{A6CB5090-0B67-424D-B22C-465EEE18DBBA}" srcId="{334FB656-3D4D-446B-BEC0-AE2D80183135}" destId="{EB489AB4-2A19-4E7D-9436-54AACBE54040}" srcOrd="5" destOrd="0" parTransId="{97EF0974-28B1-40D5-8C23-4A51EF68ECD6}" sibTransId="{3552494D-31F7-47BF-B9F5-66443427CB43}"/>
    <dgm:cxn modelId="{D5960170-A2BF-4BF5-875C-85C6E0CBB4E3}" type="presOf" srcId="{F6600177-1538-4FF7-AC64-EF353CC43302}" destId="{53F325F9-82CB-4B23-A813-57B99DBEF6E9}" srcOrd="1" destOrd="0" presId="urn:microsoft.com/office/officeart/2005/8/layout/radial5"/>
    <dgm:cxn modelId="{20B0DA7C-014F-4883-92AD-9D0CFDACD0DB}" type="presOf" srcId="{97EF0974-28B1-40D5-8C23-4A51EF68ECD6}" destId="{F5ECC032-2FFF-4904-B09E-01582BE2B2F1}" srcOrd="1" destOrd="0" presId="urn:microsoft.com/office/officeart/2005/8/layout/radial5"/>
    <dgm:cxn modelId="{C648F6A8-3C35-4638-A475-C7D1B825216F}" type="presOf" srcId="{098AC1AA-A72B-41AC-8D9D-135FDFD52CC3}" destId="{A0EC58D1-3B0B-4C99-BA90-D38560B3B6D4}" srcOrd="0" destOrd="0" presId="urn:microsoft.com/office/officeart/2005/8/layout/radial5"/>
    <dgm:cxn modelId="{E8301E02-5A59-470F-9378-E2E7283CABF2}" type="presOf" srcId="{60846864-51C5-423A-B79D-BBA9297555DE}" destId="{8DD80443-11EF-4353-9B67-879B5F416C82}" srcOrd="0" destOrd="0" presId="urn:microsoft.com/office/officeart/2005/8/layout/radial5"/>
    <dgm:cxn modelId="{73E9C0EC-50B4-4F96-B35F-36FE18B38865}" type="presParOf" srcId="{EB850F95-AEF7-4668-BDA5-3E8712A2F6CA}" destId="{671D6886-5B15-40CB-8316-042B8282D326}" srcOrd="0" destOrd="0" presId="urn:microsoft.com/office/officeart/2005/8/layout/radial5"/>
    <dgm:cxn modelId="{CA101D4F-D11D-4A3C-BB2A-61A34842E042}" type="presParOf" srcId="{EB850F95-AEF7-4668-BDA5-3E8712A2F6CA}" destId="{5BE96DF7-A833-4945-A958-AFA1F1936AF2}" srcOrd="1" destOrd="0" presId="urn:microsoft.com/office/officeart/2005/8/layout/radial5"/>
    <dgm:cxn modelId="{CDC8DF36-23E4-48FC-A326-ED1AEE8D91B0}" type="presParOf" srcId="{5BE96DF7-A833-4945-A958-AFA1F1936AF2}" destId="{53F325F9-82CB-4B23-A813-57B99DBEF6E9}" srcOrd="0" destOrd="0" presId="urn:microsoft.com/office/officeart/2005/8/layout/radial5"/>
    <dgm:cxn modelId="{52378844-791D-4F75-9469-F370D77B1273}" type="presParOf" srcId="{EB850F95-AEF7-4668-BDA5-3E8712A2F6CA}" destId="{0B572E23-147D-4DD8-B33A-AD2B724A8604}" srcOrd="2" destOrd="0" presId="urn:microsoft.com/office/officeart/2005/8/layout/radial5"/>
    <dgm:cxn modelId="{C5915388-27DD-45EC-B56C-04C1734DCBC4}" type="presParOf" srcId="{EB850F95-AEF7-4668-BDA5-3E8712A2F6CA}" destId="{8DD80443-11EF-4353-9B67-879B5F416C82}" srcOrd="3" destOrd="0" presId="urn:microsoft.com/office/officeart/2005/8/layout/radial5"/>
    <dgm:cxn modelId="{61E48253-41F8-492C-8488-2F6BD3785362}" type="presParOf" srcId="{8DD80443-11EF-4353-9B67-879B5F416C82}" destId="{E03AA077-64AA-4060-B666-053E3E3F06BE}" srcOrd="0" destOrd="0" presId="urn:microsoft.com/office/officeart/2005/8/layout/radial5"/>
    <dgm:cxn modelId="{134508BA-C978-43FC-A5FF-454A42A8EA84}" type="presParOf" srcId="{EB850F95-AEF7-4668-BDA5-3E8712A2F6CA}" destId="{C8DC0552-B752-4E51-8749-E1B216D033FF}" srcOrd="4" destOrd="0" presId="urn:microsoft.com/office/officeart/2005/8/layout/radial5"/>
    <dgm:cxn modelId="{8485F5CC-CA91-4750-AE2A-682DD0B9EE28}" type="presParOf" srcId="{EB850F95-AEF7-4668-BDA5-3E8712A2F6CA}" destId="{A0EC58D1-3B0B-4C99-BA90-D38560B3B6D4}" srcOrd="5" destOrd="0" presId="urn:microsoft.com/office/officeart/2005/8/layout/radial5"/>
    <dgm:cxn modelId="{B8DB1037-A333-4E91-BD9A-C85FC357E9D8}" type="presParOf" srcId="{A0EC58D1-3B0B-4C99-BA90-D38560B3B6D4}" destId="{A5E99724-98F5-443A-B80E-6BB801FC7616}" srcOrd="0" destOrd="0" presId="urn:microsoft.com/office/officeart/2005/8/layout/radial5"/>
    <dgm:cxn modelId="{92D25EDB-62B7-4B6A-AC70-120E707B95CB}" type="presParOf" srcId="{EB850F95-AEF7-4668-BDA5-3E8712A2F6CA}" destId="{04A80CBB-C3F1-4462-977D-388C69F9B783}" srcOrd="6" destOrd="0" presId="urn:microsoft.com/office/officeart/2005/8/layout/radial5"/>
    <dgm:cxn modelId="{E95B2CD8-C243-4D9E-83A2-50E285B4993F}" type="presParOf" srcId="{EB850F95-AEF7-4668-BDA5-3E8712A2F6CA}" destId="{6D44C718-E003-4AF8-8226-C57AAF19F18E}" srcOrd="7" destOrd="0" presId="urn:microsoft.com/office/officeart/2005/8/layout/radial5"/>
    <dgm:cxn modelId="{94A7C6C4-31DA-46F3-9379-6D5743B87640}" type="presParOf" srcId="{6D44C718-E003-4AF8-8226-C57AAF19F18E}" destId="{F74886DA-827C-46EE-9513-A80B412B7393}" srcOrd="0" destOrd="0" presId="urn:microsoft.com/office/officeart/2005/8/layout/radial5"/>
    <dgm:cxn modelId="{E8073055-22AD-439B-8234-857887CD06F9}" type="presParOf" srcId="{EB850F95-AEF7-4668-BDA5-3E8712A2F6CA}" destId="{EAA011D9-2076-4BCF-889D-3C6510A8DE49}" srcOrd="8" destOrd="0" presId="urn:microsoft.com/office/officeart/2005/8/layout/radial5"/>
    <dgm:cxn modelId="{8A4074D2-39F6-466B-A564-A4F77C242762}" type="presParOf" srcId="{EB850F95-AEF7-4668-BDA5-3E8712A2F6CA}" destId="{C174B4D3-F51A-4E4F-9991-E56C25E783BC}" srcOrd="9" destOrd="0" presId="urn:microsoft.com/office/officeart/2005/8/layout/radial5"/>
    <dgm:cxn modelId="{5B3936C9-1AA3-497C-BBD4-27FF03A56B0E}" type="presParOf" srcId="{C174B4D3-F51A-4E4F-9991-E56C25E783BC}" destId="{79ED24DE-AE49-4715-B43D-22A1F4589917}" srcOrd="0" destOrd="0" presId="urn:microsoft.com/office/officeart/2005/8/layout/radial5"/>
    <dgm:cxn modelId="{578F161B-EA38-4ADE-8A22-CB387789A7B4}" type="presParOf" srcId="{EB850F95-AEF7-4668-BDA5-3E8712A2F6CA}" destId="{4039557D-97DC-4DB7-9BD0-17A6B755C679}" srcOrd="10" destOrd="0" presId="urn:microsoft.com/office/officeart/2005/8/layout/radial5"/>
    <dgm:cxn modelId="{F2D690C8-7319-4236-A617-382AAED292C7}" type="presParOf" srcId="{EB850F95-AEF7-4668-BDA5-3E8712A2F6CA}" destId="{C50FDA77-AE7E-422C-95AB-8BAC88FDA439}" srcOrd="11" destOrd="0" presId="urn:microsoft.com/office/officeart/2005/8/layout/radial5"/>
    <dgm:cxn modelId="{D39CE2DC-0BE7-470E-AB84-D42BC5800311}" type="presParOf" srcId="{C50FDA77-AE7E-422C-95AB-8BAC88FDA439}" destId="{F5ECC032-2FFF-4904-B09E-01582BE2B2F1}" srcOrd="0" destOrd="0" presId="urn:microsoft.com/office/officeart/2005/8/layout/radial5"/>
    <dgm:cxn modelId="{D12F98D5-C9E2-48D2-9524-37643AB60D14}" type="presParOf" srcId="{EB850F95-AEF7-4668-BDA5-3E8712A2F6CA}" destId="{A80C00D7-EE69-4426-9127-14275F0F5EB5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1D6886-5B15-40CB-8316-042B8282D326}">
      <dsp:nvSpPr>
        <dsp:cNvPr id="0" name=""/>
        <dsp:cNvSpPr/>
      </dsp:nvSpPr>
      <dsp:spPr>
        <a:xfrm>
          <a:off x="3963476" y="2820476"/>
          <a:ext cx="1563030" cy="15630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В.К.Рентген</a:t>
          </a:r>
          <a:endParaRPr lang="ru-RU" sz="1600" kern="1200" dirty="0"/>
        </a:p>
      </dsp:txBody>
      <dsp:txXfrm>
        <a:off x="3963476" y="2820476"/>
        <a:ext cx="1563030" cy="1563030"/>
      </dsp:txXfrm>
    </dsp:sp>
    <dsp:sp modelId="{5BE96DF7-A833-4945-A958-AFA1F1936AF2}">
      <dsp:nvSpPr>
        <dsp:cNvPr id="0" name=""/>
        <dsp:cNvSpPr/>
      </dsp:nvSpPr>
      <dsp:spPr>
        <a:xfrm rot="15973449">
          <a:off x="4435633" y="2136147"/>
          <a:ext cx="460306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15973449">
        <a:off x="4435633" y="2136147"/>
        <a:ext cx="460306" cy="531430"/>
      </dsp:txXfrm>
    </dsp:sp>
    <dsp:sp modelId="{0B572E23-147D-4DD8-B33A-AD2B724A8604}">
      <dsp:nvSpPr>
        <dsp:cNvPr id="0" name=""/>
        <dsp:cNvSpPr/>
      </dsp:nvSpPr>
      <dsp:spPr>
        <a:xfrm>
          <a:off x="3595106" y="3887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1" kern="1200" dirty="0" smtClean="0"/>
            <a:t>М.фон Лауэ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1914 г.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Дифракция рентгеновских лучей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595106" y="3887"/>
        <a:ext cx="1953787" cy="1953787"/>
      </dsp:txXfrm>
    </dsp:sp>
    <dsp:sp modelId="{8DD80443-11EF-4353-9B67-879B5F416C82}">
      <dsp:nvSpPr>
        <dsp:cNvPr id="0" name=""/>
        <dsp:cNvSpPr/>
      </dsp:nvSpPr>
      <dsp:spPr>
        <a:xfrm rot="19460476">
          <a:off x="5462339" y="2700254"/>
          <a:ext cx="338229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19460476">
        <a:off x="5462339" y="2700254"/>
        <a:ext cx="338229" cy="531430"/>
      </dsp:txXfrm>
    </dsp:sp>
    <dsp:sp modelId="{C8DC0552-B752-4E51-8749-E1B216D033FF}">
      <dsp:nvSpPr>
        <dsp:cNvPr id="0" name=""/>
        <dsp:cNvSpPr/>
      </dsp:nvSpPr>
      <dsp:spPr>
        <a:xfrm>
          <a:off x="5715325" y="1227996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i="1" kern="1200" dirty="0" smtClean="0"/>
            <a:t>У.Г. и У.Л. Брэгг</a:t>
          </a:r>
          <a:endParaRPr lang="ru-RU" sz="1100" b="1" i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1915 </a:t>
          </a:r>
          <a:r>
            <a:rPr lang="ru-RU" sz="1100" kern="1200" dirty="0" smtClean="0"/>
            <a:t>г.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Изучение структуры кристаллов с помощью рентгеновских лучей </a:t>
          </a:r>
          <a:endParaRPr lang="ru-RU" sz="1100" kern="1200" dirty="0"/>
        </a:p>
      </dsp:txBody>
      <dsp:txXfrm>
        <a:off x="5715325" y="1227996"/>
        <a:ext cx="1953787" cy="1953787"/>
      </dsp:txXfrm>
    </dsp:sp>
    <dsp:sp modelId="{A0EC58D1-3B0B-4C99-BA90-D38560B3B6D4}">
      <dsp:nvSpPr>
        <dsp:cNvPr id="0" name=""/>
        <dsp:cNvSpPr/>
      </dsp:nvSpPr>
      <dsp:spPr>
        <a:xfrm rot="1701616">
          <a:off x="5506225" y="3812193"/>
          <a:ext cx="240834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1701616">
        <a:off x="5506225" y="3812193"/>
        <a:ext cx="240834" cy="531430"/>
      </dsp:txXfrm>
    </dsp:sp>
    <dsp:sp modelId="{04A80CBB-C3F1-4462-977D-388C69F9B783}">
      <dsp:nvSpPr>
        <dsp:cNvPr id="0" name=""/>
        <dsp:cNvSpPr/>
      </dsp:nvSpPr>
      <dsp:spPr>
        <a:xfrm>
          <a:off x="5715325" y="3676215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i="1" kern="1200" dirty="0" smtClean="0"/>
            <a:t>Ч.Баркла</a:t>
          </a:r>
          <a:endParaRPr lang="ru-RU" sz="1100" b="1" i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1917</a:t>
          </a:r>
          <a:r>
            <a:rPr lang="ru-RU" sz="1100" kern="1200" dirty="0" smtClean="0"/>
            <a:t> г.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Характеристика рентгеновского излучения</a:t>
          </a:r>
          <a:endParaRPr lang="ru-RU" sz="1100" kern="1200" dirty="0"/>
        </a:p>
      </dsp:txBody>
      <dsp:txXfrm>
        <a:off x="5715325" y="3676215"/>
        <a:ext cx="1953787" cy="1953787"/>
      </dsp:txXfrm>
    </dsp:sp>
    <dsp:sp modelId="{6D44C718-E003-4AF8-8226-C57AAF19F18E}">
      <dsp:nvSpPr>
        <dsp:cNvPr id="0" name=""/>
        <dsp:cNvSpPr/>
      </dsp:nvSpPr>
      <dsp:spPr>
        <a:xfrm rot="5660878">
          <a:off x="4527799" y="4368653"/>
          <a:ext cx="277394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5660878">
        <a:off x="4527799" y="4368653"/>
        <a:ext cx="277394" cy="531430"/>
      </dsp:txXfrm>
    </dsp:sp>
    <dsp:sp modelId="{EAA011D9-2076-4BCF-889D-3C6510A8DE49}">
      <dsp:nvSpPr>
        <dsp:cNvPr id="0" name=""/>
        <dsp:cNvSpPr/>
      </dsp:nvSpPr>
      <dsp:spPr>
        <a:xfrm>
          <a:off x="3595106" y="4900324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i="1" kern="1200" dirty="0" smtClean="0"/>
            <a:t>К.Сигбан</a:t>
          </a:r>
          <a:endParaRPr lang="ru-RU" sz="1100" b="1" i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1924</a:t>
          </a:r>
          <a:r>
            <a:rPr lang="ru-RU" sz="1100" kern="1200" dirty="0" smtClean="0"/>
            <a:t> г. исследование спектров в диапазоне рентгеновских лучей</a:t>
          </a:r>
          <a:endParaRPr lang="ru-RU" sz="1100" kern="1200" dirty="0"/>
        </a:p>
      </dsp:txBody>
      <dsp:txXfrm>
        <a:off x="3595106" y="4900324"/>
        <a:ext cx="1953787" cy="1953787"/>
      </dsp:txXfrm>
    </dsp:sp>
    <dsp:sp modelId="{C174B4D3-F51A-4E4F-9991-E56C25E783BC}">
      <dsp:nvSpPr>
        <dsp:cNvPr id="0" name=""/>
        <dsp:cNvSpPr/>
      </dsp:nvSpPr>
      <dsp:spPr>
        <a:xfrm rot="9322508">
          <a:off x="3495092" y="3816353"/>
          <a:ext cx="405037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9322508">
        <a:off x="3495092" y="3816353"/>
        <a:ext cx="405037" cy="531430"/>
      </dsp:txXfrm>
    </dsp:sp>
    <dsp:sp modelId="{4039557D-97DC-4DB7-9BD0-17A6B755C679}">
      <dsp:nvSpPr>
        <dsp:cNvPr id="0" name=""/>
        <dsp:cNvSpPr/>
      </dsp:nvSpPr>
      <dsp:spPr>
        <a:xfrm>
          <a:off x="1474886" y="3676215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А.Комптон</a:t>
          </a:r>
          <a:endParaRPr lang="ru-RU" sz="1100" b="1" i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1927</a:t>
          </a:r>
          <a:r>
            <a:rPr lang="ru-RU" sz="1100" kern="1200" dirty="0" smtClean="0"/>
            <a:t> г.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Рассеяние рентгеновских лучей на свободных электронах вещества</a:t>
          </a:r>
          <a:endParaRPr lang="ru-RU" sz="1100" kern="1200" dirty="0"/>
        </a:p>
      </dsp:txBody>
      <dsp:txXfrm>
        <a:off x="1474886" y="3676215"/>
        <a:ext cx="1953787" cy="1953787"/>
      </dsp:txXfrm>
    </dsp:sp>
    <dsp:sp modelId="{C50FDA77-AE7E-422C-95AB-8BAC88FDA439}">
      <dsp:nvSpPr>
        <dsp:cNvPr id="0" name=""/>
        <dsp:cNvSpPr/>
      </dsp:nvSpPr>
      <dsp:spPr>
        <a:xfrm rot="12681070">
          <a:off x="3448065" y="2695785"/>
          <a:ext cx="491239" cy="531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12681070">
        <a:off x="3448065" y="2695785"/>
        <a:ext cx="491239" cy="531430"/>
      </dsp:txXfrm>
    </dsp:sp>
    <dsp:sp modelId="{A80C00D7-EE69-4426-9127-14275F0F5EB5}">
      <dsp:nvSpPr>
        <dsp:cNvPr id="0" name=""/>
        <dsp:cNvSpPr/>
      </dsp:nvSpPr>
      <dsp:spPr>
        <a:xfrm>
          <a:off x="1474886" y="1227996"/>
          <a:ext cx="1953787" cy="19537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i="1" kern="1200" dirty="0" smtClean="0"/>
            <a:t>П.Дебай</a:t>
          </a:r>
          <a:endParaRPr lang="ru-RU" sz="1100" b="1" i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kern="1200" dirty="0" smtClean="0"/>
            <a:t>1936</a:t>
          </a:r>
          <a:r>
            <a:rPr lang="ru-RU" sz="1100" kern="1200" dirty="0" smtClean="0"/>
            <a:t> г.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изучение молекулярных структур с помощью дифракции рентгеновских лучей и электронов</a:t>
          </a:r>
          <a:endParaRPr lang="ru-RU" sz="1100" kern="1200" dirty="0"/>
        </a:p>
      </dsp:txBody>
      <dsp:txXfrm>
        <a:off x="1474886" y="1227996"/>
        <a:ext cx="1953787" cy="1953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8C7ED-4857-4650-82D3-710E57F5207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2AC22-40E8-4B92-8742-286A3297CF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2AC22-40E8-4B92-8742-286A3297CFF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2AC22-40E8-4B92-8742-286A3297CFF9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2AC22-40E8-4B92-8742-286A3297CFF9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ru.science.wikia.com/wiki/%D0%A4%D0%B0%D0%B9%D0%BB:Roentgen-Roehre.p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5643571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Georgia" pitchFamily="18" charset="0"/>
              </a:rPr>
              <a:t>Рентген – величайшее изобретение в истории человечества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0"/>
            <a:ext cx="6329363" cy="107154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Научно-теоретическая конференция «Ученые физики – Нобелевские лауреаты»</a:t>
            </a:r>
          </a:p>
          <a:p>
            <a:pPr algn="ctr"/>
            <a:endParaRPr lang="ru-RU" sz="1800" dirty="0" smtClean="0"/>
          </a:p>
        </p:txBody>
      </p:sp>
      <p:pic>
        <p:nvPicPr>
          <p:cNvPr id="6147" name="Picture 3" descr="G:\физика\Через рентген\00037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69" y="1071547"/>
            <a:ext cx="3009027" cy="383857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785786" y="33575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Номинация: «Исследования и открытия» (1900-1939г.)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3" y="5000637"/>
            <a:ext cx="6000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smtClean="0"/>
              <a:t> ученицы 9Б </a:t>
            </a:r>
            <a:r>
              <a:rPr lang="ru-RU" smtClean="0"/>
              <a:t>класса </a:t>
            </a:r>
            <a:endParaRPr lang="ru-RU" dirty="0" smtClean="0"/>
          </a:p>
          <a:p>
            <a:r>
              <a:rPr lang="ru-RU" dirty="0" smtClean="0"/>
              <a:t>Семушева София и Татаринова Наталья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000108"/>
            <a:ext cx="4786347" cy="5857892"/>
          </a:xfrm>
        </p:spPr>
        <p:txBody>
          <a:bodyPr>
            <a:normAutofit fontScale="25000" lnSpcReduction="20000"/>
          </a:bodyPr>
          <a:lstStyle/>
          <a:p>
            <a:pPr indent="411480">
              <a:spcBef>
                <a:spcPts val="600"/>
              </a:spcBef>
              <a:buNone/>
            </a:pP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Сообщается, что профессор Вюрцбургского университета Рентген открыл свет, который проникает при фотографировании через дерево, мясо и большинство других органических веществ. Профессору удалось сфотографировать металлические гири в закрытой деревянной коробке, а также человеческую руку, причем видны лишь кости, в то время как мясо невидимо». Дальше последовала лавина публикаций: только за один год свыше тысячи статей по новым лучам. Опыты с ними в течение нескольких недель были повторены в физических лабораториях многих стран.</a:t>
            </a:r>
            <a:b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Открытие Рентгена сумели применить даже в коммерческих целях. В мае 1896 г.  Т.Эдисон в Нью-Йорке организовал выставку, где желающие могли разглядывать на экране изображение своих конечностей в рентгеновских лучах. Но после того как его помощник умер от ожогов Х-лучами, он прекратил все опыты с ними. Однако, несмотря на очевидную опасность, работы с новыми лучами, расширяясь и углубляясь, продолжались.</a:t>
            </a:r>
          </a:p>
          <a:p>
            <a:pPr indent="411480">
              <a:buNone/>
            </a:pP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всех европейских столицах – Лондоне, Париже, Берлине, Петербурге и т.д. – читались публичные лекции об открытии Рентгена и демонстрировались опыты. </a:t>
            </a:r>
            <a:endParaRPr lang="ru-RU" sz="6400" dirty="0" smtClean="0">
              <a:solidFill>
                <a:srgbClr val="ED3F0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G:\физика\Через рентген\000378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2451103" cy="2451103"/>
          </a:xfrm>
          <a:prstGeom prst="rect">
            <a:avLst/>
          </a:prstGeom>
          <a:noFill/>
        </p:spPr>
      </p:pic>
      <p:pic>
        <p:nvPicPr>
          <p:cNvPr id="3075" name="Picture 3" descr="G:\физика\Через рентген\000378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57432"/>
            <a:ext cx="2452317" cy="2928958"/>
          </a:xfrm>
          <a:prstGeom prst="rect">
            <a:avLst/>
          </a:prstGeom>
          <a:noFill/>
        </p:spPr>
      </p:pic>
      <p:pic>
        <p:nvPicPr>
          <p:cNvPr id="3076" name="Picture 4" descr="G:\физика\Через рентген\000378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152896"/>
            <a:ext cx="2143109" cy="2705105"/>
          </a:xfrm>
          <a:prstGeom prst="rect">
            <a:avLst/>
          </a:prstGeom>
          <a:noFill/>
        </p:spPr>
      </p:pic>
      <p:pic>
        <p:nvPicPr>
          <p:cNvPr id="3077" name="Picture 5" descr="G:\физика\Через рентген\000378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10037"/>
            <a:ext cx="2428860" cy="1847963"/>
          </a:xfrm>
          <a:prstGeom prst="rect">
            <a:avLst/>
          </a:prstGeom>
          <a:noFill/>
        </p:spPr>
      </p:pic>
      <p:pic>
        <p:nvPicPr>
          <p:cNvPr id="3078" name="Picture 6" descr="G:\физика\Через рентген\0003787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3" y="2000241"/>
            <a:ext cx="2143108" cy="2165351"/>
          </a:xfrm>
          <a:prstGeom prst="rect">
            <a:avLst/>
          </a:prstGeom>
          <a:noFill/>
        </p:spPr>
      </p:pic>
      <p:pic>
        <p:nvPicPr>
          <p:cNvPr id="3080" name="Picture 8" descr="G:\физика\Через рентген\0003782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3" y="0"/>
            <a:ext cx="2143108" cy="207170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00298" y="285728"/>
            <a:ext cx="44117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i="1" dirty="0" smtClean="0">
                <a:solidFill>
                  <a:schemeClr val="accent6"/>
                </a:solidFill>
                <a:latin typeface="Georgia" pitchFamily="18" charset="0"/>
                <a:cs typeface="Times New Roman" pitchFamily="18" charset="0"/>
              </a:rPr>
              <a:t>СЕНСАЦИОННОЕ ОТКРЫТИЕ </a:t>
            </a:r>
            <a:endParaRPr lang="ru-RU" sz="2200" i="1" dirty="0">
              <a:solidFill>
                <a:schemeClr val="accent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6"/>
                </a:solidFill>
                <a:latin typeface="Georgia" pitchFamily="18" charset="0"/>
              </a:rPr>
              <a:t>А потом…</a:t>
            </a:r>
            <a:endParaRPr lang="ru-RU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554163"/>
            <a:ext cx="6205550" cy="5089547"/>
          </a:xfrm>
        </p:spPr>
        <p:txBody>
          <a:bodyPr>
            <a:noAutofit/>
          </a:bodyPr>
          <a:lstStyle/>
          <a:p>
            <a:pPr indent="41148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Открытие Рентгена вызвало огромный интерес и в научном мире. Его опыты были повторены почти во всех мира. В Москве их повторил П. Н. Лебедев. В Петербурге изобретатель радио А. С. Попов экслабораториях периментировал с X-лучами, демонстрировал их на публичных лекциях, получая различные рентгенограммы. В Кембридже Д. Д. Томсон немедленно применил ионизирующее действие рентгеновских лучей для изучения прохождения электричества через газы. Его исследования привели к открытию электрона. Именно в России была создана первая рентгенологическая клиника. А.С.Попов     создал первый рентгеновский кабинет в Кронштадтском госпитале. </a:t>
            </a:r>
          </a:p>
          <a:p>
            <a:pPr indent="41148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руководством А.С.Попова рентгеновскими аппаратами оборудовали крупные корабли российского флота. Так, на крейсере "Аврора" во время Цусимского сражения были рентгенологически обследованы раненные матросы на предмет нахождения пуль и осколков снарядов. В 1921 году в Петрограде открыт первый рентгено-стоматологический кабинет. В 1934 году В.И.Феоктистовым был создан первый рентгеновский томограф, а в 1935 году Н.О.Руссо - первый флюорограф.</a:t>
            </a:r>
          </a:p>
        </p:txBody>
      </p:sp>
      <p:pic>
        <p:nvPicPr>
          <p:cNvPr id="2050" name="Picture 2" descr="I:\физика\Через рентген\AXIOM_Artis_dTA__SP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2738443" cy="2738443"/>
          </a:xfrm>
          <a:prstGeom prst="rect">
            <a:avLst/>
          </a:prstGeom>
          <a:noFill/>
        </p:spPr>
      </p:pic>
      <p:pic>
        <p:nvPicPr>
          <p:cNvPr id="2051" name="Picture 3" descr="I:\физика\Через рентген\1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86256"/>
            <a:ext cx="2857520" cy="2171704"/>
          </a:xfrm>
          <a:prstGeom prst="rect">
            <a:avLst/>
          </a:prstGeom>
          <a:noFill/>
        </p:spPr>
      </p:pic>
      <p:pic>
        <p:nvPicPr>
          <p:cNvPr id="2052" name="Picture 4" descr="I:\физика\Через рентген\dr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42853"/>
            <a:ext cx="2500330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2500306"/>
            <a:ext cx="3857652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latin typeface="Georgia" pitchFamily="18" charset="0"/>
              </a:rPr>
              <a:t>Усовершенствование открытия Рентгена</a:t>
            </a:r>
            <a:endParaRPr lang="ru-RU" sz="2800" i="1" dirty="0">
              <a:latin typeface="Georgia" pitchFamily="18" charset="0"/>
            </a:endParaRPr>
          </a:p>
        </p:txBody>
      </p:sp>
      <p:pic>
        <p:nvPicPr>
          <p:cNvPr id="4098" name="Picture 2" descr="G:\переносной ренгеновский аппар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2928927" cy="2362037"/>
          </a:xfrm>
          <a:prstGeom prst="rect">
            <a:avLst/>
          </a:prstGeom>
          <a:noFill/>
        </p:spPr>
      </p:pic>
      <p:pic>
        <p:nvPicPr>
          <p:cNvPr id="4099" name="Picture 3" descr="G:\мобильный рентген аппарат Pl 15 mobile un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357431"/>
            <a:ext cx="2928927" cy="2616243"/>
          </a:xfrm>
          <a:prstGeom prst="rect">
            <a:avLst/>
          </a:prstGeom>
          <a:noFill/>
        </p:spPr>
      </p:pic>
      <p:pic>
        <p:nvPicPr>
          <p:cNvPr id="4100" name="Picture 4" descr="G:\universalxurs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1" y="2357430"/>
            <a:ext cx="2500299" cy="2071702"/>
          </a:xfrm>
          <a:prstGeom prst="rect">
            <a:avLst/>
          </a:prstGeom>
          <a:noFill/>
        </p:spPr>
      </p:pic>
      <p:pic>
        <p:nvPicPr>
          <p:cNvPr id="4101" name="Picture 5" descr="G:\HELIO_Vario_24ic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7" y="2"/>
            <a:ext cx="1857388" cy="2360686"/>
          </a:xfrm>
          <a:prstGeom prst="rect">
            <a:avLst/>
          </a:prstGeom>
          <a:noFill/>
        </p:spPr>
      </p:pic>
      <p:pic>
        <p:nvPicPr>
          <p:cNvPr id="4102" name="Picture 6" descr="G:\1257504963_rentge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7" y="1"/>
            <a:ext cx="4500563" cy="2367554"/>
          </a:xfrm>
          <a:prstGeom prst="rect">
            <a:avLst/>
          </a:prstGeom>
          <a:noFill/>
        </p:spPr>
      </p:pic>
      <p:pic>
        <p:nvPicPr>
          <p:cNvPr id="4103" name="Picture 7" descr="G:\_________thumb_ma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4929198"/>
            <a:ext cx="2928927" cy="1928802"/>
          </a:xfrm>
          <a:prstGeom prst="rect">
            <a:avLst/>
          </a:prstGeom>
          <a:noFill/>
        </p:spPr>
      </p:pic>
      <p:pic>
        <p:nvPicPr>
          <p:cNvPr id="1026" name="Picture 2" descr="I:\физика\Ученые и прочее\rentge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6" y="4071918"/>
            <a:ext cx="4067273" cy="2786082"/>
          </a:xfrm>
          <a:prstGeom prst="rect">
            <a:avLst/>
          </a:prstGeom>
          <a:noFill/>
        </p:spPr>
      </p:pic>
      <p:pic>
        <p:nvPicPr>
          <p:cNvPr id="1028" name="Picture 4" descr="I:\физика\Через рентген\kodak_22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4" y="4238596"/>
            <a:ext cx="2214546" cy="261940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Другие применения рентгена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500174"/>
            <a:ext cx="5929322" cy="5000660"/>
          </a:xfrm>
        </p:spPr>
        <p:txBody>
          <a:bodyPr>
            <a:normAutofit fontScale="92500"/>
          </a:bodyPr>
          <a:lstStyle/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Досмотр багажа и грузов. 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Рентгеновская дефектоскопия.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Рентгеноспектральный анализ.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Рентгеноструктурный анализ.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Рентгеновская микроскопия.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Рентгеновская астрономия.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Рентгеновские лазеры.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физика\Ученые и прочее\ренгеновская раду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3349013" cy="2857520"/>
          </a:xfrm>
          <a:prstGeom prst="rect">
            <a:avLst/>
          </a:prstGeom>
          <a:noFill/>
        </p:spPr>
      </p:pic>
      <p:pic>
        <p:nvPicPr>
          <p:cNvPr id="1027" name="Picture 3" descr="G:\физика\Ученые и прочее\рентгеновский раз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328614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i="1" dirty="0" smtClean="0">
                <a:latin typeface="Georgia" pitchFamily="18" charset="0"/>
              </a:rPr>
              <a:t>10</a:t>
            </a:r>
            <a:r>
              <a:rPr lang="ru-RU" i="1" dirty="0" smtClean="0">
                <a:latin typeface="Georgia" pitchFamily="18" charset="0"/>
              </a:rPr>
              <a:t> важнейших научных изобретений всех времён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57250" indent="0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1.Рентгеновский аппарат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Пенициллин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Двойная спираль ДНК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Космический челнок "Аполлон-10"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 Реактивный двигатель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6. Первый локомотив "Ракета"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7. Компьютер Pilot ACE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8. Паровая машина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9. "Форд-T"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10. Электрический телеграф</a:t>
            </a:r>
          </a:p>
          <a:p>
            <a:pPr marL="857250" indent="-514350" algn="r"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(по данным  сотрудников лондонского Музея науки)</a:t>
            </a: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0-39431-capital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1" y="3929067"/>
            <a:ext cx="2971443" cy="24288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7" y="214290"/>
            <a:ext cx="5857918" cy="3286148"/>
          </a:xfrm>
        </p:spPr>
        <p:txBody>
          <a:bodyPr>
            <a:normAutofit fontScale="70000" lnSpcReduction="20000"/>
          </a:bodyPr>
          <a:lstStyle/>
          <a:p>
            <a:pPr indent="411480">
              <a:lnSpc>
                <a:spcPct val="120000"/>
              </a:lnSpc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декабря 1901 г. в большом зале Музыкальной академии в Стокгольме в присутствии наследного принца Швеции, представлявшего короля, комитет по присуждению Нобелевских премий в знак признательности ученых и человечества присудил Рентгену первую Нобелевскую премию по физике.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UUXCAN8M4YDCA92LWUUCAJI0PTHCAIN1MZ2CAHZJBH6CAV3NW6KCA5I3SF0CADU92M7CA4ZKE8CCAN646RRCAZUNQ99CADZ29NUCACZ3IDNCAEJ5H5LCAO04TTMCA046K12CAYT5RLXCA07T2B6CA9M8D2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500043"/>
            <a:ext cx="2428860" cy="182164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214281" y="3357562"/>
            <a:ext cx="564360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Можно, пожалуй, без преувеличения сказать, что с этого изобретения начинается новая история. Многие открытия, за которые ученых награждали Нобелевской премией, были сделаны при использовании данных анализа с помощью рентгеновских лучей.</a:t>
            </a:r>
            <a:endParaRPr lang="ru-RU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142852"/>
            <a:ext cx="8186767" cy="94692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6"/>
                </a:solidFill>
                <a:latin typeface="Georgia" pitchFamily="18" charset="0"/>
              </a:rPr>
              <a:t>Исследования до Рентгена</a:t>
            </a:r>
            <a:endParaRPr lang="ru-RU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214423"/>
            <a:ext cx="6472255" cy="5286412"/>
          </a:xfrm>
        </p:spPr>
        <p:txBody>
          <a:bodyPr>
            <a:normAutofit fontScale="92500" lnSpcReduction="20000"/>
          </a:bodyPr>
          <a:lstStyle/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Еще в 1876 - 1880 гг. Эуген Гольдштейн изучал катодные лучи и наблюдал свечение некоторых солей. Десять лет спустя, Томсон, проводя свои опыты с катодными лучами, также заметил, что стекло, помещенное более чем в метре от трубки, фосфоресцирует. 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1884 г. директор Бакинского реального училища Евгений Каменский описал лучи, обладающие фотохимическим действием. </a:t>
            </a:r>
          </a:p>
        </p:txBody>
      </p:sp>
      <p:pic>
        <p:nvPicPr>
          <p:cNvPr id="1027" name="Picture 3" descr="G:\dabdbe504f21798799fee757f03513d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5"/>
            <a:ext cx="1928827" cy="28538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9" y="1142984"/>
            <a:ext cx="4429156" cy="5572164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Вечером 8 ноября 1895 года Рентген, как обычно, работал в своей лаборатории, занимаясь изучением катодных лучей. Около полуночи, почувствовав усталость, он собрался уходить. Окинув взглядом лабораторию, погасил свет и хотел было закрыть дверь, как вдруг заметил в темноте какое-то светящееся пятно. Оказывается, светился экран из синеродистого бария. Оправившись от минутного изумления, Рентген начал изучать обнаруженное явление и новые лучи, названные им икс-лучами. Первым человеком, кому Рентген продемонстрировал свое открытие, была его жена Берта. Именно снимок ее кисти, с обручальным кольцом на пальце, был приложен к статье Рентгена "О новом роде лучей", которую он 28 декабря 1895 года направил председателю Физико-медицинского общества университета.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лабаратор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00299" cy="3886474"/>
          </a:xfrm>
          <a:prstGeom prst="rect">
            <a:avLst/>
          </a:prstGeom>
          <a:noFill/>
        </p:spPr>
      </p:pic>
      <p:pic>
        <p:nvPicPr>
          <p:cNvPr id="2051" name="Picture 3" descr="G:\рентген в лаборатор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234" y="1"/>
            <a:ext cx="2471767" cy="332897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2" name="Picture 4" descr="G:\ру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929066"/>
            <a:ext cx="1500199" cy="2811295"/>
          </a:xfrm>
          <a:prstGeom prst="rect">
            <a:avLst/>
          </a:prstGeom>
          <a:noFill/>
        </p:spPr>
      </p:pic>
      <p:pic>
        <p:nvPicPr>
          <p:cNvPr id="10" name="Рисунок 9" descr="Рис. 55. Опыт с первой рентгеновской трубкой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7" y="4000504"/>
            <a:ext cx="2357423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643701" y="3286125"/>
            <a:ext cx="2500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В.К Рентген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(1845-1923)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57167"/>
            <a:ext cx="3857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6"/>
                </a:solidFill>
                <a:latin typeface="Georgia" pitchFamily="18" charset="0"/>
                <a:cs typeface="Times New Roman" pitchFamily="18" charset="0"/>
              </a:rPr>
              <a:t>Это случилось так…</a:t>
            </a:r>
            <a:endParaRPr lang="ru-RU" sz="2800" i="1" dirty="0">
              <a:solidFill>
                <a:schemeClr val="accent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3" y="285728"/>
            <a:ext cx="8705880" cy="614346"/>
          </a:xfrm>
        </p:spPr>
        <p:txBody>
          <a:bodyPr>
            <a:noAutofit/>
          </a:bodyPr>
          <a:lstStyle/>
          <a:p>
            <a:pPr algn="ctr"/>
            <a:r>
              <a:rPr lang="ru-RU" sz="3000" i="1" dirty="0" smtClean="0">
                <a:solidFill>
                  <a:schemeClr val="accent6"/>
                </a:solidFill>
                <a:latin typeface="Georgia" pitchFamily="18" charset="0"/>
              </a:rPr>
              <a:t>так рождаются рентгеновские лучи</a:t>
            </a:r>
            <a:endParaRPr lang="ru-RU" sz="3000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9" y="3071811"/>
            <a:ext cx="8572560" cy="3571900"/>
          </a:xfrm>
        </p:spPr>
        <p:txBody>
          <a:bodyPr>
            <a:normAutofit fontScale="55000" lnSpcReduction="20000"/>
          </a:bodyPr>
          <a:lstStyle/>
          <a:p>
            <a:pPr indent="111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после первых опытов Рентген твердо установил, что Х-лучи отличаются от катодных, они не несут заряда и не отклоняются магнитным полем, однако возбуждаются катодными лучами. </a:t>
            </a:r>
          </a:p>
          <a:p>
            <a:pPr indent="111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Рентгеновские лучи возникают при сильном ускорении заряженных частиц (в основном электронов) либо же при высокоэнергетичных переходах в электронных оболочках атомов или молекул. Оба эффекта используются в рентгеновских трубках, в которых электроны, испущенные раскалённым катодом, ускоряются (при этом рентгеновские лучи не испускаются, т. к. ускорение слишком мало) и ударяются об анод, где они резко тормозятся при этом испускаются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рентгеновские лучи(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 н. тормозное излучение) и в то же время выбивают электроны из внутренних электронных оболочек атомов металла, из которого сделан анод. Пустые места в оболочках занимаются другими электронами атома. При этом испускается рентгеновское излучение с определённой, характерной для материала анода, энергией.</a:t>
            </a:r>
          </a:p>
          <a:p>
            <a:endParaRPr lang="ru-RU" dirty="0"/>
          </a:p>
        </p:txBody>
      </p:sp>
      <p:pic>
        <p:nvPicPr>
          <p:cNvPr id="4" name="Рисунок 3" descr="http://images1.wikia.nocookie.net/science/ru/images/thumb/e/ec/Roentgen-Roehre.png/250px-Roentgen-Roehre.png">
            <a:hlinkClick r:id="rId2" tooltip="&quot;Схематическое изображение рентгеновской трубки. X - рентгеновские лучи, K - катод, А - анод (иногда называемый антикатодом), С - теплоотвод, Uh - напряжение накала катода, Ua - ускоряющее напряжение, Win - впуск водяного охлаждения, Wout - выпуск водяного охлаждения (см. рентгеновская трубка)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071546"/>
            <a:ext cx="450059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357166"/>
            <a:ext cx="7202635" cy="97153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6"/>
                </a:solidFill>
                <a:latin typeface="Georgia" pitchFamily="18" charset="0"/>
              </a:rPr>
              <a:t>М. </a:t>
            </a:r>
            <a:r>
              <a:rPr lang="ru-RU" sz="2800" i="1" dirty="0" smtClean="0">
                <a:solidFill>
                  <a:schemeClr val="accent6"/>
                </a:solidFill>
                <a:latin typeface="Georgia" pitchFamily="18" charset="0"/>
              </a:rPr>
              <a:t>фон </a:t>
            </a:r>
            <a:r>
              <a:rPr lang="ru-RU" i="1" dirty="0" smtClean="0">
                <a:solidFill>
                  <a:schemeClr val="accent6"/>
                </a:solidFill>
                <a:latin typeface="Georgia" pitchFamily="18" charset="0"/>
              </a:rPr>
              <a:t>Лауэ (1879-1960)</a:t>
            </a:r>
            <a:endParaRPr lang="ru-RU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572000" cy="5257800"/>
          </a:xfrm>
        </p:spPr>
        <p:txBody>
          <a:bodyPr>
            <a:noAutofit/>
          </a:bodyPr>
          <a:lstStyle/>
          <a:p>
            <a:pPr indent="41148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Одним из исследователей этого излучения был Макс фон Лауэ , который наблюдал явления дифракции. Лауэ пришел к мысли, что расстояние между атомами в кристаллических решетках - того же порядка, что и предполагаемая длина волны рентгеновских лучей. В этом случае при прохождении лучей через кристалл должно было бы наблюдаться явление дифракции. После некоторых экспериментов удалось получить фотографии сложных дифракционных картин, которые окончательно убедили ученый мир в волновых свойствах рентгеновских лучей. В последствии Макс фон Лауэ разработал теорию интерференции Х-лучей на кристаллах, предложив использовать кристаллы в качестве дифракционных решеток. Полученный Лауэ результат сразу доказал оба предположения: рентгеновские лучи представляют собой электромагнитные волны с малой длиной волны; кристаллы имеют периодическую структуру и являются дифракционными решетками для рентгеновских лучей. 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G:\lau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84" y="1285860"/>
            <a:ext cx="2286016" cy="304802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4" descr="G:\фотография рентгеновских луч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000504"/>
            <a:ext cx="2762175" cy="26432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3" descr="G:\кристаллы лауэ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47851" cy="15811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67495"/>
            <a:ext cx="6329379" cy="1375556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6"/>
                </a:solidFill>
                <a:latin typeface="Georgia" pitchFamily="18" charset="0"/>
              </a:rPr>
              <a:t>Ч.Баркла(1877-1944)</a:t>
            </a:r>
            <a:endParaRPr lang="ru-RU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714488"/>
            <a:ext cx="6758007" cy="4929222"/>
          </a:xfrm>
        </p:spPr>
        <p:txBody>
          <a:bodyPr>
            <a:normAutofit fontScale="55000" lnSpcReduction="20000"/>
          </a:bodyPr>
          <a:lstStyle/>
          <a:p>
            <a:pPr indent="41148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Уже в 1902 г. Баркла занимался рентгеновским излучением. Он открыл характеристическое рентгеновское излучение химических элементов и флюоресцентную составляющую рассеянного рентгеновского излучения. в 1911 г. пришёл к выводу, что в лёгких атомах число электронов должно равняться примерно половине их атомного веса. Это стало важным шагом к пониманию строения атомного ядра. Также он  в 1904 г.обнаружил поляризацию рентгеновского излучения, что имело большое значение для осознания рентгена в качестве электромагнитного излучения возникающих в результате торможения электронов, которые ударяют в анод рентгеновской трубки. Поляризация действительно была обнаружена, и это было воспринято как серьезный аргумент в пользу волновой природы рентгеновских лучей.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1917 г. он получил Нобелевскую премию по физике «за открытие характеристического рентгеновского излучения элементов».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</p:txBody>
      </p:sp>
      <p:pic>
        <p:nvPicPr>
          <p:cNvPr id="4098" name="Picture 2" descr="G:\Charles_Glover_Bark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857356" cy="260259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у.брэг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714479" cy="23647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1" y="1"/>
            <a:ext cx="6257940" cy="1142984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6"/>
                </a:solidFill>
                <a:latin typeface="Georgia" pitchFamily="18" charset="0"/>
              </a:rPr>
              <a:t>У.Г.Брэгг (1862-1942), </a:t>
            </a:r>
            <a:br>
              <a:rPr lang="ru-RU" sz="2800" i="1" dirty="0" smtClean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sz="2800" i="1" dirty="0" smtClean="0">
                <a:solidFill>
                  <a:schemeClr val="accent6"/>
                </a:solidFill>
                <a:latin typeface="Georgia" pitchFamily="18" charset="0"/>
              </a:rPr>
              <a:t>У.Л.Брэгг (1890-1971) </a:t>
            </a:r>
            <a:endParaRPr lang="ru-RU" sz="2800" i="1" dirty="0">
              <a:solidFill>
                <a:schemeClr val="accent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214422"/>
            <a:ext cx="7358082" cy="1571636"/>
          </a:xfrm>
        </p:spPr>
        <p:txBody>
          <a:bodyPr>
            <a:noAutofit/>
          </a:bodyPr>
          <a:lstStyle/>
          <a:p>
            <a:pPr indent="41148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1908 г. Уильям Генри Брэгг исследовал процесс возникновения заряженных частиц под действием рентгеновского излечения. Он, в частности, наблюдал возникновение при этом потока электронов, на основании чего сделал вывод, что рентгеновские лучи представляют собой поток частиц. Эти опыты склонили чашу весов в сторону корпускулярной теории, и такое положение сохранилось до 1912 г., когда неожиданно </a:t>
            </a:r>
          </a:p>
          <a:p>
            <a:pPr>
              <a:buNone/>
            </a:pPr>
            <a:endParaRPr lang="ru-RU" sz="1600" dirty="0" smtClean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123" name="Picture 3" descr="G:\физика\бреговска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042" y="0"/>
            <a:ext cx="1857959" cy="1214446"/>
          </a:xfrm>
          <a:prstGeom prst="rect">
            <a:avLst/>
          </a:prstGeom>
          <a:noFill/>
        </p:spPr>
      </p:pic>
      <p:pic>
        <p:nvPicPr>
          <p:cNvPr id="1026" name="Picture 2" descr="K:\брэгг уилья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7069" y="4786323"/>
            <a:ext cx="1336931" cy="20716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142844" y="2714620"/>
            <a:ext cx="75009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1148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было представлено блестящее доказательство волновых свойств рентгеновских лучей. Исследования он проводил совместно с сыном – Уильямом Лоренсов Брэггом, работы которого посвящены дифракции рентгеновских лучей, рентгеноструктурному анализу, фазовым переходам в металлах и сплавах, структуре белков. В 1913 вывел уравнение, связывающее угол отражения рентгеновских лучей от системы параллельных кристаллографических плоскостей с расстоянием между этими плоскостями (условие Брэгга — Вульфа). Разработал методы расшифровки рентгенограмм с помощью преобразования Фурье, определил структуру многих силикатов. В 1939, используя рентгеновское излучение, получил оптическое изображение атомной структуры кристалла, предвосхитив создание голографии..</a:t>
            </a:r>
          </a:p>
          <a:p>
            <a:pPr indent="41148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Брэгговская дифракция – явление сильного рассеяния волн на периодической решетке рассеивателей при определенных углах падения и длинах волн. В 1915 году отец и сын получили Нобелевскую премию по физике за это открытие.</a:t>
            </a:r>
            <a:endParaRPr lang="ru-RU" sz="16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1035</TotalTime>
  <Words>995</Words>
  <Application>Microsoft Office PowerPoint</Application>
  <PresentationFormat>Экран (4:3)</PresentationFormat>
  <Paragraphs>65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Рентген – величайшее изобретение в истории человечества</vt:lpstr>
      <vt:lpstr>Слайд 2</vt:lpstr>
      <vt:lpstr>Исследования до Рентгена</vt:lpstr>
      <vt:lpstr>Слайд 4</vt:lpstr>
      <vt:lpstr>так рождаются рентгеновские лучи</vt:lpstr>
      <vt:lpstr>Слайд 6</vt:lpstr>
      <vt:lpstr>М. фон Лауэ (1879-1960)</vt:lpstr>
      <vt:lpstr>Ч.Баркла(1877-1944)</vt:lpstr>
      <vt:lpstr>У.Г.Брэгг (1862-1942),  У.Л.Брэгг (1890-1971) </vt:lpstr>
      <vt:lpstr>Слайд 10</vt:lpstr>
      <vt:lpstr>А потом…</vt:lpstr>
      <vt:lpstr>Слайд 12</vt:lpstr>
      <vt:lpstr>Другие применения рентгена</vt:lpstr>
      <vt:lpstr>10 важнейших научных изобретений всех времён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Я</cp:lastModifiedBy>
  <cp:revision>107</cp:revision>
  <dcterms:modified xsi:type="dcterms:W3CDTF">2013-03-28T16:02:54Z</dcterms:modified>
</cp:coreProperties>
</file>