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9"/>
  </p:notesMasterIdLst>
  <p:sldIdLst>
    <p:sldId id="260" r:id="rId2"/>
    <p:sldId id="263" r:id="rId3"/>
    <p:sldId id="264" r:id="rId4"/>
    <p:sldId id="309" r:id="rId5"/>
    <p:sldId id="310" r:id="rId6"/>
    <p:sldId id="305" r:id="rId7"/>
    <p:sldId id="306" r:id="rId8"/>
    <p:sldId id="280" r:id="rId9"/>
    <p:sldId id="281" r:id="rId10"/>
    <p:sldId id="292" r:id="rId11"/>
    <p:sldId id="284" r:id="rId12"/>
    <p:sldId id="285" r:id="rId13"/>
    <p:sldId id="297" r:id="rId14"/>
    <p:sldId id="299" r:id="rId15"/>
    <p:sldId id="301" r:id="rId16"/>
    <p:sldId id="314" r:id="rId17"/>
    <p:sldId id="303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EFEE4"/>
    <a:srgbClr val="CEB9E9"/>
    <a:srgbClr val="FFFFCC"/>
    <a:srgbClr val="FF66CC"/>
    <a:srgbClr val="66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3" autoAdjust="0"/>
    <p:restoredTop sz="94709" autoAdjust="0"/>
  </p:normalViewPr>
  <p:slideViewPr>
    <p:cSldViewPr>
      <p:cViewPr>
        <p:scale>
          <a:sx n="81" d="100"/>
          <a:sy n="81" d="100"/>
        </p:scale>
        <p:origin x="-834" y="-5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742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FE933167-1126-416D-BC46-CA5311726952}" type="datetimeFigureOut">
              <a:rPr lang="ru-RU"/>
              <a:pPr>
                <a:defRPr/>
              </a:pPr>
              <a:t>28.03.2013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5EBD6FF-556D-413F-9D5B-E0E7D41204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B5ADCF-674B-45A4-9004-5B269C1058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3F153E-B37B-43BE-897D-9E538DB8B9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1E6149-2481-48B4-8A81-F5FE0707A0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802E86-3C68-4BAC-BA79-EC30D60378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556CC6-75C5-4675-A47A-41A6E93158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3CF1F5-1081-4595-B4C2-C5CEB69D2F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6FB522-30EB-4780-A7C2-B8F56D7AB5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EE32DB-C98C-4E55-A588-250B4849A1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4C35A-1904-4CD0-95F3-4BF092749C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163867-153F-4974-9CD2-9BB9B89597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87E139-2B5B-4680-9187-927FF1D6C7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7955DBF1-7004-4689-9581-4CF0E5D366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9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900igr.net/prezentatsii/khimija/Uglerod/005-.-Uglerod-vazhnejshij-biogennyj-element-sostavljajuschij-osnovu-zhizni.html" TargetMode="External"/><Relationship Id="rId3" Type="http://schemas.openxmlformats.org/officeDocument/2006/relationships/hyperlink" Target="http://vita-labs.ru/produktovaya-lavka/napitki/lechebnye-svojstva-sokov" TargetMode="External"/><Relationship Id="rId7" Type="http://schemas.openxmlformats.org/officeDocument/2006/relationships/hyperlink" Target="http://elementy.ru/news/431105" TargetMode="External"/><Relationship Id="rId2" Type="http://schemas.openxmlformats.org/officeDocument/2006/relationships/hyperlink" Target="http://zakupka.tv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&#1040;&#1082;&#1090;&#1080;&#1074;&#1080;&#1088;&#1086;&#1074;&#1072;&#1085;&#1085;&#1099;&#1081;_&#1091;&#1075;&#1086;&#1083;&#1100;" TargetMode="External"/><Relationship Id="rId11" Type="http://schemas.openxmlformats.org/officeDocument/2006/relationships/hyperlink" Target="http://www.missfit.ru/food/eshke/" TargetMode="External"/><Relationship Id="rId5" Type="http://schemas.openxmlformats.org/officeDocument/2006/relationships/hyperlink" Target="http://www.womenhealthnet.ru/gastro/721.html" TargetMode="External"/><Relationship Id="rId10" Type="http://schemas.openxmlformats.org/officeDocument/2006/relationships/hyperlink" Target="http://altfast.ru/print:page,1,1000032872-almaz-bolshe-ne-samyj-prochnyj-yelement.html" TargetMode="External"/><Relationship Id="rId4" Type="http://schemas.openxmlformats.org/officeDocument/2006/relationships/hyperlink" Target="http://www.chemsystem.ru/aktivirovannyy_ugol/" TargetMode="External"/><Relationship Id="rId9" Type="http://schemas.openxmlformats.org/officeDocument/2006/relationships/hyperlink" Target="http://geo.web.ru/druza/m-novmirK_47.htm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slide" Target="slide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Содержимое 6"/>
          <p:cNvSpPr>
            <a:spLocks noGrp="1"/>
          </p:cNvSpPr>
          <p:nvPr>
            <p:ph idx="1"/>
          </p:nvPr>
        </p:nvSpPr>
        <p:spPr>
          <a:xfrm>
            <a:off x="1828800" y="3429000"/>
            <a:ext cx="5867400" cy="3124200"/>
          </a:xfrm>
        </p:spPr>
        <p:txBody>
          <a:bodyPr>
            <a:normAutofit lnSpcReduction="10000"/>
          </a:bodyPr>
          <a:lstStyle/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Подготовила: </a:t>
            </a:r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ученица 10 «А» класса </a:t>
            </a:r>
            <a:r>
              <a:rPr lang="ru-RU" dirty="0" err="1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МБОУг.Астрахани</a:t>
            </a:r>
            <a:endParaRPr lang="ru-RU" dirty="0" smtClean="0">
              <a:solidFill>
                <a:schemeClr val="accent2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itchFamily="34" charset="0"/>
            </a:endParaRPr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 «СОШ №57» Иримиа Регина. </a:t>
            </a:r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Учитель: Короткова Юлия Валерьевна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33400" y="685800"/>
            <a:ext cx="8305800" cy="1754326"/>
          </a:xfrm>
          <a:prstGeom prst="rect">
            <a:avLst/>
          </a:prstGeom>
          <a:noFill/>
        </p:spPr>
        <p:txBody>
          <a:bodyPr>
            <a:prstTxWarp prst="textInflate">
              <a:avLst/>
            </a:prstTxWarp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extrusionH="57150" contourW="6350" prstMaterial="metal">
              <a:bevelT w="127000" h="31750" prst="angle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i="1" cap="all" dirty="0" smtClean="0">
                <a:ln w="0"/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Segoe Script" pitchFamily="34" charset="0"/>
              </a:rPr>
              <a:t>«волшебный </a:t>
            </a:r>
            <a:r>
              <a:rPr lang="ru-RU" sz="5400" b="1" i="1" cap="all" dirty="0">
                <a:ln w="0"/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Segoe Script" pitchFamily="34" charset="0"/>
              </a:rPr>
              <a:t>уголёк»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Вывод:</a:t>
            </a:r>
          </a:p>
        </p:txBody>
      </p:sp>
      <p:sp>
        <p:nvSpPr>
          <p:cNvPr id="19460" name="Rectangle 3"/>
          <p:cNvSpPr txBox="1">
            <a:spLocks noChangeArrowheads="1"/>
          </p:cNvSpPr>
          <p:nvPr/>
        </p:nvSpPr>
        <p:spPr bwMode="auto">
          <a:xfrm>
            <a:off x="3886200" y="838200"/>
            <a:ext cx="52578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spcBef>
                <a:spcPct val="20000"/>
              </a:spcBef>
              <a:defRPr/>
            </a:pPr>
            <a:r>
              <a:rPr lang="ru-RU" sz="2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Нектар быстро растворил активированный уголь, окрасил </a:t>
            </a:r>
            <a:r>
              <a:rPr lang="ru-RU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жидкость в </a:t>
            </a:r>
            <a:r>
              <a:rPr lang="ru-RU" sz="2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более тёмный цвет и </a:t>
            </a:r>
            <a:r>
              <a:rPr lang="ru-RU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уголь осел на дно. </a:t>
            </a:r>
            <a:r>
              <a:rPr lang="ru-RU" sz="2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 течение недели нектар постепенно стал более светлым по оттенку. </a:t>
            </a:r>
            <a:r>
              <a:rPr lang="ru-RU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Значит</a:t>
            </a:r>
            <a:r>
              <a:rPr lang="ru-RU" sz="2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, в этом нектаре действительно </a:t>
            </a:r>
            <a:r>
              <a:rPr lang="ru-RU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содержалось небольшое количество красителей, консервантом </a:t>
            </a:r>
            <a:r>
              <a:rPr lang="ru-RU" sz="2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можно назвать лишь лимонную кислоту, которая является стабилизатором кислотности и добавляется в нектары (не в соки!), что указывается в составе продукта на упаковке.</a:t>
            </a:r>
          </a:p>
        </p:txBody>
      </p:sp>
      <p:pic>
        <p:nvPicPr>
          <p:cNvPr id="18437" name="Picture 6"/>
          <p:cNvPicPr>
            <a:picLocks noChangeAspect="1" noChangeArrowheads="1"/>
          </p:cNvPicPr>
          <p:nvPr/>
        </p:nvPicPr>
        <p:blipFill>
          <a:blip r:embed="rId2" cstate="screen"/>
          <a:srcRect b="6570"/>
          <a:stretch>
            <a:fillRect/>
          </a:stretch>
        </p:blipFill>
        <p:spPr bwMode="auto">
          <a:xfrm rot="21467912">
            <a:off x="134738" y="71903"/>
            <a:ext cx="3879850" cy="7089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4495800" y="-228600"/>
            <a:ext cx="48768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Гранатовый сок</a:t>
            </a:r>
          </a:p>
        </p:txBody>
      </p:sp>
      <p:pic>
        <p:nvPicPr>
          <p:cNvPr id="20486" name="Picture 6" descr="C:\Documents and Settings\Admin\Рабочий стол\0403201244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44196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pic>
        <p:nvPicPr>
          <p:cNvPr id="10" name="Picture 7" descr="C:\Documents and Settings\Admin\Рабочий стол\0403201244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81600" y="2102874"/>
            <a:ext cx="3886200" cy="4450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sp>
        <p:nvSpPr>
          <p:cNvPr id="9" name="Нашивка 8">
            <a:hlinkClick r:id="rId4" action="ppaction://hlinksldjump"/>
          </p:cNvPr>
          <p:cNvSpPr/>
          <p:nvPr/>
        </p:nvSpPr>
        <p:spPr>
          <a:xfrm>
            <a:off x="8686800" y="6477000"/>
            <a:ext cx="457200" cy="381000"/>
          </a:xfrm>
          <a:prstGeom prst="chevron">
            <a:avLst/>
          </a:prstGeom>
          <a:solidFill>
            <a:schemeClr val="bg1"/>
          </a:solidFill>
          <a:ln>
            <a:solidFill>
              <a:srgbClr val="FF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" decel="500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" decel="500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2590800" y="-152400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Вывод:</a:t>
            </a:r>
          </a:p>
        </p:txBody>
      </p:sp>
      <p:pic>
        <p:nvPicPr>
          <p:cNvPr id="8" name="Picture 7" descr="C:\Documents and Settings\Admin\Рабочий стол\0403201244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0" y="0"/>
            <a:ext cx="3657600" cy="4258101"/>
          </a:xfrm>
          <a:effectLst>
            <a:softEdge rad="317500"/>
          </a:effectLst>
        </p:spPr>
      </p:pic>
      <p:sp>
        <p:nvSpPr>
          <p:cNvPr id="21508" name="Text Box 8"/>
          <p:cNvSpPr txBox="1">
            <a:spLocks noChangeArrowheads="1"/>
          </p:cNvSpPr>
          <p:nvPr/>
        </p:nvSpPr>
        <p:spPr bwMode="auto">
          <a:xfrm>
            <a:off x="5546725" y="16367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1510" name="Text Box 9"/>
          <p:cNvSpPr txBox="1">
            <a:spLocks noChangeArrowheads="1"/>
          </p:cNvSpPr>
          <p:nvPr/>
        </p:nvSpPr>
        <p:spPr bwMode="auto">
          <a:xfrm>
            <a:off x="5105400" y="762000"/>
            <a:ext cx="3657600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ru-RU" sz="2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При попадании в стакан с гранатовым соком угля, резко  начали выделяться пузырьки углекислого газа. Сок быстро растворил активированный уголь, и </a:t>
            </a:r>
            <a:r>
              <a:rPr lang="ru-RU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уголь осел на дно. </a:t>
            </a:r>
            <a:r>
              <a:rPr lang="ru-RU" sz="2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 течение недели сок постепенно стал более светлым по оттенку. </a:t>
            </a:r>
            <a:r>
              <a:rPr lang="ru-RU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Значит</a:t>
            </a:r>
            <a:r>
              <a:rPr lang="ru-RU" sz="2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, в этом соке так же, содержались красители и уголь адсорбировал их. </a:t>
            </a:r>
          </a:p>
          <a:p>
            <a:pPr>
              <a:defRPr/>
            </a:pPr>
            <a:endParaRPr lang="ru-RU" sz="2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600" y="4572000"/>
            <a:ext cx="4572000" cy="20320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Также и в составе я обнаружила консерванты - </a:t>
            </a:r>
            <a:r>
              <a:rPr lang="ru-RU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бензоат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натрия. О не совсем хорошем качестве продукта можно было догадаться и по стоимости – сам сок стоит около 50 рублей в то врем как килограмм гранат 120-150 рублей.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Заголовок 1"/>
          <p:cNvSpPr>
            <a:spLocks noGrp="1"/>
          </p:cNvSpPr>
          <p:nvPr>
            <p:ph type="title"/>
          </p:nvPr>
        </p:nvSpPr>
        <p:spPr>
          <a:xfrm>
            <a:off x="4800600" y="0"/>
            <a:ext cx="43434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Абрикосовый домашний сок</a:t>
            </a:r>
          </a:p>
        </p:txBody>
      </p:sp>
      <p:pic>
        <p:nvPicPr>
          <p:cNvPr id="22533" name="Picture 2" descr="C:\Documents and Settings\Admin\Рабочий стол\2003201271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09600" y="381000"/>
            <a:ext cx="2928938" cy="4290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pic>
        <p:nvPicPr>
          <p:cNvPr id="5" name="Picture 4" descr="C:\Documents and Settings\Admin\Рабочий стол\2003201272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15000" y="1676400"/>
            <a:ext cx="3130550" cy="4419600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" decel="500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" decel="500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Заголовок 1"/>
          <p:cNvSpPr>
            <a:spLocks noGrp="1"/>
          </p:cNvSpPr>
          <p:nvPr>
            <p:ph type="title"/>
          </p:nvPr>
        </p:nvSpPr>
        <p:spPr>
          <a:xfrm>
            <a:off x="4800600" y="274638"/>
            <a:ext cx="38862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>
                <a:solidFill>
                  <a:schemeClr val="bg1"/>
                </a:solidFill>
                <a:latin typeface="Comic Sans MS" pitchFamily="66" charset="0"/>
              </a:rPr>
              <a:t>Вывод:</a:t>
            </a:r>
          </a:p>
        </p:txBody>
      </p:sp>
      <p:sp>
        <p:nvSpPr>
          <p:cNvPr id="24579" name="Содержимое 2"/>
          <p:cNvSpPr>
            <a:spLocks noGrp="1"/>
          </p:cNvSpPr>
          <p:nvPr>
            <p:ph idx="1"/>
          </p:nvPr>
        </p:nvSpPr>
        <p:spPr>
          <a:xfrm>
            <a:off x="4876800" y="1600200"/>
            <a:ext cx="3810000" cy="5257800"/>
          </a:xfrm>
        </p:spPr>
        <p:txBody>
          <a:bodyPr/>
          <a:lstStyle/>
          <a:p>
            <a:pPr algn="just" eaLnBrk="1" hangingPunct="1">
              <a:buFontTx/>
              <a:buNone/>
            </a:pPr>
            <a:r>
              <a:rPr lang="ru-RU" sz="1800" dirty="0" smtClean="0">
                <a:solidFill>
                  <a:schemeClr val="bg1"/>
                </a:solidFill>
                <a:latin typeface="Comic Sans MS" pitchFamily="66" charset="0"/>
              </a:rPr>
              <a:t>Интенсивность окраски домашнего сока не изменилась, что вполне прогнозируемо. Храниться данный сок после термической обработки довольно долго, без всяких консервантов. Польза данного сока очевидна, хотя он содержит меньшую концентрацию витамина С по сравнению со </a:t>
            </a:r>
            <a:r>
              <a:rPr lang="ru-RU" sz="1800" dirty="0" err="1" smtClean="0">
                <a:solidFill>
                  <a:schemeClr val="bg1"/>
                </a:solidFill>
                <a:latin typeface="Comic Sans MS" pitchFamily="66" charset="0"/>
              </a:rPr>
              <a:t>свежевыжатым</a:t>
            </a:r>
            <a:r>
              <a:rPr lang="ru-RU" sz="1800" dirty="0" smtClean="0">
                <a:solidFill>
                  <a:schemeClr val="bg1"/>
                </a:solidFill>
                <a:latin typeface="Comic Sans MS" pitchFamily="66" charset="0"/>
              </a:rPr>
              <a:t> соком.</a:t>
            </a:r>
          </a:p>
        </p:txBody>
      </p:sp>
      <p:pic>
        <p:nvPicPr>
          <p:cNvPr id="23557" name="Picture 3" descr="C:\Documents and Settings\Admin\Рабочий стол\200320127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14400" y="1219200"/>
            <a:ext cx="3309938" cy="4848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Заголовок 1"/>
          <p:cNvSpPr>
            <a:spLocks noGrp="1"/>
          </p:cNvSpPr>
          <p:nvPr>
            <p:ph type="title"/>
          </p:nvPr>
        </p:nvSpPr>
        <p:spPr>
          <a:xfrm>
            <a:off x="2057400" y="0"/>
            <a:ext cx="5334000" cy="1219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>
                <a:solidFill>
                  <a:schemeClr val="bg1"/>
                </a:solidFill>
                <a:latin typeface="Comic Sans MS" pitchFamily="66" charset="0"/>
              </a:rPr>
              <a:t>Заключение.</a:t>
            </a:r>
          </a:p>
        </p:txBody>
      </p:sp>
      <p:sp>
        <p:nvSpPr>
          <p:cNvPr id="27652" name="Содержимое 2"/>
          <p:cNvSpPr>
            <a:spLocks noGrp="1"/>
          </p:cNvSpPr>
          <p:nvPr>
            <p:ph idx="1"/>
          </p:nvPr>
        </p:nvSpPr>
        <p:spPr>
          <a:xfrm>
            <a:off x="1447800" y="1371600"/>
            <a:ext cx="6553200" cy="4525962"/>
          </a:xfrm>
        </p:spPr>
        <p:txBody>
          <a:bodyPr>
            <a:normAutofit/>
          </a:bodyPr>
          <a:lstStyle/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 ходе своей работы, я узнала о процессе сорбции и о использовании угля как активного сорбента. При проведении экспериментальной части работы, выяснила, что напитки, купленные в магазине и содержащие надписи «натуральный» или «без красителей и консервантов», содержали эти самые вредные вещества. Об этом можно судить по изменению интенсивности окраски соков. Оформила буклет о </a:t>
            </a:r>
            <a:r>
              <a:rPr lang="ru-RU" sz="240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полезных напитках.</a:t>
            </a:r>
            <a:endParaRPr lang="ru-RU" sz="24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" decel="500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" decel="500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Содержимое 2"/>
          <p:cNvSpPr>
            <a:spLocks noGrp="1"/>
          </p:cNvSpPr>
          <p:nvPr>
            <p:ph idx="1"/>
          </p:nvPr>
        </p:nvSpPr>
        <p:spPr>
          <a:xfrm>
            <a:off x="533400" y="381000"/>
            <a:ext cx="8229600" cy="5791200"/>
          </a:xfrm>
        </p:spPr>
        <p:txBody>
          <a:bodyPr/>
          <a:lstStyle/>
          <a:p>
            <a:pPr algn="ctr">
              <a:buFont typeface="Wingdings 2" pitchFamily="18" charset="2"/>
              <a:buNone/>
              <a:defRPr/>
            </a:pPr>
            <a:r>
              <a:rPr lang="ru-RU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Segoe Script" pitchFamily="34" charset="0"/>
              </a:rPr>
              <a:t>Надо сказать, что продукты питания с 6 красителями: Е102, Е104, Е110, Е122, Е124 и Е129, с 20 июля 2010 года в странах ЕС должны маркироваться специально – «могут вызывать  нежелательный эффект на активность и внимание детей», чего я не нашла на этикетке гранатового сока, в котором содержался один из этих красителей. Именно поэтому, я думаю, производители, впрочем, как и врачи, советуют употреблять соки промышленного производства детям лишь после трёх лет. </a:t>
            </a:r>
          </a:p>
          <a:p>
            <a:pPr algn="ctr">
              <a:buFont typeface="Wingdings 2" pitchFamily="18" charset="2"/>
              <a:buNone/>
              <a:defRPr/>
            </a:pPr>
            <a:r>
              <a:rPr lang="ru-RU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Segoe Script" pitchFamily="34" charset="0"/>
              </a:rPr>
              <a:t>Доверяйте всему натуральному!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Содержимое 2"/>
          <p:cNvSpPr>
            <a:spLocks noGrp="1"/>
          </p:cNvSpPr>
          <p:nvPr>
            <p:ph idx="1"/>
          </p:nvPr>
        </p:nvSpPr>
        <p:spPr>
          <a:xfrm>
            <a:off x="457200" y="0"/>
            <a:ext cx="8001000" cy="6553200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Источники информации:</a:t>
            </a:r>
          </a:p>
          <a:p>
            <a:pPr eaLnBrk="1" hangingPunct="1">
              <a:buFontTx/>
              <a:buNone/>
              <a:defRPr/>
            </a:pP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hlinkClick r:id="rId2"/>
              </a:rPr>
              <a:t>http://zakupka.tv/</a:t>
            </a:r>
            <a:endParaRPr lang="ru-RU" sz="24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eaLnBrk="1" hangingPunct="1">
              <a:buFontTx/>
              <a:buNone/>
              <a:defRPr/>
            </a:pPr>
            <a:r>
              <a:rPr lang="en-US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hlinkClick r:id="rId3"/>
              </a:rPr>
              <a:t>http://vita-labs.ru/produktovaya-lavka/napitki/lechebnye-svojstva-sokov</a:t>
            </a:r>
            <a:endParaRPr lang="ru-RU" sz="2400" dirty="0" smtClean="0"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eaLnBrk="1" hangingPunct="1">
              <a:buFontTx/>
              <a:buNone/>
              <a:defRPr/>
            </a:pPr>
            <a:r>
              <a:rPr lang="en-US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hlinkClick r:id="rId4"/>
              </a:rPr>
              <a:t>http://www.chemsystem.ru/aktivirovannyy_ugol/</a:t>
            </a:r>
            <a:endParaRPr lang="ru-RU" sz="2400" dirty="0" smtClean="0"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eaLnBrk="1" hangingPunct="1">
              <a:buFontTx/>
              <a:buNone/>
              <a:defRPr/>
            </a:pPr>
            <a:r>
              <a:rPr lang="en-US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hlinkClick r:id="rId5"/>
              </a:rPr>
              <a:t>http://www.womenhealthnet.ru/gastro/721.html</a:t>
            </a:r>
            <a:endParaRPr lang="ru-RU" sz="2400" dirty="0" smtClean="0"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eaLnBrk="1" hangingPunct="1">
              <a:buFontTx/>
              <a:buNone/>
              <a:defRPr/>
            </a:pPr>
            <a:r>
              <a:rPr lang="en-US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hlinkClick r:id="rId6"/>
              </a:rPr>
              <a:t>http://ru.wikipedia.org/wiki/</a:t>
            </a:r>
            <a:r>
              <a:rPr lang="ru-RU" sz="2400" dirty="0" err="1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hlinkClick r:id="rId6"/>
              </a:rPr>
              <a:t>Активированный_уголь</a:t>
            </a:r>
            <a:endParaRPr lang="ru-RU" sz="2400" dirty="0" smtClean="0"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eaLnBrk="1" hangingPunct="1">
              <a:buFontTx/>
              <a:buNone/>
              <a:defRPr/>
            </a:pPr>
            <a:r>
              <a:rPr lang="en-US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hlinkClick r:id="rId7"/>
              </a:rPr>
              <a:t>http://elementy.ru/news/431105</a:t>
            </a:r>
            <a:endParaRPr lang="ru-RU" sz="2400" dirty="0" smtClean="0"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eaLnBrk="1" hangingPunct="1">
              <a:buFontTx/>
              <a:buNone/>
              <a:defRPr/>
            </a:pPr>
            <a:endParaRPr lang="ru-RU" sz="2400" dirty="0" smtClean="0"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eaLnBrk="1" hangingPunct="1">
              <a:buFontTx/>
              <a:buNone/>
              <a:defRPr/>
            </a:pPr>
            <a:r>
              <a:rPr lang="en-US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hlinkClick r:id="rId8"/>
              </a:rPr>
              <a:t>http://900igr.net/prezentatsii/khimija/Uglerod/005-.-Uglerod-vazhnejshij-biogennyj-element-sostavljajuschij-osnovu-zhizni.html</a:t>
            </a:r>
            <a:endParaRPr lang="ru-RU" sz="2400" dirty="0" smtClean="0"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eaLnBrk="1" hangingPunct="1">
              <a:buFontTx/>
              <a:buNone/>
              <a:defRPr/>
            </a:pPr>
            <a:r>
              <a:rPr lang="en-US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hlinkClick r:id="rId9"/>
              </a:rPr>
              <a:t>http://geo.web.ru/druza/m-novmirK_47.htm</a:t>
            </a:r>
            <a:endParaRPr lang="ru-RU" sz="2400" dirty="0" smtClean="0"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eaLnBrk="1" hangingPunct="1">
              <a:buFontTx/>
              <a:buNone/>
              <a:defRPr/>
            </a:pPr>
            <a:r>
              <a:rPr lang="en-US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hlinkClick r:id="rId10"/>
              </a:rPr>
              <a:t>http://altfast.ru/print:page,1,1000032872-almaz-bolshe-ne-samyj-prochnyj-yelement.html</a:t>
            </a:r>
            <a:endParaRPr lang="ru-RU" sz="2400" dirty="0" smtClean="0"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eaLnBrk="1" hangingPunct="1">
              <a:buFontTx/>
              <a:buNone/>
              <a:defRPr/>
            </a:pPr>
            <a:r>
              <a:rPr lang="en-US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hlinkClick r:id="rId11"/>
              </a:rPr>
              <a:t>http://www.missfit.ru/food/eshke/</a:t>
            </a:r>
            <a:endParaRPr lang="ru-RU" sz="2400" dirty="0" smtClean="0"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eaLnBrk="1" hangingPunct="1">
              <a:buFontTx/>
              <a:buNone/>
              <a:defRPr/>
            </a:pPr>
            <a:endParaRPr lang="ru-RU" sz="2400" dirty="0" smtClean="0"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eaLnBrk="1" hangingPunct="1">
              <a:buFontTx/>
              <a:buNone/>
              <a:defRPr/>
            </a:pPr>
            <a:endParaRPr lang="ru-RU" sz="24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eaLnBrk="1" hangingPunct="1">
              <a:buFontTx/>
              <a:buNone/>
              <a:defRPr/>
            </a:pPr>
            <a:endParaRPr lang="ru-RU" sz="24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eaLnBrk="1" hangingPunct="1">
              <a:buFontTx/>
              <a:buNone/>
              <a:defRPr/>
            </a:pPr>
            <a:endParaRPr lang="ru-RU" sz="24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>
          <a:xfrm>
            <a:off x="-228600" y="0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Актуальность</a:t>
            </a:r>
          </a:p>
        </p:txBody>
      </p:sp>
      <p:sp>
        <p:nvSpPr>
          <p:cNvPr id="3076" name="Rectangle 5"/>
          <p:cNvSpPr>
            <a:spLocks noGrp="1" noChangeArrowheads="1"/>
          </p:cNvSpPr>
          <p:nvPr>
            <p:ph idx="1"/>
          </p:nvPr>
        </p:nvSpPr>
        <p:spPr>
          <a:xfrm>
            <a:off x="1752600" y="1066800"/>
            <a:ext cx="7391400" cy="5791200"/>
          </a:xfrm>
        </p:spPr>
        <p:txBody>
          <a:bodyPr>
            <a:normAutofit/>
          </a:bodyPr>
          <a:lstStyle/>
          <a:p>
            <a:pPr marL="548640" indent="-411480" algn="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ru-RU" sz="2400" b="1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Segoe Script" pitchFamily="34" charset="0"/>
              </a:rPr>
              <a:t>Актуальность темы</a:t>
            </a:r>
            <a:r>
              <a:rPr lang="ru-RU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Segoe Script" pitchFamily="34" charset="0"/>
              </a:rPr>
              <a:t> моего проекта обусловливается тем, что </a:t>
            </a:r>
            <a:r>
              <a:rPr lang="ru-RU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чистота</a:t>
            </a:r>
            <a:r>
              <a:rPr lang="ru-RU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Segoe Script" pitchFamily="34" charset="0"/>
              </a:rPr>
              <a:t> </a:t>
            </a:r>
            <a:r>
              <a:rPr lang="ru-RU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воды</a:t>
            </a:r>
            <a:r>
              <a:rPr lang="ru-RU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Segoe Script" pitchFamily="34" charset="0"/>
              </a:rPr>
              <a:t> </a:t>
            </a:r>
            <a:r>
              <a:rPr lang="ru-RU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оказывает</a:t>
            </a:r>
            <a:r>
              <a:rPr lang="ru-RU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Segoe Script" pitchFamily="34" charset="0"/>
              </a:rPr>
              <a:t> всё большее </a:t>
            </a:r>
            <a:r>
              <a:rPr lang="ru-RU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влияние на жизнь людей</a:t>
            </a:r>
            <a:r>
              <a:rPr lang="ru-RU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Segoe Script" pitchFamily="34" charset="0"/>
              </a:rPr>
              <a:t>. Чтобы не рисковать здоровьем и продолжительностью жизни, нужно стараться обращать внимание на своё самочувствие. Важно, что именно активированный </a:t>
            </a:r>
            <a:r>
              <a:rPr lang="ru-RU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уголь</a:t>
            </a:r>
            <a:r>
              <a:rPr lang="ru-RU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Segoe Script" pitchFamily="34" charset="0"/>
              </a:rPr>
              <a:t> </a:t>
            </a:r>
            <a:r>
              <a:rPr lang="ru-RU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очищает</a:t>
            </a:r>
            <a:r>
              <a:rPr lang="ru-RU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Segoe Script" pitchFamily="34" charset="0"/>
              </a:rPr>
              <a:t> </a:t>
            </a:r>
            <a:r>
              <a:rPr lang="ru-RU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воду</a:t>
            </a:r>
            <a:r>
              <a:rPr lang="ru-RU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Segoe Script" pitchFamily="34" charset="0"/>
              </a:rPr>
              <a:t> и прочие жидкие вещества </a:t>
            </a:r>
            <a:r>
              <a:rPr lang="ru-RU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лучше</a:t>
            </a:r>
            <a:r>
              <a:rPr lang="ru-RU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Segoe Script" pitchFamily="34" charset="0"/>
              </a:rPr>
              <a:t> </a:t>
            </a:r>
            <a:r>
              <a:rPr lang="ru-RU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всего</a:t>
            </a:r>
            <a:r>
              <a:rPr lang="ru-RU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Segoe Script" pitchFamily="34" charset="0"/>
              </a:rPr>
              <a:t>. А ведь именно </a:t>
            </a:r>
            <a:r>
              <a:rPr lang="ru-RU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качество</a:t>
            </a:r>
            <a:r>
              <a:rPr lang="ru-RU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Segoe Script" pitchFamily="34" charset="0"/>
              </a:rPr>
              <a:t> принимаемых </a:t>
            </a:r>
            <a:r>
              <a:rPr lang="ru-RU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продуктов</a:t>
            </a:r>
            <a:r>
              <a:rPr lang="ru-RU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Segoe Script" pitchFamily="34" charset="0"/>
              </a:rPr>
              <a:t> </a:t>
            </a:r>
            <a:r>
              <a:rPr lang="ru-RU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становится</a:t>
            </a:r>
            <a:r>
              <a:rPr lang="ru-RU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Segoe Script" pitchFamily="34" charset="0"/>
              </a:rPr>
              <a:t> серьёзным </a:t>
            </a:r>
            <a:r>
              <a:rPr lang="ru-RU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фактором</a:t>
            </a:r>
            <a:r>
              <a:rPr lang="ru-RU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Segoe Script" pitchFamily="34" charset="0"/>
              </a:rPr>
              <a:t>, потенциально </a:t>
            </a:r>
            <a:r>
              <a:rPr lang="ru-RU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небезразличным</a:t>
            </a:r>
            <a:r>
              <a:rPr lang="ru-RU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Segoe Script" pitchFamily="34" charset="0"/>
              </a:rPr>
              <a:t> </a:t>
            </a:r>
            <a:r>
              <a:rPr lang="ru-RU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для</a:t>
            </a:r>
            <a:r>
              <a:rPr lang="ru-RU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Segoe Script" pitchFamily="34" charset="0"/>
              </a:rPr>
              <a:t> </a:t>
            </a:r>
            <a:r>
              <a:rPr lang="ru-RU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здоровья</a:t>
            </a:r>
            <a:r>
              <a:rPr lang="ru-RU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Segoe Script" pitchFamily="34" charset="0"/>
              </a:rPr>
              <a:t>.</a:t>
            </a:r>
          </a:p>
          <a:p>
            <a:pPr marL="548640" indent="-411480" algn="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endParaRPr lang="ru-RU" sz="2400" dirty="0" smtClean="0">
              <a:solidFill>
                <a:schemeClr val="accent2">
                  <a:lumMod val="20000"/>
                  <a:lumOff val="80000"/>
                </a:schemeClr>
              </a:solidFill>
              <a:latin typeface="Segoe Scrip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" decel="500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" decel="500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Цель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762000"/>
            <a:ext cx="7772400" cy="2514600"/>
          </a:xfrm>
        </p:spPr>
        <p:txBody>
          <a:bodyPr>
            <a:normAutofit/>
          </a:bodyPr>
          <a:lstStyle/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Исследовать сорбцию </a:t>
            </a: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Segoe Script" pitchFamily="34" charset="0"/>
              </a:rPr>
              <a:t>активированным</a:t>
            </a: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 </a:t>
            </a: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Segoe Script" pitchFamily="34" charset="0"/>
              </a:rPr>
              <a:t>углем</a:t>
            </a: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 </a:t>
            </a: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Segoe Script" pitchFamily="34" charset="0"/>
              </a:rPr>
              <a:t>соков</a:t>
            </a: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 </a:t>
            </a: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Segoe Script" pitchFamily="34" charset="0"/>
              </a:rPr>
              <a:t>домашнего</a:t>
            </a: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 </a:t>
            </a: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Segoe Script" pitchFamily="34" charset="0"/>
              </a:rPr>
              <a:t>консервирования</a:t>
            </a: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 и </a:t>
            </a: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Segoe Script" pitchFamily="34" charset="0"/>
              </a:rPr>
              <a:t>соков</a:t>
            </a: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, </a:t>
            </a: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Segoe Script" pitchFamily="34" charset="0"/>
              </a:rPr>
              <a:t>приобретённых</a:t>
            </a: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 </a:t>
            </a: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Segoe Script" pitchFamily="34" charset="0"/>
              </a:rPr>
              <a:t>в магазине</a:t>
            </a: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.</a:t>
            </a:r>
          </a:p>
        </p:txBody>
      </p:sp>
      <p:sp>
        <p:nvSpPr>
          <p:cNvPr id="4" name="Содержимое 2"/>
          <p:cNvSpPr txBox="1">
            <a:spLocks/>
          </p:cNvSpPr>
          <p:nvPr/>
        </p:nvSpPr>
        <p:spPr bwMode="auto">
          <a:xfrm>
            <a:off x="457200" y="3124200"/>
            <a:ext cx="82296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47688" indent="-411163" algn="ctr">
              <a:spcBef>
                <a:spcPct val="20000"/>
              </a:spcBef>
              <a:buClr>
                <a:srgbClr val="F9F9F9"/>
              </a:buClr>
              <a:buSzPct val="65000"/>
              <a:defRPr/>
            </a:pPr>
            <a:r>
              <a:rPr lang="ru-RU" sz="3200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Объект</a:t>
            </a:r>
            <a:r>
              <a:rPr lang="en-US" sz="3200" dirty="0">
                <a:solidFill>
                  <a:schemeClr val="accent2">
                    <a:lumMod val="20000"/>
                    <a:lumOff val="80000"/>
                  </a:schemeClr>
                </a:solidFill>
                <a:latin typeface="Segoe Script" pitchFamily="34" charset="0"/>
              </a:rPr>
              <a:t> </a:t>
            </a:r>
            <a:r>
              <a:rPr lang="ru-RU" sz="3200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исследования</a:t>
            </a:r>
            <a:r>
              <a:rPr lang="ru-RU" sz="3200" dirty="0">
                <a:solidFill>
                  <a:schemeClr val="accent2">
                    <a:lumMod val="20000"/>
                    <a:lumOff val="80000"/>
                  </a:schemeClr>
                </a:solidFill>
                <a:latin typeface="Segoe Script" pitchFamily="34" charset="0"/>
              </a:rPr>
              <a:t>: </a:t>
            </a:r>
          </a:p>
          <a:p>
            <a:pPr marL="547688" indent="-411163" algn="ctr">
              <a:spcBef>
                <a:spcPct val="20000"/>
              </a:spcBef>
              <a:buClr>
                <a:srgbClr val="F9F9F9"/>
              </a:buClr>
              <a:buSzPct val="65000"/>
              <a:defRPr/>
            </a:pPr>
            <a:r>
              <a:rPr lang="ru-RU" sz="3200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Соки</a:t>
            </a:r>
            <a:r>
              <a:rPr lang="ru-RU" sz="3200" dirty="0">
                <a:solidFill>
                  <a:schemeClr val="accent2">
                    <a:lumMod val="20000"/>
                    <a:lumOff val="80000"/>
                  </a:schemeClr>
                </a:solidFill>
                <a:latin typeface="Segoe Script" pitchFamily="34" charset="0"/>
              </a:rPr>
              <a:t> домашнего и промышленного </a:t>
            </a:r>
            <a:r>
              <a:rPr lang="ru-RU" sz="32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Segoe Script" pitchFamily="34" charset="0"/>
              </a:rPr>
              <a:t>изготовления.</a:t>
            </a:r>
            <a:endParaRPr lang="ru-RU" sz="3200" dirty="0">
              <a:solidFill>
                <a:schemeClr val="accent2">
                  <a:lumMod val="20000"/>
                  <a:lumOff val="80000"/>
                </a:schemeClr>
              </a:solidFill>
              <a:latin typeface="Segoe Script" pitchFamily="34" charset="0"/>
            </a:endParaRPr>
          </a:p>
          <a:p>
            <a:pPr marL="547688" indent="-411163" algn="ctr">
              <a:spcBef>
                <a:spcPct val="20000"/>
              </a:spcBef>
              <a:buClr>
                <a:srgbClr val="F9F9F9"/>
              </a:buClr>
              <a:buSzPct val="65000"/>
              <a:defRPr/>
            </a:pPr>
            <a:r>
              <a:rPr lang="ru-RU" sz="3200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Предмет</a:t>
            </a:r>
            <a:r>
              <a:rPr lang="ru-RU" sz="3200" dirty="0">
                <a:solidFill>
                  <a:schemeClr val="accent2">
                    <a:lumMod val="20000"/>
                    <a:lumOff val="80000"/>
                  </a:schemeClr>
                </a:solidFill>
                <a:latin typeface="Segoe Script" pitchFamily="34" charset="0"/>
              </a:rPr>
              <a:t> </a:t>
            </a:r>
            <a:r>
              <a:rPr lang="ru-RU" sz="3200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исследования</a:t>
            </a:r>
            <a:r>
              <a:rPr lang="ru-RU" sz="3200" dirty="0">
                <a:solidFill>
                  <a:schemeClr val="accent2">
                    <a:lumMod val="20000"/>
                    <a:lumOff val="80000"/>
                  </a:schemeClr>
                </a:solidFill>
                <a:latin typeface="Segoe Script" pitchFamily="34" charset="0"/>
              </a:rPr>
              <a:t>. </a:t>
            </a:r>
          </a:p>
          <a:p>
            <a:pPr marL="547688" indent="-411163" algn="ctr">
              <a:spcBef>
                <a:spcPct val="20000"/>
              </a:spcBef>
              <a:buClr>
                <a:srgbClr val="F9F9F9"/>
              </a:buClr>
              <a:buSzPct val="65000"/>
              <a:defRPr/>
            </a:pPr>
            <a:r>
              <a:rPr lang="ru-RU" sz="3200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Наличие</a:t>
            </a:r>
            <a:r>
              <a:rPr lang="ru-RU" sz="3200" dirty="0">
                <a:solidFill>
                  <a:schemeClr val="accent2">
                    <a:lumMod val="20000"/>
                    <a:lumOff val="80000"/>
                  </a:schemeClr>
                </a:solidFill>
                <a:latin typeface="Segoe Script" pitchFamily="34" charset="0"/>
              </a:rPr>
              <a:t> </a:t>
            </a:r>
            <a:r>
              <a:rPr lang="ru-RU" sz="3200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красителей и консервантов</a:t>
            </a:r>
            <a:r>
              <a:rPr lang="ru-RU" sz="3200" dirty="0">
                <a:solidFill>
                  <a:schemeClr val="accent2">
                    <a:lumMod val="20000"/>
                    <a:lumOff val="80000"/>
                  </a:schemeClr>
                </a:solidFill>
                <a:latin typeface="Segoe Script" pitchFamily="34" charset="0"/>
              </a:rPr>
              <a:t> в данных соках.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" decel="500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" decel="500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build="p"/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4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latin typeface="Segoe Script" pitchFamily="34" charset="0"/>
              </a:rPr>
              <a:t>Задачи:</a:t>
            </a:r>
            <a:endParaRPr lang="ru-RU" sz="5400" dirty="0">
              <a:solidFill>
                <a:schemeClr val="accent2">
                  <a:lumMod val="20000"/>
                  <a:lumOff val="80000"/>
                </a:schemeClr>
              </a:solidFill>
              <a:effectLst/>
              <a:latin typeface="Segoe Scrip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6019800"/>
          </a:xfrm>
        </p:spPr>
        <p:txBody>
          <a:bodyPr>
            <a:noAutofit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Char char="Ø"/>
              <a:defRPr/>
            </a:pPr>
            <a:r>
              <a:rPr lang="ru-RU" sz="20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Изучить</a:t>
            </a:r>
            <a:r>
              <a:rPr lang="ru-RU" sz="20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Segoe Script" pitchFamily="34" charset="0"/>
              </a:rPr>
              <a:t> научную и научно-популярную </a:t>
            </a:r>
            <a:r>
              <a:rPr lang="ru-RU" sz="20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литературу</a:t>
            </a:r>
            <a:r>
              <a:rPr lang="ru-RU" sz="20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Segoe Script" pitchFamily="34" charset="0"/>
              </a:rPr>
              <a:t> по данной теме.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Char char="Ø"/>
              <a:defRPr/>
            </a:pPr>
            <a:r>
              <a:rPr lang="ru-RU" sz="20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Провести исследование </a:t>
            </a:r>
            <a:r>
              <a:rPr lang="ru-RU" sz="20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Segoe Script" pitchFamily="34" charset="0"/>
              </a:rPr>
              <a:t>сорбции</a:t>
            </a:r>
            <a:r>
              <a:rPr lang="ru-RU" sz="20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 «</a:t>
            </a:r>
            <a:r>
              <a:rPr lang="ru-RU" sz="20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Segoe Script" pitchFamily="34" charset="0"/>
              </a:rPr>
              <a:t>экологически</a:t>
            </a:r>
            <a:r>
              <a:rPr lang="ru-RU" sz="20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 </a:t>
            </a:r>
            <a:r>
              <a:rPr lang="ru-RU" sz="20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Segoe Script" pitchFamily="34" charset="0"/>
              </a:rPr>
              <a:t>чистых</a:t>
            </a:r>
            <a:r>
              <a:rPr lang="ru-RU" sz="20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» </a:t>
            </a:r>
            <a:r>
              <a:rPr lang="ru-RU" sz="20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Segoe Script" pitchFamily="34" charset="0"/>
              </a:rPr>
              <a:t>напитков.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Char char="Ø"/>
              <a:defRPr/>
            </a:pPr>
            <a:r>
              <a:rPr lang="ru-RU" sz="20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Выявить</a:t>
            </a:r>
            <a:r>
              <a:rPr lang="ru-RU" sz="20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Segoe Script" pitchFamily="34" charset="0"/>
              </a:rPr>
              <a:t> основные </a:t>
            </a:r>
            <a:r>
              <a:rPr lang="ru-RU" sz="20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меры</a:t>
            </a:r>
            <a:r>
              <a:rPr lang="ru-RU" sz="20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Segoe Script" pitchFamily="34" charset="0"/>
              </a:rPr>
              <a:t> </a:t>
            </a:r>
            <a:r>
              <a:rPr lang="ru-RU" sz="20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профилактики</a:t>
            </a:r>
            <a:r>
              <a:rPr lang="ru-RU" sz="20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Segoe Script" pitchFamily="34" charset="0"/>
              </a:rPr>
              <a:t>  заболеваний, связанных с большим количеством красителей и консервантов, </a:t>
            </a:r>
            <a:r>
              <a:rPr lang="ru-RU" sz="20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и</a:t>
            </a:r>
            <a:r>
              <a:rPr lang="ru-RU" sz="20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Segoe Script" pitchFamily="34" charset="0"/>
              </a:rPr>
              <a:t> </a:t>
            </a:r>
            <a:r>
              <a:rPr lang="ru-RU" sz="20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рассказать</a:t>
            </a:r>
            <a:r>
              <a:rPr lang="ru-RU" sz="20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Segoe Script" pitchFamily="34" charset="0"/>
              </a:rPr>
              <a:t> </a:t>
            </a:r>
            <a:r>
              <a:rPr lang="ru-RU" sz="20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о продуктах питания</a:t>
            </a:r>
            <a:r>
              <a:rPr lang="ru-RU" sz="20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Segoe Script" pitchFamily="34" charset="0"/>
              </a:rPr>
              <a:t>, </a:t>
            </a:r>
            <a:r>
              <a:rPr lang="ru-RU" sz="20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обогащенных</a:t>
            </a:r>
            <a:r>
              <a:rPr lang="ru-RU" sz="20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Segoe Script" pitchFamily="34" charset="0"/>
              </a:rPr>
              <a:t> нужными организму </a:t>
            </a:r>
            <a:r>
              <a:rPr lang="ru-RU" sz="20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полезными</a:t>
            </a:r>
            <a:r>
              <a:rPr lang="ru-RU" sz="20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Segoe Script" pitchFamily="34" charset="0"/>
              </a:rPr>
              <a:t> </a:t>
            </a:r>
            <a:r>
              <a:rPr lang="ru-RU" sz="20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веществами</a:t>
            </a:r>
            <a:r>
              <a:rPr lang="ru-RU" sz="20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Segoe Script" pitchFamily="34" charset="0"/>
              </a:rPr>
              <a:t>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Char char="Ø"/>
              <a:defRPr/>
            </a:pPr>
            <a:r>
              <a:rPr lang="ru-RU" sz="20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Определить</a:t>
            </a:r>
            <a:r>
              <a:rPr lang="ru-RU" sz="20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Segoe Script" pitchFamily="34" charset="0"/>
              </a:rPr>
              <a:t> </a:t>
            </a:r>
            <a:r>
              <a:rPr lang="ru-RU" sz="20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содержание</a:t>
            </a:r>
            <a:r>
              <a:rPr lang="ru-RU" sz="20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Segoe Script" pitchFamily="34" charset="0"/>
              </a:rPr>
              <a:t> вредных </a:t>
            </a:r>
            <a:r>
              <a:rPr lang="ru-RU" sz="20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веществ</a:t>
            </a:r>
            <a:r>
              <a:rPr lang="ru-RU" sz="20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Segoe Script" pitchFamily="34" charset="0"/>
              </a:rPr>
              <a:t> в некоторых продуктах питания.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Char char="Ø"/>
              <a:defRPr/>
            </a:pPr>
            <a:r>
              <a:rPr lang="ru-RU" sz="20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Проанализировать</a:t>
            </a:r>
            <a:r>
              <a:rPr lang="ru-RU" sz="20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Segoe Script" pitchFamily="34" charset="0"/>
              </a:rPr>
              <a:t> все </a:t>
            </a:r>
            <a:r>
              <a:rPr lang="ru-RU" sz="20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результаты</a:t>
            </a:r>
            <a:r>
              <a:rPr lang="ru-RU" sz="20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Segoe Script" pitchFamily="34" charset="0"/>
              </a:rPr>
              <a:t>, </a:t>
            </a:r>
            <a:r>
              <a:rPr lang="ru-RU" sz="20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сделать</a:t>
            </a:r>
            <a:r>
              <a:rPr lang="ru-RU" sz="20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Segoe Script" pitchFamily="34" charset="0"/>
              </a:rPr>
              <a:t> </a:t>
            </a:r>
            <a:r>
              <a:rPr lang="ru-RU" sz="20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выводы</a:t>
            </a:r>
            <a:r>
              <a:rPr lang="ru-RU" sz="20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Segoe Script" pitchFamily="34" charset="0"/>
              </a:rPr>
              <a:t> 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Char char="Ø"/>
              <a:defRPr/>
            </a:pPr>
            <a:r>
              <a:rPr lang="ru-RU" sz="20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 Разработать рекомендации</a:t>
            </a:r>
            <a:r>
              <a:rPr lang="ru-RU" sz="20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Segoe Script" pitchFamily="34" charset="0"/>
              </a:rPr>
              <a:t> по использованию напитков и сухих смесей</a:t>
            </a:r>
            <a:r>
              <a:rPr lang="ru-RU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Segoe Script" pitchFamily="34" charset="0"/>
              </a:rPr>
              <a:t>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Char char="Ø"/>
              <a:defRPr/>
            </a:pPr>
            <a:r>
              <a:rPr lang="ru-RU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Segoe Script" pitchFamily="34" charset="0"/>
              </a:rPr>
              <a:t>Оформить буклет о полезных напитках.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sz="2400" dirty="0">
              <a:solidFill>
                <a:schemeClr val="bg1">
                  <a:lumMod val="95000"/>
                  <a:lumOff val="5000"/>
                </a:schemeClr>
              </a:solidFill>
              <a:latin typeface="Segoe Scrip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C:\Users\Админ\Desktop\image00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3810000"/>
            <a:ext cx="3200400" cy="3200400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57200"/>
            <a:ext cx="8382000" cy="3200400"/>
          </a:xfrm>
        </p:spPr>
        <p:txBody>
          <a:bodyPr>
            <a:normAutofit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err="1" smtClean="0">
                <a:solidFill>
                  <a:schemeClr val="accent2">
                    <a:lumMod val="20000"/>
                    <a:lumOff val="80000"/>
                  </a:schemeClr>
                </a:solidFill>
                <a:latin typeface="Segoe Script" pitchFamily="34" charset="0"/>
              </a:rPr>
              <a:t>Углеро́д</a:t>
            </a: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Segoe Script" pitchFamily="34" charset="0"/>
              </a:rPr>
              <a:t> (химический символ — C) — уникальность атома углерода состоит в том, что его количество валентных электронов соответствует количеству </a:t>
            </a:r>
            <a:r>
              <a:rPr lang="ru-RU" dirty="0" err="1" smtClean="0">
                <a:solidFill>
                  <a:schemeClr val="accent2">
                    <a:lumMod val="20000"/>
                    <a:lumOff val="80000"/>
                  </a:schemeClr>
                </a:solidFill>
                <a:latin typeface="Segoe Script" pitchFamily="34" charset="0"/>
              </a:rPr>
              <a:t>орбиталей</a:t>
            </a: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Segoe Script" pitchFamily="34" charset="0"/>
              </a:rPr>
              <a:t> – это один из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048000" y="3048000"/>
            <a:ext cx="63246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chemeClr val="accent2">
                    <a:lumMod val="20000"/>
                    <a:lumOff val="80000"/>
                  </a:schemeClr>
                </a:solidFill>
                <a:latin typeface="Segoe Script" pitchFamily="34" charset="0"/>
              </a:rPr>
              <a:t>признаков того, что этот элемент стал родоначальником целого раздела химии – органической. Он уникален не только как атом, </a:t>
            </a:r>
            <a:r>
              <a:rPr lang="ru-RU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Segoe Script" pitchFamily="34" charset="0"/>
              </a:rPr>
              <a:t>но </a:t>
            </a:r>
            <a:r>
              <a:rPr lang="ru-RU" sz="2400" dirty="0">
                <a:solidFill>
                  <a:schemeClr val="accent2">
                    <a:lumMod val="20000"/>
                    <a:lumOff val="80000"/>
                  </a:schemeClr>
                </a:solidFill>
                <a:latin typeface="Segoe Script" pitchFamily="34" charset="0"/>
              </a:rPr>
              <a:t>и как составитель целой системы </a:t>
            </a:r>
            <a:r>
              <a:rPr lang="ru-RU" sz="2400" dirty="0" err="1">
                <a:solidFill>
                  <a:schemeClr val="accent2">
                    <a:lumMod val="20000"/>
                    <a:lumOff val="80000"/>
                  </a:schemeClr>
                </a:solidFill>
                <a:latin typeface="Segoe Script" pitchFamily="34" charset="0"/>
              </a:rPr>
              <a:t>аллотропных</a:t>
            </a:r>
            <a:r>
              <a:rPr lang="ru-RU" sz="2400" dirty="0">
                <a:solidFill>
                  <a:schemeClr val="accent2">
                    <a:lumMod val="20000"/>
                    <a:lumOff val="80000"/>
                  </a:schemeClr>
                </a:solidFill>
                <a:latin typeface="Segoe Script" pitchFamily="34" charset="0"/>
              </a:rPr>
              <a:t> соединений, в частности, </a:t>
            </a:r>
            <a:r>
              <a:rPr lang="ru-RU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Segoe Script" pitchFamily="34" charset="0"/>
              </a:rPr>
              <a:t>алмаза, графита</a:t>
            </a:r>
            <a:r>
              <a:rPr lang="ru-RU" sz="2400" dirty="0">
                <a:solidFill>
                  <a:schemeClr val="accent2">
                    <a:lumMod val="20000"/>
                    <a:lumOff val="80000"/>
                  </a:schemeClr>
                </a:solidFill>
                <a:latin typeface="Segoe Script" pitchFamily="34" charset="0"/>
              </a:rPr>
              <a:t>, </a:t>
            </a:r>
            <a:r>
              <a:rPr lang="ru-RU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Segoe Script" pitchFamily="34" charset="0"/>
              </a:rPr>
              <a:t>угля</a:t>
            </a:r>
            <a:r>
              <a:rPr lang="ru-RU" sz="2400" dirty="0">
                <a:solidFill>
                  <a:schemeClr val="accent2">
                    <a:lumMod val="20000"/>
                    <a:lumOff val="80000"/>
                  </a:schemeClr>
                </a:solidFill>
                <a:latin typeface="Segoe Script" pitchFamily="34" charset="0"/>
              </a:rPr>
              <a:t>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6038"/>
            <a:ext cx="8229600" cy="3611562"/>
          </a:xfrm>
        </p:spPr>
        <p:txBody>
          <a:bodyPr>
            <a:normAutofit fontScale="92500" lnSpcReduction="20000"/>
          </a:bodyPr>
          <a:lstStyle/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Это было в 1831 году. Профессор </a:t>
            </a:r>
            <a:r>
              <a:rPr lang="ru-RU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Touery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 выпил смертельную дозу стрихнина и выжил, смешав смертельный яд с активированным углем.</a:t>
            </a:r>
            <a:endParaRPr lang="ru-RU" sz="18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itchFamily="34" charset="0"/>
            </a:endParaRPr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ru-RU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 </a:t>
            </a: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Активированный уголь является мощным средством для экстренного очищения желудочно-кишечного тракта, возможно, самым эффективным веществом из известных сегодня. Его можно использовать при отравлении практически любыми токсическими веществами. </a:t>
            </a:r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sz="24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itchFamily="34" charset="0"/>
            </a:endParaRP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itchFamily="34" charset="0"/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743200"/>
            <a:ext cx="2286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905000" y="3962400"/>
            <a:ext cx="5562600" cy="23082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Активный уголь в следствии своего многослойного строения обладает очень большой поверхностью, вследствие чего  высокой адсорбцией(процесс, в результате которого происходит поглощение каким-либо телом газов, паров или растворенных веществ из окружающей среды)</a:t>
            </a:r>
            <a:endParaRPr lang="ru-RU" dirty="0"/>
          </a:p>
        </p:txBody>
      </p:sp>
      <p:pic>
        <p:nvPicPr>
          <p:cNvPr id="6" name="Picture 8" descr="Pollen_an_Fasern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162800" y="4825999"/>
            <a:ext cx="2286000" cy="2032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>
            <a:spLocks noGrp="1"/>
          </p:cNvSpPr>
          <p:nvPr>
            <p:ph idx="1"/>
          </p:nvPr>
        </p:nvSpPr>
        <p:spPr>
          <a:xfrm>
            <a:off x="609600" y="304800"/>
            <a:ext cx="8229600" cy="6781800"/>
          </a:xfrm>
        </p:spPr>
        <p:txBody>
          <a:bodyPr>
            <a:normAutofit/>
          </a:bodyPr>
          <a:lstStyle/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ru-RU" sz="2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Но также вместе с токсинами уголь удаляет из организма человека некоторые витамины и минералы. Активированный уголь становится не активным при отравлениях, которые наступили от наркотических или психотропных препаратов.</a:t>
            </a:r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endParaRPr lang="ru-RU" sz="26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ru-RU" sz="2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Не рекомендуется и постоянное употребление активированного угля, поскольку это может привести к снижению всасывания из ЖКТ питательных веществ, вследствие чего возникают гиповитаминозы. Кроме того, побочными эффектами являются поносы и запоры, в некоторых случаях может возникнуть эрозия ЖКТ.</a:t>
            </a:r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endParaRPr lang="ru-RU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3810000" y="228600"/>
            <a:ext cx="5334000" cy="6248400"/>
          </a:xfrm>
        </p:spPr>
        <p:txBody>
          <a:bodyPr>
            <a:normAutofit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endParaRPr lang="ru-RU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endParaRPr lang="ru-RU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 экспериментальной части была произведена сорбция соков активированным углём. Для эксперимента использовались: яблочный нектар, гранатовый сок, домашний абрикосовый сок, сок из </a:t>
            </a:r>
            <a:r>
              <a:rPr lang="ru-RU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свежевыжатых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яблок.</a:t>
            </a:r>
          </a:p>
        </p:txBody>
      </p:sp>
      <p:sp>
        <p:nvSpPr>
          <p:cNvPr id="17411" name="TextBox 4"/>
          <p:cNvSpPr txBox="1">
            <a:spLocks noChangeArrowheads="1"/>
          </p:cNvSpPr>
          <p:nvPr/>
        </p:nvSpPr>
        <p:spPr bwMode="auto">
          <a:xfrm>
            <a:off x="3810000" y="403860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pic>
        <p:nvPicPr>
          <p:cNvPr id="17412" name="Picture 7" descr="C:\Users\ден\Desktop\Два-граната_496895338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05000" y="1600200"/>
            <a:ext cx="230505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8" descr="C:\Users\ден\Desktop\fruit-vegetables_032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-609600"/>
            <a:ext cx="2438400" cy="2379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Picture 10" descr="C:\Users\ден\Desktop\abrikos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" y="3962400"/>
            <a:ext cx="2819400" cy="2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048000" y="381000"/>
            <a:ext cx="60228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Comic Sans MS" pitchFamily="66" charset="0"/>
              </a:rPr>
              <a:t>Практическая часть</a:t>
            </a:r>
            <a:endParaRPr lang="ru-RU" sz="4800" dirty="0">
              <a:solidFill>
                <a:schemeClr val="bg2">
                  <a:lumMod val="40000"/>
                  <a:lumOff val="6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3657600" y="0"/>
            <a:ext cx="60198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Яблочный нектар</a:t>
            </a:r>
          </a:p>
        </p:txBody>
      </p:sp>
      <p:pic>
        <p:nvPicPr>
          <p:cNvPr id="17413" name="Picture 8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43000" y="1371600"/>
            <a:ext cx="27432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pic>
        <p:nvPicPr>
          <p:cNvPr id="8" name="Picture 10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00800" y="1524000"/>
            <a:ext cx="25146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sp>
        <p:nvSpPr>
          <p:cNvPr id="9" name="Нашивка 8">
            <a:hlinkClick r:id="rId4" action="ppaction://hlinksldjump"/>
          </p:cNvPr>
          <p:cNvSpPr/>
          <p:nvPr/>
        </p:nvSpPr>
        <p:spPr>
          <a:xfrm>
            <a:off x="8686800" y="6400800"/>
            <a:ext cx="457200" cy="381000"/>
          </a:xfrm>
          <a:prstGeom prst="chevron">
            <a:avLst/>
          </a:prstGeom>
          <a:solidFill>
            <a:schemeClr val="bg1"/>
          </a:solidFill>
          <a:ln>
            <a:solidFill>
              <a:srgbClr val="FF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" decel="500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" decel="500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6">
      <a:dk1>
        <a:srgbClr val="A2E3FE"/>
      </a:dk1>
      <a:lt1>
        <a:sysClr val="window" lastClr="FFFFFF"/>
      </a:lt1>
      <a:dk2>
        <a:srgbClr val="0192CD"/>
      </a:dk2>
      <a:lt2>
        <a:srgbClr val="025171"/>
      </a:lt2>
      <a:accent1>
        <a:srgbClr val="0292CD"/>
      </a:accent1>
      <a:accent2>
        <a:srgbClr val="0292CD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D0F1FE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1569</TotalTime>
  <Words>877</Words>
  <Application>Microsoft Office PowerPoint</Application>
  <PresentationFormat>Экран (4:3)</PresentationFormat>
  <Paragraphs>61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Апекс</vt:lpstr>
      <vt:lpstr>Слайд 1</vt:lpstr>
      <vt:lpstr>Актуальность</vt:lpstr>
      <vt:lpstr>Цель</vt:lpstr>
      <vt:lpstr>Задачи:</vt:lpstr>
      <vt:lpstr>Слайд 5</vt:lpstr>
      <vt:lpstr>Слайд 6</vt:lpstr>
      <vt:lpstr>Слайд 7</vt:lpstr>
      <vt:lpstr>Слайд 8</vt:lpstr>
      <vt:lpstr>Яблочный нектар</vt:lpstr>
      <vt:lpstr>Вывод:</vt:lpstr>
      <vt:lpstr>Гранатовый сок</vt:lpstr>
      <vt:lpstr>Вывод:</vt:lpstr>
      <vt:lpstr>Абрикосовый домашний сок</vt:lpstr>
      <vt:lpstr>Вывод:</vt:lpstr>
      <vt:lpstr>Заключение.</vt:lpstr>
      <vt:lpstr>Слайд 16</vt:lpstr>
      <vt:lpstr>Слайд 17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User</cp:lastModifiedBy>
  <cp:revision>129</cp:revision>
  <cp:lastPrinted>1601-01-01T00:00:00Z</cp:lastPrinted>
  <dcterms:created xsi:type="dcterms:W3CDTF">1601-01-01T00:00:00Z</dcterms:created>
  <dcterms:modified xsi:type="dcterms:W3CDTF">2013-03-28T08:22:08Z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