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8" r:id="rId3"/>
    <p:sldId id="257" r:id="rId4"/>
    <p:sldId id="276" r:id="rId5"/>
    <p:sldId id="259" r:id="rId6"/>
    <p:sldId id="260" r:id="rId7"/>
    <p:sldId id="261" r:id="rId8"/>
    <p:sldId id="262" r:id="rId9"/>
    <p:sldId id="266" r:id="rId10"/>
    <p:sldId id="267" r:id="rId11"/>
    <p:sldId id="268" r:id="rId12"/>
    <p:sldId id="270" r:id="rId13"/>
    <p:sldId id="277" r:id="rId14"/>
    <p:sldId id="278" r:id="rId15"/>
    <p:sldId id="271" r:id="rId16"/>
    <p:sldId id="272" r:id="rId17"/>
    <p:sldId id="273" r:id="rId18"/>
    <p:sldId id="274" r:id="rId19"/>
    <p:sldId id="275" r:id="rId20"/>
    <p:sldId id="280" r:id="rId21"/>
    <p:sldId id="283" r:id="rId22"/>
    <p:sldId id="282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B3EF6-1EDE-4CC4-B9D2-D2107FF374DE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D67F0-885C-4C95-8CCE-027EC9BDB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D67F0-885C-4C95-8CCE-027EC9BDB024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528AF8-F489-40BB-8602-56B4E2604BF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940463-845A-475E-B026-1944CD50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edimka.ru/text/sostav-produktov/magniy" TargetMode="External"/><Relationship Id="rId13" Type="http://schemas.openxmlformats.org/officeDocument/2006/relationships/hyperlink" Target="http://edimka.ru/text/sostav-produktov/marganets" TargetMode="External"/><Relationship Id="rId18" Type="http://schemas.openxmlformats.org/officeDocument/2006/relationships/hyperlink" Target="http://edimka.ru/text/sostav-produktov/vitamin_c" TargetMode="External"/><Relationship Id="rId3" Type="http://schemas.openxmlformats.org/officeDocument/2006/relationships/hyperlink" Target="http://edimka.ru/text/sostav-produktov/belki" TargetMode="External"/><Relationship Id="rId21" Type="http://schemas.openxmlformats.org/officeDocument/2006/relationships/hyperlink" Target="http://edimka.ru/text/sostav-produktov/vitamin_b9" TargetMode="External"/><Relationship Id="rId7" Type="http://schemas.openxmlformats.org/officeDocument/2006/relationships/hyperlink" Target="http://edimka.ru/text/sostav-produktov/caltsiy" TargetMode="External"/><Relationship Id="rId12" Type="http://schemas.openxmlformats.org/officeDocument/2006/relationships/hyperlink" Target="http://edimka.ru/text/sostav-produktov/cobalt" TargetMode="External"/><Relationship Id="rId17" Type="http://schemas.openxmlformats.org/officeDocument/2006/relationships/hyperlink" Target="http://edimka.ru/text/sostav-produktov/tsink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edimka.ru/text/sostav-produktov/ftor" TargetMode="External"/><Relationship Id="rId20" Type="http://schemas.openxmlformats.org/officeDocument/2006/relationships/hyperlink" Target="http://edimka.ru/text/sostav-produktov/vitamin_b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dimka.ru/text/sostav-produktov/kaliy" TargetMode="External"/><Relationship Id="rId11" Type="http://schemas.openxmlformats.org/officeDocument/2006/relationships/hyperlink" Target="http://edimka.ru/text/sostav-produktov/jod" TargetMode="External"/><Relationship Id="rId5" Type="http://schemas.openxmlformats.org/officeDocument/2006/relationships/hyperlink" Target="http://edimka.ru/text/sostav-produktov/uglevod" TargetMode="External"/><Relationship Id="rId15" Type="http://schemas.openxmlformats.org/officeDocument/2006/relationships/hyperlink" Target="http://edimka.ru/text/sostav-produktov/molibden" TargetMode="External"/><Relationship Id="rId10" Type="http://schemas.openxmlformats.org/officeDocument/2006/relationships/hyperlink" Target="http://edimka.ru/text/sostav-produktov/ferum" TargetMode="External"/><Relationship Id="rId19" Type="http://schemas.openxmlformats.org/officeDocument/2006/relationships/hyperlink" Target="http://edimka.ru/text/sostav-produktov/vitamin_b1" TargetMode="External"/><Relationship Id="rId4" Type="http://schemas.openxmlformats.org/officeDocument/2006/relationships/hyperlink" Target="http://edimka.ru/text/sostav-produktov/zhiri" TargetMode="External"/><Relationship Id="rId9" Type="http://schemas.openxmlformats.org/officeDocument/2006/relationships/hyperlink" Target="http://edimka.ru/text/sostav-produktov/natriy" TargetMode="External"/><Relationship Id="rId14" Type="http://schemas.openxmlformats.org/officeDocument/2006/relationships/hyperlink" Target="http://edimka.ru/text/sostav-produktov/cupru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Documents%20and%20Settings\User\&#1056;&#1072;&#1073;&#1086;&#1095;&#1080;&#1081;%20&#1089;&#1090;&#1086;&#1083;\&#1103;&#1073;&#1083;&#1086;&#1082;&#1080;\&#1071;&#1041;&#1051;&#1054;&#1050;&#1048;.wmv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im4-tub-ru.yandex.net/i?id=345033312-1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52"/>
            <a:ext cx="2500330" cy="207170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0664" y="1911331"/>
            <a:ext cx="6183336" cy="494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00306"/>
            <a:ext cx="7467600" cy="18573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  </a:t>
            </a: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яблочная кладовая</a:t>
            </a:r>
            <a:endParaRPr lang="ru-RU" sz="6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Одно яблоко в день гонит врача со двора (английская пословица)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</a:t>
            </a:r>
          </a:p>
          <a:p>
            <a:r>
              <a:rPr lang="ru-RU" dirty="0" smtClean="0"/>
              <a:t>Яблоки снижают уровень холестерина в крови;</a:t>
            </a:r>
            <a:r>
              <a:rPr lang="ru-RU" dirty="0" smtClean="0">
                <a:latin typeface="Monotype Corsiva" pitchFamily="66" charset="0"/>
              </a:rPr>
              <a:t> </a:t>
            </a:r>
          </a:p>
          <a:p>
            <a:r>
              <a:rPr lang="ru-RU" dirty="0" smtClean="0"/>
              <a:t>Яблоки </a:t>
            </a:r>
            <a:r>
              <a:rPr lang="ru-RU" dirty="0" err="1" smtClean="0"/>
              <a:t>препятствюет</a:t>
            </a:r>
            <a:r>
              <a:rPr lang="ru-RU" dirty="0" smtClean="0"/>
              <a:t> образованию мочевой кислоты и усиливает распад муравьиной. А она применяется страдающими ревматизмом, подагрой, атеросклерозом, хроническими экземами и другими заболеваниями кожи;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Яблокм</a:t>
            </a:r>
            <a:r>
              <a:rPr lang="ru-RU" dirty="0" smtClean="0"/>
              <a:t> полезны для укрепления зрения, кожи, волос и ногтей, а также для устранения заболеваний нервного характера;</a:t>
            </a:r>
          </a:p>
          <a:p>
            <a:r>
              <a:rPr lang="ru-RU" dirty="0" smtClean="0"/>
              <a:t> Яблоки благотворно действуют при низком кровяном давлении и отвердевании сосудов, потому что они - мощный очиститель крови;</a:t>
            </a:r>
          </a:p>
          <a:p>
            <a:r>
              <a:rPr lang="ru-RU" dirty="0" smtClean="0"/>
              <a:t>В яблоках есть вещества, благодаря которым организм лучше усваивает железо из других продуктов;</a:t>
            </a:r>
          </a:p>
          <a:p>
            <a:r>
              <a:rPr lang="ru-RU" dirty="0" smtClean="0"/>
              <a:t>Кожура яблока содержит большое количество антиоксиданта </a:t>
            </a:r>
            <a:r>
              <a:rPr lang="ru-RU" dirty="0" err="1" smtClean="0"/>
              <a:t>кверцетина</a:t>
            </a:r>
            <a:r>
              <a:rPr lang="ru-RU" dirty="0" smtClean="0"/>
              <a:t>, который вместе с витамином С мешает свободным радикалам оказывать вредное воздействие на организм;</a:t>
            </a:r>
          </a:p>
          <a:p>
            <a:r>
              <a:rPr lang="ru-RU" dirty="0" smtClean="0"/>
              <a:t>Яблоки способствуют нормализации пищеварения.;</a:t>
            </a:r>
          </a:p>
          <a:p>
            <a:r>
              <a:rPr lang="ru-RU" dirty="0" smtClean="0"/>
              <a:t>В</a:t>
            </a:r>
            <a:r>
              <a:rPr lang="ru-RU" smtClean="0"/>
              <a:t> </a:t>
            </a:r>
            <a:r>
              <a:rPr lang="ru-RU" dirty="0" smtClean="0"/>
              <a:t>яблочных косточках содержатся биологически активные вещества, витамины и ферменты, которые предотвращают возникновение рака.</a:t>
            </a: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</a:t>
            </a:r>
          </a:p>
        </p:txBody>
      </p:sp>
      <p:pic>
        <p:nvPicPr>
          <p:cNvPr id="5" name="Рисунок 4" descr="красное яблоко анимированная картин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571480"/>
            <a:ext cx="10287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740894"/>
            <a:ext cx="2616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2400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4" descr="http://im4-tub-ru.yandex.net/i?id=345033312-1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143116"/>
            <a:ext cx="2000264" cy="157161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 100 гр. продукта: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b="1" dirty="0" smtClean="0"/>
              <a:t>87</a:t>
            </a:r>
          </a:p>
          <a:p>
            <a:r>
              <a:rPr lang="ru-RU" b="1" u="sng" dirty="0" smtClean="0">
                <a:hlinkClick r:id="rId3"/>
              </a:rPr>
              <a:t>белки, г</a:t>
            </a:r>
            <a:endParaRPr lang="ru-RU" b="1" dirty="0" smtClean="0"/>
          </a:p>
          <a:p>
            <a:r>
              <a:rPr lang="ru-RU" b="1" dirty="0" smtClean="0"/>
              <a:t>0.4</a:t>
            </a:r>
          </a:p>
          <a:p>
            <a:r>
              <a:rPr lang="ru-RU" b="1" u="sng" dirty="0" smtClean="0">
                <a:hlinkClick r:id="rId4"/>
              </a:rPr>
              <a:t>жиры, г</a:t>
            </a:r>
            <a:endParaRPr lang="ru-RU" b="1" dirty="0" smtClean="0"/>
          </a:p>
          <a:p>
            <a:r>
              <a:rPr lang="ru-RU" b="1" dirty="0" smtClean="0"/>
              <a:t>0.4</a:t>
            </a:r>
          </a:p>
          <a:p>
            <a:r>
              <a:rPr lang="ru-RU" b="1" u="sng" dirty="0" smtClean="0">
                <a:hlinkClick r:id="rId5"/>
              </a:rPr>
              <a:t>углеводы, г</a:t>
            </a:r>
            <a:endParaRPr lang="ru-RU" b="1" dirty="0" smtClean="0"/>
          </a:p>
          <a:p>
            <a:r>
              <a:rPr lang="ru-RU" b="1" dirty="0" smtClean="0"/>
              <a:t>11.8</a:t>
            </a:r>
          </a:p>
          <a:p>
            <a:r>
              <a:rPr lang="ru-RU" b="1" dirty="0" smtClean="0"/>
              <a:t>моно- и дисахариды, г </a:t>
            </a:r>
          </a:p>
          <a:p>
            <a:r>
              <a:rPr lang="ru-RU" b="1" dirty="0" smtClean="0"/>
              <a:t>9</a:t>
            </a:r>
          </a:p>
          <a:p>
            <a:r>
              <a:rPr lang="ru-RU" b="1" dirty="0" smtClean="0"/>
              <a:t>клетчатка, г </a:t>
            </a:r>
          </a:p>
          <a:p>
            <a:r>
              <a:rPr lang="ru-RU" b="1" dirty="0" smtClean="0"/>
              <a:t>0.6</a:t>
            </a:r>
          </a:p>
          <a:p>
            <a:r>
              <a:rPr lang="ru-RU" b="1" dirty="0" smtClean="0"/>
              <a:t>крахмал, г </a:t>
            </a:r>
          </a:p>
          <a:p>
            <a:r>
              <a:rPr lang="ru-RU" b="1" dirty="0" smtClean="0"/>
              <a:t>0.8</a:t>
            </a:r>
          </a:p>
          <a:p>
            <a:r>
              <a:rPr lang="ru-RU" b="1" dirty="0" smtClean="0"/>
              <a:t>пектин, г </a:t>
            </a:r>
          </a:p>
          <a:p>
            <a:r>
              <a:rPr lang="ru-RU" b="1" dirty="0" smtClean="0"/>
              <a:t>1</a:t>
            </a:r>
          </a:p>
          <a:p>
            <a:r>
              <a:rPr lang="ru-RU" b="1" dirty="0" smtClean="0"/>
              <a:t>органические кислоты, г </a:t>
            </a:r>
          </a:p>
          <a:p>
            <a:r>
              <a:rPr lang="ru-RU" b="1" dirty="0" smtClean="0"/>
              <a:t>0.8</a:t>
            </a:r>
          </a:p>
          <a:p>
            <a:r>
              <a:rPr lang="ru-RU" b="1" dirty="0" smtClean="0"/>
              <a:t>зола, г </a:t>
            </a:r>
          </a:p>
          <a:p>
            <a:r>
              <a:rPr lang="ru-RU" b="1" dirty="0" smtClean="0"/>
              <a:t>0.5</a:t>
            </a:r>
          </a:p>
          <a:p>
            <a:r>
              <a:rPr lang="ru-RU" b="1" u="sng" dirty="0" smtClean="0">
                <a:hlinkClick r:id="rId6"/>
              </a:rPr>
              <a:t>калий, мг</a:t>
            </a:r>
            <a:endParaRPr lang="ru-RU" b="1" dirty="0" smtClean="0"/>
          </a:p>
          <a:p>
            <a:r>
              <a:rPr lang="ru-RU" b="1" dirty="0" smtClean="0"/>
              <a:t>278</a:t>
            </a:r>
          </a:p>
          <a:p>
            <a:r>
              <a:rPr lang="ru-RU" b="1" u="sng" dirty="0" smtClean="0">
                <a:hlinkClick r:id="rId7"/>
              </a:rPr>
              <a:t>кальций, мг</a:t>
            </a:r>
            <a:endParaRPr lang="ru-RU" b="1" dirty="0" smtClean="0"/>
          </a:p>
          <a:p>
            <a:r>
              <a:rPr lang="ru-RU" b="1" dirty="0" smtClean="0"/>
              <a:t>16</a:t>
            </a:r>
          </a:p>
          <a:p>
            <a:r>
              <a:rPr lang="ru-RU" b="1" u="sng" dirty="0" smtClean="0">
                <a:hlinkClick r:id="rId8"/>
              </a:rPr>
              <a:t>магний, мг</a:t>
            </a:r>
            <a:endParaRPr lang="ru-RU" b="1" dirty="0" smtClean="0"/>
          </a:p>
          <a:p>
            <a:r>
              <a:rPr lang="ru-RU" b="1" dirty="0" smtClean="0"/>
              <a:t>9</a:t>
            </a:r>
          </a:p>
          <a:p>
            <a:r>
              <a:rPr lang="ru-RU" b="1" u="sng" dirty="0" smtClean="0">
                <a:hlinkClick r:id="rId9"/>
              </a:rPr>
              <a:t>натрий, мг</a:t>
            </a:r>
            <a:endParaRPr lang="ru-RU" b="1" dirty="0" smtClean="0"/>
          </a:p>
          <a:p>
            <a:r>
              <a:rPr lang="ru-RU" b="1" dirty="0" smtClean="0"/>
              <a:t>26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b="1" dirty="0" smtClean="0"/>
              <a:t>11</a:t>
            </a:r>
          </a:p>
          <a:p>
            <a:r>
              <a:rPr lang="ru-RU" b="1" u="sng" dirty="0" smtClean="0">
                <a:hlinkClick r:id="rId10"/>
              </a:rPr>
              <a:t>железо, мкг</a:t>
            </a:r>
            <a:endParaRPr lang="ru-RU" b="1" dirty="0" smtClean="0"/>
          </a:p>
          <a:p>
            <a:r>
              <a:rPr lang="ru-RU" b="1" dirty="0" smtClean="0"/>
              <a:t>2200</a:t>
            </a:r>
          </a:p>
          <a:p>
            <a:r>
              <a:rPr lang="ru-RU" b="1" u="sng" dirty="0" smtClean="0">
                <a:hlinkClick r:id="rId11"/>
              </a:rPr>
              <a:t>йод, мкг</a:t>
            </a:r>
            <a:endParaRPr lang="ru-RU" b="1" dirty="0" smtClean="0"/>
          </a:p>
          <a:p>
            <a:r>
              <a:rPr lang="ru-RU" b="1" dirty="0" smtClean="0"/>
              <a:t>2</a:t>
            </a:r>
          </a:p>
          <a:p>
            <a:r>
              <a:rPr lang="ru-RU" b="1" u="sng" dirty="0" smtClean="0">
                <a:hlinkClick r:id="rId12"/>
              </a:rPr>
              <a:t>кобальт, мкг</a:t>
            </a:r>
            <a:endParaRPr lang="ru-RU" b="1" dirty="0" smtClean="0"/>
          </a:p>
          <a:p>
            <a:r>
              <a:rPr lang="ru-RU" b="1" dirty="0" smtClean="0"/>
              <a:t>1</a:t>
            </a:r>
          </a:p>
          <a:p>
            <a:r>
              <a:rPr lang="ru-RU" b="1" u="sng" dirty="0" smtClean="0">
                <a:hlinkClick r:id="rId13"/>
              </a:rPr>
              <a:t>марганец, мкг</a:t>
            </a:r>
            <a:endParaRPr lang="ru-RU" b="1" dirty="0" smtClean="0"/>
          </a:p>
          <a:p>
            <a:r>
              <a:rPr lang="ru-RU" b="1" dirty="0" smtClean="0"/>
              <a:t>47</a:t>
            </a:r>
          </a:p>
          <a:p>
            <a:r>
              <a:rPr lang="ru-RU" b="1" u="sng" dirty="0" smtClean="0">
                <a:hlinkClick r:id="rId14"/>
              </a:rPr>
              <a:t>медь, </a:t>
            </a:r>
            <a:r>
              <a:rPr lang="ru-RU" b="1" u="sng" dirty="0" err="1" smtClean="0">
                <a:hlinkClick r:id="rId14"/>
              </a:rPr>
              <a:t>мкг</a:t>
            </a:r>
            <a:r>
              <a:rPr lang="ru-RU" b="1" u="sng" dirty="0" err="1" smtClean="0">
                <a:hlinkClick r:id="rId15"/>
              </a:rPr>
              <a:t>молибден</a:t>
            </a:r>
            <a:r>
              <a:rPr lang="ru-RU" b="1" u="sng" dirty="0" smtClean="0">
                <a:hlinkClick r:id="rId15"/>
              </a:rPr>
              <a:t>, мкг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110</a:t>
            </a:r>
          </a:p>
          <a:p>
            <a:r>
              <a:rPr lang="ru-RU" b="1" dirty="0" smtClean="0"/>
              <a:t>6</a:t>
            </a:r>
          </a:p>
          <a:p>
            <a:r>
              <a:rPr lang="ru-RU" b="1" u="sng" dirty="0" smtClean="0">
                <a:hlinkClick r:id="rId16"/>
              </a:rPr>
              <a:t>фтор, мкг</a:t>
            </a:r>
            <a:endParaRPr lang="ru-RU" b="1" dirty="0" smtClean="0"/>
          </a:p>
          <a:p>
            <a:r>
              <a:rPr lang="ru-RU" b="1" dirty="0" smtClean="0"/>
              <a:t>8</a:t>
            </a:r>
          </a:p>
          <a:p>
            <a:r>
              <a:rPr lang="ru-RU" b="1" u="sng" dirty="0" smtClean="0">
                <a:hlinkClick r:id="rId17"/>
              </a:rPr>
              <a:t>цинк, мкг</a:t>
            </a:r>
            <a:endParaRPr lang="ru-RU" b="1" dirty="0" smtClean="0"/>
          </a:p>
          <a:p>
            <a:r>
              <a:rPr lang="ru-RU" b="1" dirty="0" smtClean="0"/>
              <a:t>150</a:t>
            </a:r>
          </a:p>
          <a:p>
            <a:r>
              <a:rPr lang="ru-RU" b="1" dirty="0" smtClean="0"/>
              <a:t>витамин B-каротин, мг </a:t>
            </a:r>
          </a:p>
          <a:p>
            <a:r>
              <a:rPr lang="ru-RU" b="1" dirty="0" smtClean="0"/>
              <a:t>0.02</a:t>
            </a:r>
          </a:p>
          <a:p>
            <a:r>
              <a:rPr lang="ru-RU" b="1" u="sng" dirty="0" smtClean="0">
                <a:hlinkClick r:id="rId18"/>
              </a:rPr>
              <a:t>витамин С (аскорбиновая кислота), мг</a:t>
            </a:r>
            <a:endParaRPr lang="ru-RU" b="1" dirty="0" smtClean="0"/>
          </a:p>
          <a:p>
            <a:r>
              <a:rPr lang="ru-RU" b="1" dirty="0" smtClean="0"/>
              <a:t>10</a:t>
            </a:r>
          </a:p>
          <a:p>
            <a:r>
              <a:rPr lang="ru-RU" b="1" u="sng" dirty="0" smtClean="0">
                <a:hlinkClick r:id="rId19"/>
              </a:rPr>
              <a:t>витамин В1 (тиамин), мг</a:t>
            </a:r>
            <a:endParaRPr lang="ru-RU" b="1" dirty="0" smtClean="0"/>
          </a:p>
          <a:p>
            <a:r>
              <a:rPr lang="ru-RU" b="1" dirty="0" smtClean="0"/>
              <a:t>0.01</a:t>
            </a:r>
          </a:p>
          <a:p>
            <a:r>
              <a:rPr lang="ru-RU" b="1" u="sng" dirty="0" smtClean="0">
                <a:hlinkClick r:id="rId20"/>
              </a:rPr>
              <a:t>витамин В2 (рибофлавин), мг</a:t>
            </a:r>
            <a:endParaRPr lang="ru-RU" b="1" dirty="0" smtClean="0"/>
          </a:p>
          <a:p>
            <a:r>
              <a:rPr lang="ru-RU" b="1" dirty="0" smtClean="0"/>
              <a:t>0.03</a:t>
            </a:r>
          </a:p>
          <a:p>
            <a:r>
              <a:rPr lang="ru-RU" b="1" u="sng" dirty="0" smtClean="0">
                <a:hlinkClick r:id="rId21"/>
              </a:rPr>
              <a:t>витамин В9 (</a:t>
            </a:r>
            <a:r>
              <a:rPr lang="ru-RU" b="1" u="sng" dirty="0" err="1" smtClean="0">
                <a:hlinkClick r:id="rId21"/>
              </a:rPr>
              <a:t>фолиевая</a:t>
            </a:r>
            <a:r>
              <a:rPr lang="ru-RU" b="1" u="sng" dirty="0" smtClean="0">
                <a:hlinkClick r:id="rId21"/>
              </a:rPr>
              <a:t> кислота), мкг</a:t>
            </a:r>
            <a:endParaRPr lang="ru-RU" b="1" dirty="0" smtClean="0"/>
          </a:p>
          <a:p>
            <a:r>
              <a:rPr lang="ru-RU" b="1" dirty="0" smtClean="0"/>
              <a:t>1.6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ЭКСПЕРИМЕНТАЛЬНАЯ ЧАСТЬ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Для практической части мы использовали следующие сорта яблок:</a:t>
            </a:r>
          </a:p>
          <a:p>
            <a:r>
              <a:rPr lang="ru-RU" dirty="0" err="1" smtClean="0"/>
              <a:t>Айдаред</a:t>
            </a:r>
            <a:endParaRPr lang="ru-RU" dirty="0" smtClean="0"/>
          </a:p>
          <a:p>
            <a:r>
              <a:rPr lang="ru-RU" dirty="0" err="1" smtClean="0"/>
              <a:t>Голден</a:t>
            </a:r>
            <a:endParaRPr lang="ru-RU" dirty="0" smtClean="0"/>
          </a:p>
          <a:p>
            <a:r>
              <a:rPr lang="ru-RU" dirty="0" err="1" smtClean="0"/>
              <a:t>Грени</a:t>
            </a:r>
            <a:r>
              <a:rPr lang="ru-RU" dirty="0" smtClean="0"/>
              <a:t> </a:t>
            </a:r>
            <a:r>
              <a:rPr lang="ru-RU" dirty="0" err="1" smtClean="0"/>
              <a:t>смит</a:t>
            </a:r>
            <a:endParaRPr lang="ru-RU" dirty="0" smtClean="0"/>
          </a:p>
          <a:p>
            <a:r>
              <a:rPr lang="ru-RU" dirty="0" smtClean="0"/>
              <a:t>Грушовка</a:t>
            </a:r>
          </a:p>
          <a:p>
            <a:r>
              <a:rPr lang="ru-RU" dirty="0" smtClean="0"/>
              <a:t>Джонатан</a:t>
            </a:r>
          </a:p>
          <a:p>
            <a:r>
              <a:rPr lang="ru-RU" dirty="0" err="1" smtClean="0"/>
              <a:t>Фуджи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5786454"/>
            <a:ext cx="2219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 часа спустя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5918" y="6000768"/>
            <a:ext cx="19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спустя 40 минут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2132" y="32861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18" name="Рисунок 17" descr="Изображение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2857496"/>
            <a:ext cx="2732504" cy="3643338"/>
          </a:xfrm>
          <a:prstGeom prst="rect">
            <a:avLst/>
          </a:prstGeom>
        </p:spPr>
      </p:pic>
      <p:pic>
        <p:nvPicPr>
          <p:cNvPr id="19" name="Рисунок 18" descr="Изображение 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2857496"/>
            <a:ext cx="2635240" cy="1976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"/>
          </p:nvPr>
        </p:nvSpPr>
        <p:spPr>
          <a:xfrm>
            <a:off x="428596" y="500042"/>
            <a:ext cx="8001056" cy="658368"/>
          </a:xfrm>
        </p:spPr>
        <p:txBody>
          <a:bodyPr/>
          <a:lstStyle/>
          <a:p>
            <a:r>
              <a:rPr lang="ru-RU" dirty="0" smtClean="0"/>
              <a:t> </a:t>
            </a:r>
          </a:p>
          <a:p>
            <a:pPr algn="ctr"/>
            <a:r>
              <a:rPr lang="ru-RU" dirty="0" smtClean="0"/>
              <a:t>Доказательство наличия ионов </a:t>
            </a:r>
            <a:r>
              <a:rPr lang="ru-RU" u="sng" dirty="0" smtClean="0"/>
              <a:t>Fe</a:t>
            </a:r>
            <a:r>
              <a:rPr lang="ru-RU" u="sng" baseline="30000" dirty="0" smtClean="0"/>
              <a:t>+2 </a:t>
            </a:r>
            <a:r>
              <a:rPr lang="ru-RU" u="sng" dirty="0" smtClean="0"/>
              <a:t>и Fe</a:t>
            </a:r>
            <a:r>
              <a:rPr lang="ru-RU" u="sng" baseline="30000" dirty="0" smtClean="0"/>
              <a:t>+3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5786454"/>
            <a:ext cx="2219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 часа спустя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8" name="Picture 4" descr="C:\Documents and Settings\User\Мои документы\Мои рисунки\Изображение\Изображение 00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285860"/>
            <a:ext cx="3143272" cy="2357453"/>
          </a:xfrm>
          <a:prstGeom prst="rect">
            <a:avLst/>
          </a:prstGeom>
          <a:noFill/>
        </p:spPr>
      </p:pic>
      <p:pic>
        <p:nvPicPr>
          <p:cNvPr id="1029" name="Picture 5" descr="C:\Documents and Settings\User\Мои документы\Мои рисунки\Изображение\Изображение 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071942"/>
            <a:ext cx="3214710" cy="241103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785918" y="6000768"/>
            <a:ext cx="19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спустя 40 минут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2132" y="32861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/>
              <a:t>Количественное содержание </a:t>
            </a:r>
            <a:r>
              <a:rPr lang="ru-RU" sz="2700" u="sng" dirty="0" smtClean="0"/>
              <a:t>ионов железа </a:t>
            </a:r>
            <a:r>
              <a:rPr lang="ru-RU" sz="2700" dirty="0" smtClean="0"/>
              <a:t>в яблоках.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Начало опыта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2 часа спустя</a:t>
            </a:r>
            <a:endParaRPr lang="ru-RU" dirty="0"/>
          </a:p>
        </p:txBody>
      </p:sp>
      <p:pic>
        <p:nvPicPr>
          <p:cNvPr id="7" name="Picture 2" descr="C:\Documents and Settings\User\Мои документы\Мои рисунки\Изображение\Изображение 0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428868"/>
            <a:ext cx="2954371" cy="2214578"/>
          </a:xfrm>
          <a:prstGeom prst="rect">
            <a:avLst/>
          </a:prstGeom>
          <a:noFill/>
        </p:spPr>
      </p:pic>
      <p:pic>
        <p:nvPicPr>
          <p:cNvPr id="8" name="Picture 3" descr="C:\Documents and Settings\User\Мои документы\Мои рисунки\Изображение\Изображение 01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428868"/>
            <a:ext cx="2921924" cy="21904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14348" y="5286388"/>
            <a:ext cx="8010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Наибольшая концентрация ионов железа наблюдалось в сортах яблок: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фуджи</a:t>
            </a:r>
            <a:r>
              <a:rPr lang="ru-RU" dirty="0" smtClean="0"/>
              <a:t>, </a:t>
            </a:r>
            <a:r>
              <a:rPr lang="ru-RU" dirty="0" err="1" smtClean="0"/>
              <a:t>айдаред</a:t>
            </a:r>
            <a:r>
              <a:rPr lang="ru-RU" dirty="0" smtClean="0"/>
              <a:t> и </a:t>
            </a:r>
            <a:r>
              <a:rPr lang="ru-RU" dirty="0" err="1" smtClean="0"/>
              <a:t>голден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Доказательства наличия </a:t>
            </a:r>
            <a:r>
              <a:rPr lang="ru-RU" b="1" u="sng" dirty="0" smtClean="0"/>
              <a:t>витамина 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sz="1400" dirty="0" smtClean="0"/>
              <a:t>Определение с помощью крахмального клейстера и йода</a:t>
            </a:r>
            <a:endParaRPr lang="ru-RU" sz="140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z="1400" dirty="0" smtClean="0"/>
          </a:p>
          <a:p>
            <a:r>
              <a:rPr lang="ru-RU" sz="1400" dirty="0" smtClean="0"/>
              <a:t>Определение с помощью красной кровяной соли (</a:t>
            </a:r>
            <a:r>
              <a:rPr lang="ru-RU" sz="1400" dirty="0" err="1" smtClean="0"/>
              <a:t>гексацианоферрата</a:t>
            </a:r>
            <a:r>
              <a:rPr lang="ru-RU" sz="1400" dirty="0" smtClean="0"/>
              <a:t> (</a:t>
            </a:r>
            <a:r>
              <a:rPr lang="en-US" sz="1400" dirty="0" smtClean="0"/>
              <a:t>III)</a:t>
            </a:r>
            <a:r>
              <a:rPr lang="ru-RU" sz="1400" dirty="0" smtClean="0"/>
              <a:t> калия</a:t>
            </a:r>
          </a:p>
          <a:p>
            <a:endParaRPr lang="ru-RU" dirty="0"/>
          </a:p>
        </p:txBody>
      </p:sp>
      <p:pic>
        <p:nvPicPr>
          <p:cNvPr id="2050" name="Picture 2" descr="C:\Documents and Settings\User\Мои документы\Мои рисунки\Изображение\Изображение 0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1975" y="2933700"/>
            <a:ext cx="3657600" cy="274320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Мои документы\Мои рисунки\Изображение\Изображение 01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9337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Доказательство наличия </a:t>
            </a:r>
            <a:r>
              <a:rPr lang="ru-RU" b="1" u="sng" dirty="0" smtClean="0"/>
              <a:t>яблочной кислоты.</a:t>
            </a:r>
            <a:endParaRPr lang="ru-RU" u="sng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857224" y="2643182"/>
            <a:ext cx="7067576" cy="3830770"/>
          </a:xfrm>
        </p:spPr>
        <p:txBody>
          <a:bodyPr/>
          <a:lstStyle/>
          <a:p>
            <a:pPr algn="ctr"/>
            <a:r>
              <a:rPr lang="ru-RU" dirty="0" smtClean="0"/>
              <a:t>Определение </a:t>
            </a:r>
            <a:r>
              <a:rPr lang="ru-RU" dirty="0" err="1" smtClean="0"/>
              <a:t>рН</a:t>
            </a:r>
            <a:r>
              <a:rPr lang="ru-RU" dirty="0" smtClean="0"/>
              <a:t> среды с помощью универсальной индикаторной бумаги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7" y="3393281"/>
            <a:ext cx="4057653" cy="304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5976958" cy="1018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80"/>
                <a:gridCol w="1476380"/>
                <a:gridCol w="1476380"/>
                <a:gridCol w="1547818"/>
              </a:tblGrid>
              <a:tr h="68331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Сорт яблока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Джонатан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Грани </a:t>
                      </a:r>
                      <a:r>
                        <a:rPr lang="ru-RU" sz="1600" dirty="0" err="1" smtClean="0"/>
                        <a:t>смит</a:t>
                      </a:r>
                      <a:endParaRPr lang="ru-RU" sz="1600" dirty="0" smtClean="0"/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Грушовка</a:t>
                      </a:r>
                      <a:endParaRPr lang="ru-RU" sz="1600" dirty="0"/>
                    </a:p>
                  </a:txBody>
                  <a:tcPr/>
                </a:tc>
              </a:tr>
              <a:tr h="27712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рН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Доказательства наличия в семечках яблок </a:t>
            </a:r>
            <a:r>
              <a:rPr lang="ru-RU" b="1" u="sng" dirty="0" smtClean="0"/>
              <a:t>йода</a:t>
            </a:r>
            <a:endParaRPr lang="ru-RU" u="sng" dirty="0"/>
          </a:p>
        </p:txBody>
      </p:sp>
      <p:pic>
        <p:nvPicPr>
          <p:cNvPr id="4098" name="Picture 2" descr="C:\Documents and Settings\User\Мои документы\Мои рисунки\Изображение\Изображение 01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Доказательства наличия дифенила</a:t>
            </a:r>
            <a:endParaRPr lang="ru-RU" dirty="0"/>
          </a:p>
        </p:txBody>
      </p:sp>
      <p:pic>
        <p:nvPicPr>
          <p:cNvPr id="5122" name="Picture 2" descr="C:\Documents and Settings\User\Мои документы\Мои рисунки\Изображение\Изображение 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2914652" cy="2185989"/>
          </a:xfrm>
          <a:prstGeom prst="rect">
            <a:avLst/>
          </a:prstGeom>
          <a:noFill/>
        </p:spPr>
      </p:pic>
      <p:pic>
        <p:nvPicPr>
          <p:cNvPr id="5123" name="Picture 3" descr="C:\Documents and Settings\User\Мои документы\Мои рисунки\Изображение\Изображение 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571612"/>
            <a:ext cx="3000396" cy="2250297"/>
          </a:xfrm>
          <a:prstGeom prst="rect">
            <a:avLst/>
          </a:prstGeom>
          <a:noFill/>
        </p:spPr>
      </p:pic>
      <p:pic>
        <p:nvPicPr>
          <p:cNvPr id="5124" name="Picture 4" descr="C:\Documents and Settings\User\Мои документы\Мои рисунки\Изображение\Изображение 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929066"/>
            <a:ext cx="3333774" cy="2500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Вредные вещества в яблоках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14734" cy="1859280"/>
          </a:xfrm>
        </p:spPr>
        <p:txBody>
          <a:bodyPr/>
          <a:lstStyle/>
          <a:p>
            <a:r>
              <a:rPr lang="ru-RU" dirty="0" smtClean="0"/>
              <a:t>Дифенил применяют в качестве консерванта, благодаря способности предотвращать рост плесени и грибов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729062" cy="1930718"/>
          </a:xfrm>
        </p:spPr>
        <p:txBody>
          <a:bodyPr/>
          <a:lstStyle/>
          <a:p>
            <a:r>
              <a:rPr lang="ru-RU" sz="1800" dirty="0" smtClean="0"/>
              <a:t>Восковая оболочка заключает плод в защитный слой, который предотвращает потерю воды и соков, сохраняет продукту вкус и свежий вид. </a:t>
            </a:r>
            <a:endParaRPr lang="ru-RU" sz="1800" dirty="0"/>
          </a:p>
        </p:txBody>
      </p:sp>
      <p:pic>
        <p:nvPicPr>
          <p:cNvPr id="1026" name="Picture 2" descr="C:\Documents and Settings\User\Рабочий стол\82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643314"/>
            <a:ext cx="1828785" cy="1311347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643314"/>
            <a:ext cx="1428750" cy="1228725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i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000636"/>
            <a:ext cx="1228725" cy="1428750"/>
          </a:xfrm>
          <a:prstGeom prst="rect">
            <a:avLst/>
          </a:prstGeom>
          <a:noFill/>
        </p:spPr>
      </p:pic>
      <p:pic>
        <p:nvPicPr>
          <p:cNvPr id="1030" name="Picture 6" descr="C:\Documents and Settings\User\Рабочий стол\i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643314"/>
            <a:ext cx="3657600" cy="277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Библейских мифах яблоко является символом начала жизни. Вкусив плод, Ева стала прародительницей всех нас. </a:t>
            </a:r>
            <a:endParaRPr lang="ru-RU" dirty="0"/>
          </a:p>
        </p:txBody>
      </p:sp>
      <p:pic>
        <p:nvPicPr>
          <p:cNvPr id="7" name="Содержимое 6" descr="ева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83735" y="1600200"/>
            <a:ext cx="323088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 выбрать яблоки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Правильные и полезные яблоки — это крепкие на ощупь, без коричневых пятен на кожуре с приятным яблочным ароматом. Большие яблоки чаще бывают перезрелыми, чем маленькие. Выбирайте яблоки, которые при разрезе быстро темнеют. По возможности покупайте яблоки у бабушек, которые с душой выращивают их в своем саду. Червоточинки на яблоках, свидетельствуют о естественности плода. Темные семечки в сердцевине яблока говорят о том, что плод зрелый. В магазинах, зачастую продают обработанные фрукты, для блеска и долгого хранения их покрывают воском и специальными веществами, которые лишают фрукт какой-либо пользы.</a:t>
            </a:r>
            <a:endParaRPr lang="ru-RU" dirty="0"/>
          </a:p>
        </p:txBody>
      </p:sp>
      <p:pic>
        <p:nvPicPr>
          <p:cNvPr id="6" name="Содержимое 5" descr="ттт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86248" y="1714488"/>
            <a:ext cx="3857652" cy="40606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ЯБЛОКИ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2910" y="310018"/>
            <a:ext cx="7286675" cy="6047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 ходе проделанной работы я расширила свои знания в области биологии и химии. При изучении сортов яблонь, я узнала, какие сорта яблонь выращивают у нас в регионе. При выполнении экспериментальной части работы я выяснила, что в яблоках много железа, йода, аскорбиновой кислоты и доказала это. Но к сожалению, яблоки могут содержать и вредные вещества – </a:t>
            </a:r>
            <a:r>
              <a:rPr lang="ru-RU" dirty="0" smtClean="0"/>
              <a:t>дифенил</a:t>
            </a:r>
            <a:r>
              <a:rPr lang="ru-RU" dirty="0" smtClean="0"/>
              <a:t>, парафин, </a:t>
            </a:r>
            <a:r>
              <a:rPr lang="ru-RU" dirty="0" err="1" smtClean="0"/>
              <a:t>патулин</a:t>
            </a:r>
            <a:r>
              <a:rPr lang="ru-RU" dirty="0" smtClean="0"/>
              <a:t>. Большинство людей привыкло замечать в основном положительные стороны воздействия фруктов на наш организм. Но не стоит забывать и об отрицательных последствиях,  которые могут появиться при употреблении яблок. В ходе выполнения работы мною были составлены рекомендации по выбору яблок, которые принесут нашему здоровью только пользу.</a:t>
            </a:r>
          </a:p>
          <a:p>
            <a:endParaRPr lang="ru-RU" dirty="0"/>
          </a:p>
        </p:txBody>
      </p:sp>
      <p:pic>
        <p:nvPicPr>
          <p:cNvPr id="9" name="Содержимое 8" descr="долька яблока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0375" y="1785926"/>
            <a:ext cx="437359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smtClean="0"/>
          </a:p>
          <a:p>
            <a:pPr algn="ctr">
              <a:buNone/>
            </a:pPr>
            <a:r>
              <a:rPr lang="ru-RU" smtClean="0"/>
              <a:t>Выбирайте </a:t>
            </a:r>
            <a:r>
              <a:rPr lang="ru-RU" dirty="0" smtClean="0"/>
              <a:t>яблоки правильно и насыщайтесь только здоровьем, которое хранит этот фрукт!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429000"/>
            <a:ext cx="3000396" cy="300039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57165"/>
            <a:ext cx="1643064" cy="1314451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1" y="357166"/>
            <a:ext cx="1801755" cy="1357322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15286" y="285728"/>
            <a:ext cx="2056846" cy="1147763"/>
          </a:xfrm>
          <a:prstGeom prst="rect">
            <a:avLst/>
          </a:prstGeom>
          <a:noFill/>
        </p:spPr>
      </p:pic>
      <p:pic>
        <p:nvPicPr>
          <p:cNvPr id="1030" name="Picture 6" descr="C:\Documents and Settings\User\Рабочий стол\6608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33731" y="2857496"/>
            <a:ext cx="5334005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древних мифах яблоки – символ знания, мудрости и солнечного тепла. Недаром яблоня считается священным деревом бога солнца Аполлона, имя которого происходит от того же корня, что и современное английское слово </a:t>
            </a:r>
            <a:r>
              <a:rPr lang="ru-RU" dirty="0" err="1" smtClean="0"/>
              <a:t>apple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Содержимое 10" descr="аполлон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355283" y="1600200"/>
            <a:ext cx="3487783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Одним из первых продуктов, который пробует человек после рождения является яблочный сок, в рационе питания и детей и взрослых на протяжении всей жизни присутствуют именно яблоки, поэтому цель нашей работы определить, действительно ли « яблоки – это кладовая здоровья» или этот чудо-фрукт может наносить и вред здоровью.</a:t>
            </a:r>
            <a:endParaRPr lang="ru-RU" dirty="0"/>
          </a:p>
        </p:txBody>
      </p:sp>
      <p:pic>
        <p:nvPicPr>
          <p:cNvPr id="4" name="Рисунок 3" descr="польза и вред яблочного со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50057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3400" dirty="0" smtClean="0"/>
              <a:t>"</a:t>
            </a:r>
            <a:r>
              <a:rPr lang="ru-RU" sz="3400" dirty="0" err="1" smtClean="0"/>
              <a:t>Молодильные</a:t>
            </a:r>
            <a:r>
              <a:rPr lang="ru-RU" sz="3400" dirty="0" smtClean="0"/>
              <a:t> яблоки.... ", "Наливные яблочки.... " и т. д. Почему же именно этому плоду уделено так много внимания? Неужели он действительно так полезен и необходим нам в жизни. На этот вопрос мы и попробовали ответить.</a:t>
            </a:r>
          </a:p>
          <a:p>
            <a:r>
              <a:rPr lang="ru-RU" sz="3400" dirty="0" smtClean="0"/>
              <a:t>Выяснить какие сорта яблок имеют более полезное содержание, то эти яблоки можно рекомендовать для регулярного употребления.</a:t>
            </a:r>
          </a:p>
          <a:p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b="1" dirty="0" smtClean="0"/>
              <a:t>Цель и задачи: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• Расширить диапазон знаний о яблоке;</a:t>
            </a:r>
            <a:br>
              <a:rPr lang="ru-RU" sz="3400" dirty="0" smtClean="0"/>
            </a:br>
            <a:r>
              <a:rPr lang="ru-RU" sz="3400" dirty="0" smtClean="0"/>
              <a:t>• Изучить влияние химического состава яблока на организм человека;</a:t>
            </a:r>
            <a:br>
              <a:rPr lang="ru-RU" sz="3400" dirty="0" smtClean="0"/>
            </a:br>
            <a:r>
              <a:rPr lang="ru-RU" sz="3400" dirty="0" smtClean="0"/>
              <a:t>• Исследовать химический состав яблок на наличие витамина С, яблочной кислоты, ионов Fe</a:t>
            </a:r>
            <a:r>
              <a:rPr lang="ru-RU" sz="3400" baseline="30000" dirty="0" smtClean="0"/>
              <a:t>2+</a:t>
            </a:r>
            <a:r>
              <a:rPr lang="ru-RU" sz="3400" dirty="0" smtClean="0"/>
              <a:t>, Fe</a:t>
            </a:r>
            <a:r>
              <a:rPr lang="ru-RU" sz="3400" baseline="30000" dirty="0" smtClean="0"/>
              <a:t>3+</a:t>
            </a:r>
            <a:r>
              <a:rPr lang="ru-RU" sz="3400" dirty="0" smtClean="0"/>
              <a:t> и ионов йода.</a:t>
            </a:r>
          </a:p>
          <a:p>
            <a:endParaRPr lang="ru-RU" dirty="0"/>
          </a:p>
        </p:txBody>
      </p:sp>
      <p:pic>
        <p:nvPicPr>
          <p:cNvPr id="5" name="Содержимое 4" descr="молодильное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571612"/>
            <a:ext cx="3571900" cy="46434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984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СОРТА ЯБЛОНЬ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Летние сорта яблок отличаются сильным ароматом и сладким вкусом. Они созревают в июле-августе и сразу после сбора готовы к употреблению.</a:t>
            </a:r>
          </a:p>
          <a:p>
            <a:r>
              <a:rPr lang="ru-RU" dirty="0" smtClean="0"/>
              <a:t>Минус летних сортов яблок в том, что они очень быстро портятся и совсем не годятся для длительного хранения. Однако, они прекрасно подходят для приготовления варенья, компотов и т.д.</a:t>
            </a:r>
          </a:p>
          <a:p>
            <a:endParaRPr lang="ru-RU" dirty="0"/>
          </a:p>
        </p:txBody>
      </p:sp>
      <p:pic>
        <p:nvPicPr>
          <p:cNvPr id="5" name="Содержимое 4" descr="белый налив лтний сорт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371975" y="2930652"/>
            <a:ext cx="3657600" cy="2749296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Летние сорта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Белый налив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86993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СОРТА ЯБЛОНЬ</a:t>
            </a:r>
            <a:endParaRPr lang="ru-RU" dirty="0"/>
          </a:p>
        </p:txBody>
      </p:sp>
      <p:pic>
        <p:nvPicPr>
          <p:cNvPr id="12" name="Содержимое 11" descr="антоновка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29124" y="2500306"/>
            <a:ext cx="3714776" cy="3714776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Осенние сорта  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Антоновка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Осенние сорта яблок обладают лучшим вкусом полностью созревших на ярком солнце яблок. Съемная зрелость осенних сортов яблок приходится на конец августа - первую половину сентября. А вот потребительская зрелость (срок начала употребления в пищу) наступает только через 10-20 дней с того момента, как яблоки сняли с дерева. Плюс осенних сортов яблок в том, что их плоды имеют крупный размер и длительный срок хранения (1,5-3 месяца).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СОРТА ЯБЛОНЬ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600" dirty="0" smtClean="0"/>
              <a:t>Зимние сорта яблок – это прекрасная возможность наслаждаться свежими плодами с середины осени до начала лета, сохраняя вкусовые свойства и витамины. </a:t>
            </a:r>
            <a:r>
              <a:rPr lang="ru-RU" sz="2600" dirty="0" err="1" smtClean="0"/>
              <a:t>Лежкость</a:t>
            </a:r>
            <a:r>
              <a:rPr lang="ru-RU" sz="2600" dirty="0" smtClean="0"/>
              <a:t> яблок зимних сортов наиболее продолжительна.</a:t>
            </a:r>
          </a:p>
          <a:p>
            <a:r>
              <a:rPr lang="ru-RU" sz="2600" dirty="0" smtClean="0"/>
              <a:t>Съемная зрелость плодов наступает в конце сентября – начале октября. А потребительская зрелость (срок начала употребления в пищу) наступает после нескольких месяцев хранения. Кроме того эти плоды отличаются хорошей транспортабельностью.</a:t>
            </a:r>
          </a:p>
          <a:p>
            <a:endParaRPr lang="ru-RU" dirty="0"/>
          </a:p>
        </p:txBody>
      </p:sp>
      <p:pic>
        <p:nvPicPr>
          <p:cNvPr id="5" name="Содержимое 4" descr="орлик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214810" y="2500306"/>
            <a:ext cx="3786214" cy="3786214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Зимние сорта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Орлик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АСТРАХАНСКИЕ СОРТА ЯБЛОНЬ</a:t>
            </a:r>
            <a:endParaRPr lang="ru-RU" dirty="0"/>
          </a:p>
        </p:txBody>
      </p:sp>
      <p:pic>
        <p:nvPicPr>
          <p:cNvPr id="9" name="Содержимое 4" descr="http://gryadka.net/images/semechkovie/34.-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600200"/>
            <a:ext cx="3000396" cy="282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4" descr="http://gryadka.net/images/semechkovie/33.-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643051"/>
            <a:ext cx="2857520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4" descr="янды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4429132"/>
            <a:ext cx="3643338" cy="20717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4876" y="4000504"/>
            <a:ext cx="2500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Arial Black" pitchFamily="34" charset="0"/>
              </a:rPr>
              <a:t>Астраханское белое</a:t>
            </a:r>
            <a:endParaRPr lang="ru-RU" sz="1200" b="1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6143644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 smtClean="0">
                <a:solidFill>
                  <a:schemeClr val="bg1"/>
                </a:solidFill>
                <a:latin typeface="Arial Black" pitchFamily="34" charset="0"/>
              </a:rPr>
              <a:t>Яндык</a:t>
            </a:r>
            <a:endParaRPr lang="ru-RU" sz="1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618</TotalTime>
  <Words>1015</Words>
  <Application>Microsoft Office PowerPoint</Application>
  <PresentationFormat>Экран (4:3)</PresentationFormat>
  <Paragraphs>146</Paragraphs>
  <Slides>23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  яблочная кладовая</vt:lpstr>
      <vt:lpstr>Слайд 2</vt:lpstr>
      <vt:lpstr>Слайд 3</vt:lpstr>
      <vt:lpstr>Актуальность исследования</vt:lpstr>
      <vt:lpstr>Слайд 5</vt:lpstr>
      <vt:lpstr>СОРТА ЯБЛОНЬ</vt:lpstr>
      <vt:lpstr>СОРТА ЯБЛОНЬ</vt:lpstr>
      <vt:lpstr>СОРТА ЯБЛОНЬ</vt:lpstr>
      <vt:lpstr>АСТРАХАНСКИЕ СОРТА ЯБЛОНЬ</vt:lpstr>
      <vt:lpstr>  Одно яблоко в день гонит врача со двора (английская пословица)</vt:lpstr>
      <vt:lpstr>Состав 100 гр. продукта: </vt:lpstr>
      <vt:lpstr>ЭКСПЕРИМЕНТАЛЬНАЯ ЧАСТЬ</vt:lpstr>
      <vt:lpstr>Слайд 13</vt:lpstr>
      <vt:lpstr>     Количественное содержание ионов железа в яблоках. </vt:lpstr>
      <vt:lpstr>Доказательства наличия витамина С </vt:lpstr>
      <vt:lpstr>Доказательство наличия яблочной кислоты.</vt:lpstr>
      <vt:lpstr>Доказательства наличия в семечках яблок йода</vt:lpstr>
      <vt:lpstr>Доказательства наличия дифенила</vt:lpstr>
      <vt:lpstr>Вредные вещества в яблоках</vt:lpstr>
      <vt:lpstr>Как выбрать яблоки </vt:lpstr>
      <vt:lpstr>Слайд 21</vt:lpstr>
      <vt:lpstr>Заключение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71</cp:revision>
  <dcterms:created xsi:type="dcterms:W3CDTF">2012-02-18T17:26:22Z</dcterms:created>
  <dcterms:modified xsi:type="dcterms:W3CDTF">2012-03-25T05:11:28Z</dcterms:modified>
</cp:coreProperties>
</file>