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90" d="100"/>
          <a:sy n="90" d="100"/>
        </p:scale>
        <p:origin x="-810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1FF6014-8E6F-4DA9-9D0A-5F86E54468C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FBD389-2C1A-4264-BFF7-AE590DE1F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20_%D0%B3%D0%BE%D0%B4" TargetMode="External"/><Relationship Id="rId3" Type="http://schemas.openxmlformats.org/officeDocument/2006/relationships/hyperlink" Target="http://ru.wikipedia.org/wiki/%D0%9B%D0%B0%D0%B2%D0%B0%D0%BB%D1%8C,_%D0%90%D0%BB%D0%B5%D0%BA%D1%81%D0%B0%D0%BD%D0%B4%D1%80%D0%B0_%D0%93%D1%80%D0%B8%D0%B3%D0%BE%D1%80%D1%8C%D0%B5%D0%B2%D0%BD%D0%B0" TargetMode="External"/><Relationship Id="rId7" Type="http://schemas.openxmlformats.org/officeDocument/2006/relationships/hyperlink" Target="http://ru.wikipedia.org/wiki/28_%D0%BC%D0%B0%D1%8F" TargetMode="External"/><Relationship Id="rId2" Type="http://schemas.openxmlformats.org/officeDocument/2006/relationships/hyperlink" Target="http://ru.wikipedia.org/wiki/%D0%9B%D0%B0%D0%B2%D0%B0%D0%BB%D1%8C_%D0%98%D0%B2%D0%B0%D0%BD_%D0%A1%D1%82%D0%B5%D0%BF%D0%B0%D0%BD%D0%BE%D0%B2%D0%B8%D1%8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1819_%D0%B3%D0%BE%D0%B4" TargetMode="External"/><Relationship Id="rId5" Type="http://schemas.openxmlformats.org/officeDocument/2006/relationships/hyperlink" Target="http://ru.wikipedia.org/wiki/%D0%9F%D0%B0%D1%80%D0%B8%D0%B6" TargetMode="External"/><Relationship Id="rId4" Type="http://schemas.openxmlformats.org/officeDocument/2006/relationships/hyperlink" Target="http://ru.wikipedia.org/wiki/%D0%9C%D1%8F%D1%81%D0%BD%D0%B8%D0%BA%D0%BE%D0%B2,_%D0%98%D0%B2%D0%B0%D0%BD_%D0%A1%D0%B5%D0%BC%D1%91%D0%BD%D0%BE%D0%B2%D0%B8%D1%87" TargetMode="External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61" TargetMode="External"/><Relationship Id="rId13" Type="http://schemas.openxmlformats.org/officeDocument/2006/relationships/hyperlink" Target="http://ru.wikipedia.org/wiki/1821_%D0%B3%D0%BE%D0%B4" TargetMode="External"/><Relationship Id="rId3" Type="http://schemas.openxmlformats.org/officeDocument/2006/relationships/hyperlink" Target="http://ru.wikipedia.org/wiki/1800_%D0%B3%D0%BE%D0%B4" TargetMode="External"/><Relationship Id="rId7" Type="http://schemas.openxmlformats.org/officeDocument/2006/relationships/hyperlink" Target="http://ru.wikipedia.org/wiki/%D0%9B%D0%B0%D0%B2%D0%B0%D0%BB%D1%8C,_%D0%98%D0%B2%D0%B0%D0%BD_%D0%A1%D1%82%D0%B5%D0%BF%D0%B0%D0%BD%D0%BE%D0%B2%D0%B8%D1%87" TargetMode="External"/><Relationship Id="rId12" Type="http://schemas.openxmlformats.org/officeDocument/2006/relationships/hyperlink" Target="http://ru.wikipedia.org/wiki/1850" TargetMode="External"/><Relationship Id="rId17" Type="http://schemas.openxmlformats.org/officeDocument/2006/relationships/image" Target="../media/image3.jpeg"/><Relationship Id="rId2" Type="http://schemas.openxmlformats.org/officeDocument/2006/relationships/hyperlink" Target="http://ru.wikipedia.org/wiki/27_%D0%BD%D0%BE%D1%8F%D0%B1%D1%80%D1%8F" TargetMode="External"/><Relationship Id="rId16" Type="http://schemas.openxmlformats.org/officeDocument/2006/relationships/hyperlink" Target="http://ru.wikipedia.org/wiki/186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8%D1%80%D0%BA%D1%83%D1%82%D1%81%D0%BA" TargetMode="External"/><Relationship Id="rId11" Type="http://schemas.openxmlformats.org/officeDocument/2006/relationships/hyperlink" Target="http://ru.wikipedia.org/wiki/1772" TargetMode="External"/><Relationship Id="rId5" Type="http://schemas.openxmlformats.org/officeDocument/2006/relationships/hyperlink" Target="http://ru.wikipedia.org/wiki/1854_%D0%B3%D0%BE%D0%B4" TargetMode="External"/><Relationship Id="rId15" Type="http://schemas.openxmlformats.org/officeDocument/2006/relationships/hyperlink" Target="http://ru.wikipedia.org/wiki/1790" TargetMode="External"/><Relationship Id="rId10" Type="http://schemas.openxmlformats.org/officeDocument/2006/relationships/hyperlink" Target="http://ru.wikipedia.org/wiki/%D0%9B%D0%B0%D0%B2%D0%B0%D0%BB%D1%8C,_%D0%90%D0%BB%D0%B5%D0%BA%D1%81%D0%B0%D0%BD%D0%B4%D1%80%D0%B0_%D0%93%D1%80%D0%B8%D0%B3%D0%BE%D1%80%D1%8C%D0%B5%D0%B2%D0%BD%D0%B0" TargetMode="External"/><Relationship Id="rId4" Type="http://schemas.openxmlformats.org/officeDocument/2006/relationships/hyperlink" Target="http://ru.wikipedia.org/wiki/14_%D0%BE%D0%BA%D1%82%D1%8F%D0%B1%D1%80%D1%8F" TargetMode="External"/><Relationship Id="rId9" Type="http://schemas.openxmlformats.org/officeDocument/2006/relationships/hyperlink" Target="http://ru.wikipedia.org/wiki/1846" TargetMode="External"/><Relationship Id="rId14" Type="http://schemas.openxmlformats.org/officeDocument/2006/relationships/hyperlink" Target="http://ru.wikipedia.org/wiki/%D0%A2%D1%80%D1%83%D0%B1%D0%B5%D1%86%D0%BA%D0%BE%D0%B9,_%D0%A1%D0%B5%D1%80%D0%B3%D0%B5%D0%B9_%D0%9F%D0%B5%D1%82%D1%80%D0%BE%D0%B2%D0%B8%D1%8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6%D0%B5%D0%B9%D0%B4%D0%BB%D0%B5%D1%80,_%D0%98%D0%B2%D0%B0%D0%BD_%D0%91%D0%BE%D0%B3%D0%B4%D0%B0%D0%BD%D0%BE%D0%B2%D0%B8%D1%87" TargetMode="External"/><Relationship Id="rId2" Type="http://schemas.openxmlformats.org/officeDocument/2006/relationships/hyperlink" Target="http://ru.wikipedia.org/wiki/1826_%D0%B3%D0%BE%D0%B4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A0%D0%B0%D0%B5%D0%B2%D1%81%D0%BA%D0%B0%D1%8F,_%D0%9C%D0%B0%D1%80%D0%B8%D1%8F_%D0%9D%D0%B8%D0%BA%D0%BE%D0%BB%D0%B0%D0%B5%D0%B2%D0%BD%D0%B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0%BB%D1%91%D0%B2" TargetMode="External"/><Relationship Id="rId3" Type="http://schemas.openxmlformats.org/officeDocument/2006/relationships/hyperlink" Target="http://ru.wikipedia.org/wiki/%D0%90%D0%BB%D0%B5%D0%BA%D1%81%D0%B0%D0%BD%D0%B4%D1%80_I" TargetMode="External"/><Relationship Id="rId7" Type="http://schemas.openxmlformats.org/officeDocument/2006/relationships/hyperlink" Target="http://ru.wikipedia.org/wiki/%D0%95%D0%BB%D0%B8%D0%B7%D0%B0%D0%B2%D0%B5%D1%82%D0%B0_%D0%90%D0%BB%D0%B5%D0%BA%D1%81%D0%B5%D0%B5%D0%B2%D0%BD%D0%B0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://ru.wikipedia.org/wiki/%D0%92%D0%BE%D0%BB%D0%BA%D0%BE%D0%BD%D1%81%D0%BA%D0%B8%D0%B9,_%D0%9F%D1%91%D1%82%D1%80_%D0%9C%D0%B8%D1%85%D0%B0%D0%B9%D0%BB%D0%BE%D0%B2%D0%B8%D1%8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1%D0%BE%D0%B3%D0%B0%D1%80%D0%BD%D0%B5,_%D0%93%D0%BE%D1%80%D1%82%D0%B5%D0%BD%D0%B7%D0%B8%D1%8F" TargetMode="External"/><Relationship Id="rId11" Type="http://schemas.openxmlformats.org/officeDocument/2006/relationships/hyperlink" Target="http://ru.wikipedia.org/wiki/%D0%92%D0%BE%D0%BB%D0%BA%D0%BE%D0%BD%D1%81%D0%BA%D0%B0%D1%8F,_%D0%A1%D0%BE%D1%84%D1%8C%D1%8F_%D0%93%D1%80%D0%B8%D0%B3%D0%BE%D1%80%D1%8C%D0%B5%D0%B2%D0%BD%D0%B0" TargetMode="External"/><Relationship Id="rId5" Type="http://schemas.openxmlformats.org/officeDocument/2006/relationships/hyperlink" Target="http://ru.wikipedia.org/wiki/%D0%9F%D0%B0%D1%80%D0%B8%D0%B6" TargetMode="External"/><Relationship Id="rId10" Type="http://schemas.openxmlformats.org/officeDocument/2006/relationships/hyperlink" Target="http://ru.wikipedia.org/wiki/%D0%9C%D0%B0%D1%80%D0%B8%D1%8F_%D0%A4%D1%91%D0%B4%D0%BE%D1%80%D0%BE%D0%B2%D0%BD%D0%B0_(%D0%B8%D0%BC%D0%BF%D0%B5%D1%80%D0%B0%D1%82%D1%80%D0%B8%D1%86%D0%B0,_%D0%B6%D0%B5%D0%BD%D0%B0_%D0%9F%D0%B0%D0%B2%D0%BB%D0%B0_I)" TargetMode="External"/><Relationship Id="rId4" Type="http://schemas.openxmlformats.org/officeDocument/2006/relationships/hyperlink" Target="http://ru.wikipedia.org/wiki/%D0%92%D0%BE%D0%B9%D0%BD%D0%B0_%D1%88%D0%B5%D1%81%D1%82%D0%BE%D0%B9_%D0%BA%D0%BE%D0%B0%D0%BB%D0%B8%D1%86%D0%B8%D0%B8" TargetMode="External"/><Relationship Id="rId9" Type="http://schemas.openxmlformats.org/officeDocument/2006/relationships/hyperlink" Target="http://ru.wikipedia.org/wiki/%D0%A1%D0%B0%D0%BD%D0%BA%D1%82-%D0%9F%D0%B5%D1%82%D0%B5%D1%80%D0%B1%D1%83%D1%80%D0%B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Жены Декабристов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Выполнили ученицы 7 «А» класса </a:t>
            </a:r>
            <a:br>
              <a:rPr lang="ru-RU" dirty="0" smtClean="0"/>
            </a:br>
            <a:r>
              <a:rPr lang="ru-RU" dirty="0" err="1" smtClean="0"/>
              <a:t>Долженко</a:t>
            </a:r>
            <a:r>
              <a:rPr lang="ru-RU" dirty="0" smtClean="0"/>
              <a:t> Дарья и </a:t>
            </a:r>
            <a:r>
              <a:rPr lang="ru-RU" dirty="0" err="1" smtClean="0"/>
              <a:t>Эвелина</a:t>
            </a:r>
            <a:r>
              <a:rPr lang="ru-RU" dirty="0" smtClean="0"/>
              <a:t> </a:t>
            </a:r>
            <a:r>
              <a:rPr lang="ru-RU" dirty="0" smtClean="0"/>
              <a:t>Першина</a:t>
            </a:r>
          </a:p>
          <a:p>
            <a:r>
              <a:rPr lang="ru-RU" dirty="0" smtClean="0"/>
              <a:t>Руководитель : Яковлева В.Н., учитель русского языка </a:t>
            </a:r>
            <a:r>
              <a:rPr lang="ru-RU" smtClean="0"/>
              <a:t>и литературы</a:t>
            </a:r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340768"/>
            <a:ext cx="3312368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Екатерина Трубецкая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Фотография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980728"/>
            <a:ext cx="3898776" cy="5472608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ru-RU" sz="1200" dirty="0"/>
              <a:t>Дочь французского эмигранта, члена Главного правления училищ, позднее — управляющего 3-й экспедицией особой канцелярии Министерства иностранных дел </a:t>
            </a:r>
            <a:r>
              <a:rPr lang="ru-RU" sz="1200" dirty="0">
                <a:hlinkClick r:id="rId2" tooltip="Лаваль Иван Степанович"/>
              </a:rPr>
              <a:t>Ивана Степановича </a:t>
            </a:r>
            <a:r>
              <a:rPr lang="ru-RU" sz="1200" dirty="0" err="1">
                <a:hlinkClick r:id="rId2" tooltip="Лаваль Иван Степанович"/>
              </a:rPr>
              <a:t>Лаваля</a:t>
            </a:r>
            <a:r>
              <a:rPr lang="ru-RU" sz="1200" dirty="0"/>
              <a:t> и </a:t>
            </a:r>
            <a:r>
              <a:rPr lang="ru-RU" sz="1200" dirty="0">
                <a:hlinkClick r:id="rId3" tooltip="Лаваль, Александра Григорьевна"/>
              </a:rPr>
              <a:t>Александры Григорьевны </a:t>
            </a:r>
            <a:r>
              <a:rPr lang="ru-RU" sz="1200" dirty="0" err="1">
                <a:hlinkClick r:id="rId3" tooltip="Лаваль, Александра Григорьевна"/>
              </a:rPr>
              <a:t>Лаваль</a:t>
            </a:r>
            <a:r>
              <a:rPr lang="ru-RU" sz="1200" dirty="0"/>
              <a:t> (урождённой Козицкой) — наследницы капиталов </a:t>
            </a:r>
            <a:r>
              <a:rPr lang="ru-RU" sz="1200" dirty="0">
                <a:hlinkClick r:id="rId4" tooltip="Мясников, Иван Семёнович"/>
              </a:rPr>
              <a:t>И. С. </a:t>
            </a:r>
            <a:r>
              <a:rPr lang="ru-RU" sz="1200" dirty="0" err="1">
                <a:hlinkClick r:id="rId4" tooltip="Мясников, Иван Семёнович"/>
              </a:rPr>
              <a:t>Мясникова</a:t>
            </a:r>
            <a:r>
              <a:rPr lang="ru-RU" sz="1200" dirty="0"/>
              <a:t>, хозяйки известного петербургского салона. Екатерина и её сестры ни в чём не нуждались и не ведали отказа. Сёстры были прекрасно образованы и подолгу жили с родителями в Европе.</a:t>
            </a:r>
          </a:p>
          <a:p>
            <a:r>
              <a:rPr lang="ru-RU" sz="1200" dirty="0"/>
              <a:t>По отзывам современников, Екатерина </a:t>
            </a:r>
            <a:r>
              <a:rPr lang="ru-RU" sz="1200" dirty="0" err="1"/>
              <a:t>Лаваль</a:t>
            </a:r>
            <a:r>
              <a:rPr lang="ru-RU" sz="1200" dirty="0"/>
              <a:t> не была красавицей — невысокая, полноватая, зато обаятельная, веселая резвушка с прекрасным голосом. В </a:t>
            </a:r>
            <a:r>
              <a:rPr lang="ru-RU" sz="1200" dirty="0">
                <a:hlinkClick r:id="rId5" tooltip="Париж"/>
              </a:rPr>
              <a:t>Париже</a:t>
            </a:r>
            <a:r>
              <a:rPr lang="ru-RU" sz="1200" dirty="0"/>
              <a:t> в </a:t>
            </a:r>
            <a:r>
              <a:rPr lang="ru-RU" sz="1200" dirty="0">
                <a:hlinkClick r:id="rId6" tooltip="1819 год"/>
              </a:rPr>
              <a:t>1819 году</a:t>
            </a:r>
            <a:r>
              <a:rPr lang="ru-RU" sz="1200" dirty="0"/>
              <a:t> Екатерина </a:t>
            </a:r>
            <a:r>
              <a:rPr lang="ru-RU" sz="1200" dirty="0" err="1"/>
              <a:t>Лаваль</a:t>
            </a:r>
            <a:r>
              <a:rPr lang="ru-RU" sz="1200" dirty="0"/>
              <a:t> познакомилась с князем Сергеем Петровичем Трубецким, а 16 </a:t>
            </a:r>
            <a:r>
              <a:rPr lang="ru-RU" sz="1200" dirty="0">
                <a:hlinkClick r:id="rId7" tooltip="28 мая"/>
              </a:rPr>
              <a:t>(28) мая</a:t>
            </a:r>
            <a:r>
              <a:rPr lang="ru-RU" sz="1200" dirty="0"/>
              <a:t> </a:t>
            </a:r>
            <a:r>
              <a:rPr lang="ru-RU" sz="1200" dirty="0">
                <a:hlinkClick r:id="rId8" tooltip="1820 год"/>
              </a:rPr>
              <a:t>1820 года</a:t>
            </a:r>
            <a:r>
              <a:rPr lang="ru-RU" sz="1200" dirty="0"/>
              <a:t> вышла за него замуж. Трубецкой был на десять лет её старше и считался завидным женихом: знатен, богат, умён, образован, прошёл войну с Наполеоном и дослужился до полковника. Карьера его ещё не была закончена, и Екатерина имела шансы стать генеральшей. Блестящий брак был омрачён отсутствием детей. Екатерина очень переживала по этому поводу и ездила лечиться от бесплодия за границу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pic>
        <p:nvPicPr>
          <p:cNvPr id="7" name="Содержимое 6" descr="44958.jpg"/>
          <p:cNvPicPr>
            <a:picLocks noGrp="1" noChangeAspect="1"/>
          </p:cNvPicPr>
          <p:nvPr>
            <p:ph sz="quarter" idx="4"/>
          </p:nvPr>
        </p:nvPicPr>
        <p:blipFill>
          <a:blip r:embed="rId9" cstate="print"/>
          <a:stretch>
            <a:fillRect/>
          </a:stretch>
        </p:blipFill>
        <p:spPr>
          <a:xfrm>
            <a:off x="4414837" y="2517775"/>
            <a:ext cx="3048000" cy="25019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Фотография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solidFill>
            <a:schemeClr val="accent2"/>
          </a:solidFill>
        </p:spPr>
        <p:txBody>
          <a:bodyPr>
            <a:normAutofit fontScale="62500" lnSpcReduction="20000"/>
          </a:bodyPr>
          <a:lstStyle/>
          <a:p>
            <a:pPr fontAlgn="t"/>
            <a:r>
              <a:rPr lang="ru-RU" dirty="0" smtClean="0"/>
              <a:t>Имя при </a:t>
            </a:r>
            <a:r>
              <a:rPr lang="ru-RU" dirty="0" err="1" smtClean="0"/>
              <a:t>рождении:Лаваль</a:t>
            </a:r>
            <a:endParaRPr lang="ru-RU" dirty="0" smtClean="0"/>
          </a:p>
          <a:p>
            <a:pPr fontAlgn="t"/>
            <a:r>
              <a:rPr lang="ru-RU" dirty="0" smtClean="0"/>
              <a:t>Дата рождения:</a:t>
            </a:r>
            <a:r>
              <a:rPr lang="ru-RU" dirty="0">
                <a:hlinkClick r:id="rId2" tooltip="27 ноября"/>
              </a:rPr>
              <a:t>27 ноября</a:t>
            </a:r>
            <a:r>
              <a:rPr lang="ru-RU" dirty="0" smtClean="0"/>
              <a:t> </a:t>
            </a:r>
            <a:r>
              <a:rPr lang="ru-RU" dirty="0">
                <a:hlinkClick r:id="rId3" tooltip="1800 год"/>
              </a:rPr>
              <a:t>1800</a:t>
            </a:r>
            <a:endParaRPr lang="ru-RU" dirty="0" smtClean="0"/>
          </a:p>
          <a:p>
            <a:pPr fontAlgn="t"/>
            <a:r>
              <a:rPr lang="ru-RU" dirty="0" smtClean="0"/>
              <a:t>Место </a:t>
            </a:r>
            <a:r>
              <a:rPr lang="ru-RU" dirty="0" err="1" smtClean="0"/>
              <a:t>рождения:Киев</a:t>
            </a:r>
            <a:endParaRPr lang="ru-RU" dirty="0" smtClean="0"/>
          </a:p>
          <a:p>
            <a:pPr fontAlgn="t"/>
            <a:r>
              <a:rPr lang="ru-RU" dirty="0" smtClean="0"/>
              <a:t>Дата смерти:</a:t>
            </a:r>
            <a:r>
              <a:rPr lang="ru-RU" dirty="0">
                <a:hlinkClick r:id="rId4" tooltip="14 октября"/>
              </a:rPr>
              <a:t>14 октября</a:t>
            </a:r>
            <a:r>
              <a:rPr lang="ru-RU" dirty="0" smtClean="0"/>
              <a:t> </a:t>
            </a:r>
            <a:r>
              <a:rPr lang="ru-RU" dirty="0">
                <a:hlinkClick r:id="rId5" tooltip="1854 год"/>
              </a:rPr>
              <a:t>1854</a:t>
            </a:r>
            <a:r>
              <a:rPr lang="ru-RU" dirty="0" smtClean="0"/>
              <a:t> (53 года)</a:t>
            </a:r>
          </a:p>
          <a:p>
            <a:pPr fontAlgn="t"/>
            <a:r>
              <a:rPr lang="ru-RU" dirty="0" smtClean="0"/>
              <a:t>Место </a:t>
            </a:r>
            <a:r>
              <a:rPr lang="ru-RU" dirty="0" err="1" smtClean="0"/>
              <a:t>смерти:</a:t>
            </a:r>
            <a:r>
              <a:rPr lang="ru-RU" dirty="0" err="1">
                <a:hlinkClick r:id="rId6" tooltip="Иркутск"/>
              </a:rPr>
              <a:t>Иркутск</a:t>
            </a:r>
            <a:endParaRPr lang="ru-RU" dirty="0" smtClean="0"/>
          </a:p>
          <a:p>
            <a:pPr fontAlgn="t"/>
            <a:r>
              <a:rPr lang="ru-RU" dirty="0" err="1" smtClean="0"/>
              <a:t>Отец:</a:t>
            </a:r>
            <a:r>
              <a:rPr lang="ru-RU" dirty="0" err="1">
                <a:hlinkClick r:id="rId7" tooltip="Лаваль, Иван Степанович"/>
              </a:rPr>
              <a:t>Лаваль</a:t>
            </a:r>
            <a:r>
              <a:rPr lang="ru-RU" dirty="0">
                <a:hlinkClick r:id="rId7" tooltip="Лаваль, Иван Степанович"/>
              </a:rPr>
              <a:t>, Иван </a:t>
            </a:r>
            <a:r>
              <a:rPr lang="ru-RU" dirty="0" err="1">
                <a:hlinkClick r:id="rId7" tooltip="Лаваль, Иван Степанович"/>
              </a:rPr>
              <a:t>Степанович</a:t>
            </a:r>
            <a:r>
              <a:rPr lang="ru-RU" dirty="0" err="1" smtClean="0"/>
              <a:t>Жан-Франсуа</a:t>
            </a:r>
            <a:r>
              <a:rPr lang="ru-RU" dirty="0" smtClean="0"/>
              <a:t> (</a:t>
            </a:r>
            <a:r>
              <a:rPr lang="ru-RU" dirty="0">
                <a:hlinkClick r:id="rId8" tooltip="1761"/>
              </a:rPr>
              <a:t>1761</a:t>
            </a:r>
            <a:r>
              <a:rPr lang="ru-RU" dirty="0" smtClean="0"/>
              <a:t>-</a:t>
            </a:r>
            <a:r>
              <a:rPr lang="ru-RU" dirty="0">
                <a:hlinkClick r:id="rId9" tooltip="1846"/>
              </a:rPr>
              <a:t>1846</a:t>
            </a:r>
            <a:r>
              <a:rPr lang="ru-RU" dirty="0" smtClean="0"/>
              <a:t>)</a:t>
            </a:r>
          </a:p>
          <a:p>
            <a:pPr fontAlgn="t"/>
            <a:r>
              <a:rPr lang="ru-RU" dirty="0" err="1" smtClean="0"/>
              <a:t>Мать:</a:t>
            </a:r>
            <a:r>
              <a:rPr lang="ru-RU" dirty="0" err="1">
                <a:hlinkClick r:id="rId10" tooltip="Лаваль, Александра Григорьевна"/>
              </a:rPr>
              <a:t>Козицкая</a:t>
            </a:r>
            <a:r>
              <a:rPr lang="ru-RU" dirty="0">
                <a:hlinkClick r:id="rId10" tooltip="Лаваль, Александра Григорьевна"/>
              </a:rPr>
              <a:t> Александра Григорьевна</a:t>
            </a:r>
            <a:r>
              <a:rPr lang="ru-RU" dirty="0" smtClean="0"/>
              <a:t> (</a:t>
            </a:r>
            <a:r>
              <a:rPr lang="ru-RU" dirty="0">
                <a:hlinkClick r:id="rId11" tooltip="1772"/>
              </a:rPr>
              <a:t>1772</a:t>
            </a:r>
            <a:r>
              <a:rPr lang="ru-RU" dirty="0" smtClean="0"/>
              <a:t>-</a:t>
            </a:r>
            <a:r>
              <a:rPr lang="ru-RU" dirty="0">
                <a:hlinkClick r:id="rId12" tooltip="1850"/>
              </a:rPr>
              <a:t>1850</a:t>
            </a:r>
            <a:r>
              <a:rPr lang="ru-RU" dirty="0" smtClean="0"/>
              <a:t>)</a:t>
            </a:r>
          </a:p>
          <a:p>
            <a:pPr fontAlgn="t"/>
            <a:r>
              <a:rPr lang="ru-RU" dirty="0" err="1" smtClean="0"/>
              <a:t>Супруг:с</a:t>
            </a:r>
            <a:r>
              <a:rPr lang="ru-RU" dirty="0" smtClean="0"/>
              <a:t> </a:t>
            </a:r>
            <a:r>
              <a:rPr lang="ru-RU" dirty="0">
                <a:hlinkClick r:id="rId13" tooltip="1821 год"/>
              </a:rPr>
              <a:t>1821 года</a:t>
            </a:r>
            <a:r>
              <a:rPr lang="ru-RU" dirty="0" smtClean="0"/>
              <a:t> </a:t>
            </a:r>
            <a:r>
              <a:rPr lang="ru-RU" dirty="0">
                <a:hlinkClick r:id="rId14" tooltip="Трубецкой, Сергей Петрович"/>
              </a:rPr>
              <a:t>Трубецкой, Сергей Петрович</a:t>
            </a:r>
            <a:r>
              <a:rPr lang="ru-RU" dirty="0" smtClean="0"/>
              <a:t> (</a:t>
            </a:r>
            <a:r>
              <a:rPr lang="ru-RU" dirty="0">
                <a:hlinkClick r:id="rId15" tooltip="1790"/>
              </a:rPr>
              <a:t>1790</a:t>
            </a:r>
            <a:r>
              <a:rPr lang="ru-RU" dirty="0" smtClean="0"/>
              <a:t>-</a:t>
            </a:r>
            <a:r>
              <a:rPr lang="ru-RU" dirty="0">
                <a:hlinkClick r:id="rId16" tooltip="1860"/>
              </a:rPr>
              <a:t>1860</a:t>
            </a:r>
            <a:r>
              <a:rPr lang="ru-RU" dirty="0" smtClean="0"/>
              <a:t>)</a:t>
            </a:r>
          </a:p>
          <a:p>
            <a:pPr fontAlgn="t"/>
            <a:r>
              <a:rPr lang="ru-RU" dirty="0" smtClean="0"/>
              <a:t>Дети:4 дочери и 3 сына</a:t>
            </a:r>
          </a:p>
          <a:p>
            <a:endParaRPr lang="ru-RU" dirty="0"/>
          </a:p>
        </p:txBody>
      </p:sp>
      <p:pic>
        <p:nvPicPr>
          <p:cNvPr id="10" name="Содержимое 9" descr="250px-Sofia_Vassilyevna_Orlova-Denisova_by_Petr_Orlov.jpg"/>
          <p:cNvPicPr>
            <a:picLocks noGrp="1" noChangeAspect="1"/>
          </p:cNvPicPr>
          <p:nvPr>
            <p:ph sz="quarter" idx="4"/>
          </p:nvPr>
        </p:nvPicPr>
        <p:blipFill>
          <a:blip r:embed="rId17" cstate="print"/>
          <a:stretch>
            <a:fillRect/>
          </a:stretch>
        </p:blipFill>
        <p:spPr>
          <a:xfrm>
            <a:off x="4351337" y="1870075"/>
            <a:ext cx="3175000" cy="37973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Трубецкая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2"/>
          </a:solidFill>
        </p:spPr>
        <p:txBody>
          <a:bodyPr>
            <a:normAutofit fontScale="47500" lnSpcReduction="20000"/>
          </a:bodyPr>
          <a:lstStyle/>
          <a:p>
            <a:r>
              <a:rPr lang="ru-RU" dirty="0"/>
              <a:t>Трубецкая первая из жён декабристов добилась решения выехать в Сибирь. Екатерина Ивановна прибыла в Иркутск 16 сентября </a:t>
            </a:r>
            <a:r>
              <a:rPr lang="ru-RU" sz="2900" dirty="0">
                <a:solidFill>
                  <a:srgbClr val="C00000"/>
                </a:solidFill>
                <a:hlinkClick r:id="rId2" tooltip="1826 год"/>
              </a:rPr>
              <a:t>1826 года</a:t>
            </a:r>
            <a:r>
              <a:rPr lang="ru-RU" dirty="0"/>
              <a:t>. 8 октября 1826 года партию ссыльных, в которой находился и С. П. Трубецкой, отправили в Нерчинские рудники. Некоторое время Трубецкая не знала, куда отправили мужа. По воспоминаниям Оболенского, Екатерина Ивановна обращалась к начальству с тем, чтобы было разрешено ей следовать за Сергеем Петровичем и «долго томили её разными уклончивыми ответами». В Иркутске Трубецкая провела 5 месяцев — </a:t>
            </a:r>
            <a:r>
              <a:rPr lang="ru-RU" dirty="0">
                <a:solidFill>
                  <a:srgbClr val="C00000"/>
                </a:solidFill>
              </a:rPr>
              <a:t>губернатор </a:t>
            </a:r>
            <a:r>
              <a:rPr lang="ru-RU" dirty="0" err="1">
                <a:solidFill>
                  <a:srgbClr val="C00000"/>
                </a:solidFill>
                <a:hlinkClick r:id="rId3" tooltip="Цейдлер, Иван Богданович"/>
              </a:rPr>
              <a:t>Цейдлер</a:t>
            </a:r>
            <a:r>
              <a:rPr lang="ru-RU" dirty="0"/>
              <a:t> получил из Петербурга предписание уговорить её вернуться назад. Однако Екатерина Ивановна была тверда в своём решении.</a:t>
            </a:r>
          </a:p>
          <a:p>
            <a:r>
              <a:rPr lang="ru-RU" dirty="0"/>
              <a:t>Тогда же в Иркутск приехала </a:t>
            </a:r>
            <a:r>
              <a:rPr lang="ru-RU" dirty="0">
                <a:hlinkClick r:id="rId4" tooltip="Раевская, Мария Николаевна"/>
              </a:rPr>
              <a:t>Мария Николаевна Волконская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6" name="Содержимое 5" descr="2-Трубецкая Е.И.-Акварель Н.А.Бестужева, 1828 Читинский острог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262437" y="1640681"/>
            <a:ext cx="3352800" cy="4445000"/>
          </a:xfrm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4008" y="260648"/>
            <a:ext cx="3312368" cy="1431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Волконская </a:t>
            </a:r>
            <a:br>
              <a:rPr lang="ru-RU" dirty="0" smtClean="0"/>
            </a:br>
            <a:r>
              <a:rPr lang="ru-RU" dirty="0" smtClean="0"/>
              <a:t>Софья Григорьевна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860032" y="5877272"/>
            <a:ext cx="2872368" cy="457200"/>
          </a:xfrm>
        </p:spPr>
        <p:txBody>
          <a:bodyPr/>
          <a:lstStyle/>
          <a:p>
            <a:r>
              <a:rPr lang="ru-RU" dirty="0" smtClean="0"/>
              <a:t>Фотография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179512" y="0"/>
            <a:ext cx="4176464" cy="6857999"/>
          </a:xfrm>
          <a:solidFill>
            <a:schemeClr val="accent2"/>
          </a:solidFill>
        </p:spPr>
        <p:txBody>
          <a:bodyPr>
            <a:normAutofit fontScale="40000" lnSpcReduction="20000"/>
          </a:bodyPr>
          <a:lstStyle/>
          <a:p>
            <a:r>
              <a:rPr lang="ru-RU" sz="3300" dirty="0"/>
              <a:t>Будучи фрейлиной около 1802 года Софья Григорьевна вышла замуж по любви за гвардейского офицера князя </a:t>
            </a:r>
            <a:r>
              <a:rPr lang="ru-RU" sz="3300" dirty="0">
                <a:hlinkClick r:id="rId2" tooltip="Волконский, Пётр Михайлович"/>
              </a:rPr>
              <a:t>Пётра Михайловича Волконского</a:t>
            </a:r>
            <a:r>
              <a:rPr lang="ru-RU" sz="3300" dirty="0"/>
              <a:t>, которому покровительствовал </a:t>
            </a:r>
            <a:r>
              <a:rPr lang="ru-RU" sz="3300" dirty="0">
                <a:hlinkClick r:id="rId3" tooltip="Александр I"/>
              </a:rPr>
              <a:t>Александр I</a:t>
            </a:r>
            <a:r>
              <a:rPr lang="ru-RU" sz="3300" dirty="0"/>
              <a:t>. Живя в Петербурге, они были близкими людьми в интимном кружке императорской четы.</a:t>
            </a:r>
          </a:p>
          <a:p>
            <a:r>
              <a:rPr lang="ru-RU" sz="3300" dirty="0"/>
              <a:t>В первые годы брака супруги Волконские были неразлучны. Софья Григорьевна сопровождала мужа в </a:t>
            </a:r>
            <a:r>
              <a:rPr lang="ru-RU" sz="3300" dirty="0">
                <a:hlinkClick r:id="rId4" tooltip="Война шестой коалиции"/>
              </a:rPr>
              <a:t>заграничном походе русской армии</a:t>
            </a:r>
            <a:r>
              <a:rPr lang="ru-RU" sz="3300" dirty="0"/>
              <a:t> в 1813—1814 годах. В </a:t>
            </a:r>
            <a:r>
              <a:rPr lang="ru-RU" sz="3300" dirty="0">
                <a:hlinkClick r:id="rId5" tooltip="Париж"/>
              </a:rPr>
              <a:t>Париже</a:t>
            </a:r>
            <a:r>
              <a:rPr lang="ru-RU" sz="3300" dirty="0"/>
              <a:t> она познакомилась и подружилась с </a:t>
            </a:r>
            <a:r>
              <a:rPr lang="ru-RU" sz="3300" dirty="0">
                <a:hlinkClick r:id="rId6" tooltip="Богарне, Гортензия"/>
              </a:rPr>
              <a:t>королевой Гортензией</a:t>
            </a:r>
            <a:r>
              <a:rPr lang="ru-RU" sz="3300" dirty="0"/>
              <a:t> и её </a:t>
            </a:r>
            <a:r>
              <a:rPr lang="ru-RU" sz="3300" dirty="0" err="1"/>
              <a:t>лектрисой</a:t>
            </a:r>
            <a:r>
              <a:rPr lang="ru-RU" sz="3300" dirty="0"/>
              <a:t>, госпожой Кошеле, с которой позднее состояла в политической переписке, вызвавшей подозрения наполеоновской полиции.</a:t>
            </a:r>
          </a:p>
          <a:p>
            <a:r>
              <a:rPr lang="ru-RU" sz="3300" dirty="0"/>
              <a:t>30 августа 1814 года Софья Григорьевна была пожалована в кавалерственные дамы меньшого креста. Она пользовалась неизменным расположением обеих императриц и находилась в Таганроге при последних днях Александра I, поручившего перед смертью свою супругу чете Волконских. Сопровождала императрицу </a:t>
            </a:r>
            <a:r>
              <a:rPr lang="ru-RU" sz="3300" dirty="0">
                <a:hlinkClick r:id="rId7" tooltip="Елизавета Алексеевна"/>
              </a:rPr>
              <a:t>Елизавету Алексеевну</a:t>
            </a:r>
            <a:r>
              <a:rPr lang="ru-RU" sz="3300" dirty="0"/>
              <a:t> при её возвращении из Таганрога, присутствовала при её кончине в </a:t>
            </a:r>
            <a:r>
              <a:rPr lang="ru-RU" sz="3300" dirty="0">
                <a:hlinkClick r:id="rId8" tooltip="Белёв"/>
              </a:rPr>
              <a:t>Белёве</a:t>
            </a:r>
            <a:r>
              <a:rPr lang="ru-RU" sz="3300" dirty="0"/>
              <a:t>, сопровождала тело в </a:t>
            </a:r>
            <a:r>
              <a:rPr lang="ru-RU" sz="3300" dirty="0">
                <a:hlinkClick r:id="rId9" tooltip="Санкт-Петербург"/>
              </a:rPr>
              <a:t>Санкт-Петербург</a:t>
            </a:r>
            <a:r>
              <a:rPr lang="ru-RU" sz="3300" dirty="0"/>
              <a:t>.</a:t>
            </a:r>
          </a:p>
          <a:p>
            <a:r>
              <a:rPr lang="ru-RU" sz="3300" dirty="0"/>
              <a:t>В письмах Софьи Григорьевны из Таганрога к </a:t>
            </a:r>
            <a:r>
              <a:rPr lang="ru-RU" sz="3300" dirty="0">
                <a:hlinkClick r:id="rId10" tooltip="Мария Фёдоровна (императрица, жена Павла I)"/>
              </a:rPr>
              <a:t>Марии Фёдоровне</a:t>
            </a:r>
            <a:r>
              <a:rPr lang="ru-RU" sz="3300" dirty="0"/>
              <a:t> содержится много исторических сведений о событиях, последовавших за кончиной Александра I. В них она высказывала желание удалиться из света и жить уединённо, занявшись приведением в порядок запутанного состояния. В обществе княгиня Волконская была известна независимостью характера и эксцентричностью. Её приятельница леди </a:t>
            </a:r>
            <a:r>
              <a:rPr lang="ru-RU" sz="3300" dirty="0" err="1"/>
              <a:t>Дисборо</a:t>
            </a:r>
            <a:r>
              <a:rPr lang="ru-RU" sz="3300" dirty="0"/>
              <a:t> в 1825 году писала своим родным в Англию из Петербурга </a:t>
            </a:r>
            <a:r>
              <a:rPr lang="ru-RU" sz="3300" baseline="30000" dirty="0">
                <a:hlinkClick r:id="rId11"/>
              </a:rPr>
              <a:t>[3]</a:t>
            </a:r>
            <a:r>
              <a:rPr lang="ru-RU" sz="3300" dirty="0"/>
              <a:t>:</a:t>
            </a:r>
          </a:p>
          <a:p>
            <a:endParaRPr lang="ru-RU" dirty="0"/>
          </a:p>
        </p:txBody>
      </p:sp>
      <p:pic>
        <p:nvPicPr>
          <p:cNvPr id="10" name="Содержимое 9" descr="475px-Sofia_Volkonskaya_by_Borovikovsky_.jpg"/>
          <p:cNvPicPr>
            <a:picLocks noGrp="1" noChangeAspect="1"/>
          </p:cNvPicPr>
          <p:nvPr>
            <p:ph sz="quarter" idx="4"/>
          </p:nvPr>
        </p:nvPicPr>
        <p:blipFill>
          <a:blip r:embed="rId12" cstate="print"/>
          <a:stretch>
            <a:fillRect/>
          </a:stretch>
        </p:blipFill>
        <p:spPr>
          <a:xfrm>
            <a:off x="4644008" y="1700808"/>
            <a:ext cx="3262988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68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Жены Декабристов</vt:lpstr>
      <vt:lpstr>Екатерина Трубецкая</vt:lpstr>
      <vt:lpstr>Екатерина</vt:lpstr>
      <vt:lpstr>Трубецкая</vt:lpstr>
      <vt:lpstr>Волконская  Софья Григорьевна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Алиса</dc:creator>
  <cp:lastModifiedBy>19 кабинет</cp:lastModifiedBy>
  <cp:revision>7</cp:revision>
  <dcterms:created xsi:type="dcterms:W3CDTF">2013-01-28T12:38:11Z</dcterms:created>
  <dcterms:modified xsi:type="dcterms:W3CDTF">2013-03-28T09:59:27Z</dcterms:modified>
</cp:coreProperties>
</file>