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5 класс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Я в группе</c:v>
                </c:pt>
                <c:pt idx="1">
                  <c:v>остаться в гр</c:v>
                </c:pt>
                <c:pt idx="2">
                  <c:v>отношение</c:v>
                </c:pt>
                <c:pt idx="3">
                  <c:v>рук.</c:v>
                </c:pt>
                <c:pt idx="4">
                  <c:v>учеба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3.4</c:v>
                </c:pt>
                <c:pt idx="1">
                  <c:v>3.5</c:v>
                </c:pt>
                <c:pt idx="2">
                  <c:v>1.7000000000000011</c:v>
                </c:pt>
                <c:pt idx="3">
                  <c:v>2.4</c:v>
                </c:pt>
                <c:pt idx="4">
                  <c:v>2.2999999999999998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6 класс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Я в группе</c:v>
                </c:pt>
                <c:pt idx="1">
                  <c:v>остаться в гр</c:v>
                </c:pt>
                <c:pt idx="2">
                  <c:v>отношение</c:v>
                </c:pt>
                <c:pt idx="3">
                  <c:v>рук.</c:v>
                </c:pt>
                <c:pt idx="4">
                  <c:v>учеба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3.6</c:v>
                </c:pt>
                <c:pt idx="1">
                  <c:v>3.8</c:v>
                </c:pt>
                <c:pt idx="2">
                  <c:v>3</c:v>
                </c:pt>
                <c:pt idx="3">
                  <c:v>2.5</c:v>
                </c:pt>
                <c:pt idx="4">
                  <c:v>2.2999999999999998</c:v>
                </c:pt>
              </c:numCache>
            </c:numRef>
          </c:val>
        </c:ser>
        <c:axId val="63962496"/>
        <c:axId val="63994112"/>
      </c:barChart>
      <c:catAx>
        <c:axId val="63962496"/>
        <c:scaling>
          <c:orientation val="minMax"/>
        </c:scaling>
        <c:axPos val="b"/>
        <c:tickLblPos val="nextTo"/>
        <c:crossAx val="63994112"/>
        <c:crosses val="autoZero"/>
        <c:auto val="1"/>
        <c:lblAlgn val="ctr"/>
        <c:lblOffset val="100"/>
      </c:catAx>
      <c:valAx>
        <c:axId val="63994112"/>
        <c:scaling>
          <c:orientation val="minMax"/>
        </c:scaling>
        <c:axPos val="l"/>
        <c:majorGridlines/>
        <c:numFmt formatCode="General" sourceLinked="1"/>
        <c:tickLblPos val="nextTo"/>
        <c:crossAx val="6396249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5 класс</c:v>
                </c:pt>
              </c:strCache>
            </c:strRef>
          </c:tx>
          <c:cat>
            <c:strRef>
              <c:f>Лист1!$A$2:$A$5</c:f>
              <c:strCache>
                <c:ptCount val="2"/>
                <c:pt idx="1">
                  <c:v>средний балл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1">
                  <c:v>13.3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6 класс</c:v>
                </c:pt>
              </c:strCache>
            </c:strRef>
          </c:tx>
          <c:cat>
            <c:strRef>
              <c:f>Лист1!$A$2:$A$5</c:f>
              <c:strCache>
                <c:ptCount val="2"/>
                <c:pt idx="1">
                  <c:v>средний балл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1">
                  <c:v>15.2</c:v>
                </c:pt>
              </c:numCache>
            </c:numRef>
          </c:val>
        </c:ser>
        <c:shape val="cylinder"/>
        <c:axId val="93633152"/>
        <c:axId val="93634944"/>
        <c:axId val="0"/>
      </c:bar3DChart>
      <c:catAx>
        <c:axId val="93633152"/>
        <c:scaling>
          <c:orientation val="minMax"/>
        </c:scaling>
        <c:axPos val="b"/>
        <c:tickLblPos val="nextTo"/>
        <c:crossAx val="93634944"/>
        <c:crosses val="autoZero"/>
        <c:auto val="1"/>
        <c:lblAlgn val="ctr"/>
        <c:lblOffset val="100"/>
      </c:catAx>
      <c:valAx>
        <c:axId val="93634944"/>
        <c:scaling>
          <c:orientation val="minMax"/>
        </c:scaling>
        <c:axPos val="l"/>
        <c:majorGridlines/>
        <c:numFmt formatCode="General" sourceLinked="1"/>
        <c:tickLblPos val="nextTo"/>
        <c:crossAx val="9363315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785794"/>
            <a:ext cx="6572296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2786058"/>
            <a:ext cx="6043610" cy="164307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642938"/>
            <a:ext cx="7500937" cy="1071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785813" y="1785938"/>
            <a:ext cx="7500937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G:\Мy док\ИРА док\Фото класса 5 а\розы\100_38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7560839" cy="4808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G:\Мy док\ИРА док\Фото класса 5 а\розы\100_38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7407" y="2204864"/>
            <a:ext cx="4857749" cy="322438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27584" y="836712"/>
            <a:ext cx="748883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КТД «Корзинка с цветами для мамы»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G:\Мy док\ИРА док\Фото класса 5 а\розы\100_38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548680"/>
            <a:ext cx="7488831" cy="48805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052736"/>
            <a:ext cx="7344816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Таким образом, идут два важных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процесса одновременно- 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сплочение классного коллектива и формирование 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личности школьника, развитие тех или иных его качеств.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Выявить степень сплоченности классного коллектива.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76724" y="836712"/>
            <a:ext cx="319055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Диагностика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785813" y="1785938"/>
          <a:ext cx="7500937" cy="3643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746360" y="908721"/>
            <a:ext cx="5651291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Уровень групповой сплоченности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Методика </a:t>
            </a:r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Сишора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785813" y="1785938"/>
          <a:ext cx="7500937" cy="3643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959013" y="764705"/>
            <a:ext cx="522598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Методика </a:t>
            </a:r>
            <a:r>
              <a:rPr lang="ru-RU" sz="36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Сишора</a:t>
            </a:r>
            <a:endParaRPr lang="ru-RU" sz="36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Средний балл по классу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</cp:revision>
  <dcterms:created xsi:type="dcterms:W3CDTF">2013-03-29T08:50:53Z</dcterms:created>
  <dcterms:modified xsi:type="dcterms:W3CDTF">2013-03-29T08:52:26Z</dcterms:modified>
</cp:coreProperties>
</file>