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70" r:id="rId12"/>
    <p:sldId id="267" r:id="rId13"/>
    <p:sldId id="273" r:id="rId14"/>
    <p:sldId id="271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FF"/>
    <a:srgbClr val="E4AEC9"/>
    <a:srgbClr val="D581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42" autoAdjust="0"/>
    <p:restoredTop sz="94660"/>
  </p:normalViewPr>
  <p:slideViewPr>
    <p:cSldViewPr>
      <p:cViewPr varScale="1">
        <p:scale>
          <a:sx n="74" d="100"/>
          <a:sy n="74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35000">
              <a:srgbClr val="F0EBD5"/>
            </a:gs>
            <a:gs pos="100000">
              <a:srgbClr val="D1C39F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0"/>
          </a:xfr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0" b="1" dirty="0" smtClean="0">
                <a:ln w="1143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sx="101000" sy="101000" algn="tl" rotWithShape="0">
                    <a:schemeClr val="tx1"/>
                  </a:outerShdw>
                </a:effectLst>
                <a:latin typeface="Georgia" pitchFamily="18" charset="0"/>
              </a:rPr>
              <a:t>Гигиена кожи</a:t>
            </a:r>
            <a:endParaRPr lang="ru-RU" sz="11000" b="1" dirty="0">
              <a:ln w="11430"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50800" dist="38100" dir="2700000" sx="101000" sy="101000" algn="tl" rotWithShape="0">
                  <a:schemeClr val="tx1"/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Содержимое 6" descr="1176289786.jpg"/>
          <p:cNvPicPr>
            <a:picLocks noGrp="1" noChangeAspect="1"/>
          </p:cNvPicPr>
          <p:nvPr>
            <p:ph idx="1"/>
          </p:nvPr>
        </p:nvPicPr>
        <p:blipFill>
          <a:blip r:embed="rId2"/>
          <a:srcRect b="18181"/>
          <a:stretch>
            <a:fillRect/>
          </a:stretch>
        </p:blipFill>
        <p:spPr>
          <a:xfrm>
            <a:off x="3071802" y="3429000"/>
            <a:ext cx="2815929" cy="3087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20" y="0"/>
            <a:ext cx="4286280" cy="3143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Фурункул — острое гнойное воспаление волосяного мешочка и сальной железы. Может развиться на любом участке тела.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b5d60337-61c4-4d3a-91d4-0203a298e2e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362685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5" name="Рисунок 4" descr="eY4j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929066"/>
            <a:ext cx="3198562" cy="2478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4282" y="2786058"/>
            <a:ext cx="564360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Развитию фурункула способствуют постоянное загрязнение кожи, ее раздражение химическими веществами, ссадины, расчесы, а также усиленная деятельность потовых и сальных желез кожи</a:t>
            </a:r>
            <a:r>
              <a:rPr lang="ru-RU" sz="2800" dirty="0" smtClean="0"/>
              <a:t>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500042"/>
            <a:ext cx="5000660" cy="61547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Наиболее часто фурункулы встречаются в период полового созревания у подростков.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Категорически противопоказаны любые попытки выдавить, проколоть или срезать фурункул,  это может вызвать опасные осложнения вплоть до сепсиса.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skin_ug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2723723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4098" name="Picture 2" descr="C:\Users\DELL\Desktop\гигиена\personal_products.jpg"/>
          <p:cNvPicPr>
            <a:picLocks noChangeAspect="1" noChangeArrowheads="1"/>
          </p:cNvPicPr>
          <p:nvPr/>
        </p:nvPicPr>
        <p:blipFill>
          <a:blip r:embed="rId3"/>
          <a:srcRect l="8303" r="12817" b="6466"/>
          <a:stretch>
            <a:fillRect/>
          </a:stretch>
        </p:blipFill>
        <p:spPr bwMode="auto">
          <a:xfrm>
            <a:off x="357158" y="4572008"/>
            <a:ext cx="3167086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5929354" cy="61436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Развитию фурункулеза способствуют  истощение организма, авитаминоз, ожирение, заболевания желудочно-кишечного тракта.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рациона следует исключить острые, соленые блюда, приправы, пряности, алкоголь.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 также повышать сопротивляемость организма путем закаливания, купания, применения солнечных ванн. 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C:\Users\DELL\Desktop\гигиена 2\amerikanti-mcdonald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28"/>
            <a:ext cx="3143254" cy="20100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027" name="Picture 3" descr="C:\Users\DELL\Desktop\гигиена\main_riv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928934"/>
            <a:ext cx="2266954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ELL\Desktop\гигиена 2\knit.jpg"/>
          <p:cNvPicPr>
            <a:picLocks noChangeAspect="1" noChangeArrowheads="1"/>
          </p:cNvPicPr>
          <p:nvPr/>
        </p:nvPicPr>
        <p:blipFill>
          <a:blip r:embed="rId2"/>
          <a:srcRect t="7500" b="9999"/>
          <a:stretch>
            <a:fillRect/>
          </a:stretch>
        </p:blipFill>
        <p:spPr bwMode="auto">
          <a:xfrm>
            <a:off x="1500166" y="1714488"/>
            <a:ext cx="2164773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588" y="357166"/>
            <a:ext cx="5286412" cy="264320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Ежедневно меняйте бельё, носки, колготки.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носите одежду из синтетических тканей, если она вызывает раздражение кожи.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DELL\Desktop\гигиена 2\img_19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00438"/>
            <a:ext cx="3768062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2051" name="Picture 3" descr="C:\Users\DELL\Desktop\гигиена 2\main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1643074" cy="20597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3643314"/>
            <a:ext cx="50006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Заметив на теле сыпь или раздражение, немедленно обратитесь к родителям или в медицинское учреждение.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5715040" cy="407196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Употребляйте в пищу больше свежих овощей, фруктов, кисломолочных продуктов. Если вы получите достаточно витаминов и минеральных веществ, кожа будет чистой и гладкой.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C:\Users\DELL\Desktop\гигиена 2\pictur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6766"/>
          <a:stretch>
            <a:fillRect/>
          </a:stretch>
        </p:blipFill>
        <p:spPr bwMode="auto">
          <a:xfrm>
            <a:off x="6215074" y="2428868"/>
            <a:ext cx="2342674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3077" name="Picture 5" descr="C:\Users\DELL\Desktop\гигиена\0152_big.jpg"/>
          <p:cNvPicPr>
            <a:picLocks noChangeAspect="1" noChangeArrowheads="1"/>
          </p:cNvPicPr>
          <p:nvPr/>
        </p:nvPicPr>
        <p:blipFill>
          <a:blip r:embed="rId3"/>
          <a:srcRect l="5810" r="7033"/>
          <a:stretch>
            <a:fillRect/>
          </a:stretch>
        </p:blipFill>
        <p:spPr bwMode="auto">
          <a:xfrm>
            <a:off x="428596" y="4572008"/>
            <a:ext cx="2786082" cy="2062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3079" name="Picture 7" descr="C:\Users\DELL\Desktop\гигиена\5583.jpg"/>
          <p:cNvPicPr>
            <a:picLocks noChangeAspect="1" noChangeArrowheads="1"/>
          </p:cNvPicPr>
          <p:nvPr/>
        </p:nvPicPr>
        <p:blipFill>
          <a:blip r:embed="rId4"/>
          <a:srcRect t="9783"/>
          <a:stretch>
            <a:fillRect/>
          </a:stretch>
        </p:blipFill>
        <p:spPr bwMode="auto">
          <a:xfrm>
            <a:off x="3643306" y="4572008"/>
            <a:ext cx="1859111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3081" name="Picture 9" descr="C:\Users\DELL\Desktop\гигиена\hleb.jpg"/>
          <p:cNvPicPr>
            <a:picLocks noChangeAspect="1" noChangeArrowheads="1"/>
          </p:cNvPicPr>
          <p:nvPr/>
        </p:nvPicPr>
        <p:blipFill>
          <a:blip r:embed="rId5"/>
          <a:srcRect l="2500" t="8686" b="2330"/>
          <a:stretch>
            <a:fillRect/>
          </a:stretch>
        </p:blipFill>
        <p:spPr bwMode="auto">
          <a:xfrm>
            <a:off x="5929322" y="4572008"/>
            <a:ext cx="2885575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3082" name="Picture 10" descr="C:\Users\DELL\Desktop\гигиена\big.jpg"/>
          <p:cNvPicPr>
            <a:picLocks noChangeAspect="1" noChangeArrowheads="1"/>
          </p:cNvPicPr>
          <p:nvPr/>
        </p:nvPicPr>
        <p:blipFill>
          <a:blip r:embed="rId6"/>
          <a:srcRect l="24903" t="18100" r="2473" b="7239"/>
          <a:stretch>
            <a:fillRect/>
          </a:stretch>
        </p:blipFill>
        <p:spPr bwMode="auto">
          <a:xfrm>
            <a:off x="6072198" y="214290"/>
            <a:ext cx="2714644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001056" cy="3571900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Кожу ног необходимо мыть ежедневно вечером. После мытья полезно пользоваться специальным кремом для ухода за кожей ног. Крем не только питает, но и предотвращает образование трещин на подошвах, способствует профилактике грибковых заболеваний кожи.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nogti2.jpg"/>
          <p:cNvPicPr>
            <a:picLocks noChangeAspect="1"/>
          </p:cNvPicPr>
          <p:nvPr/>
        </p:nvPicPr>
        <p:blipFill>
          <a:blip r:embed="rId2"/>
          <a:srcRect l="6977" t="7895" r="5813"/>
          <a:stretch>
            <a:fillRect/>
          </a:stretch>
        </p:blipFill>
        <p:spPr>
          <a:xfrm>
            <a:off x="3214678" y="214290"/>
            <a:ext cx="1714512" cy="24002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6" name="Рисунок 5" descr="pedicur.jpg"/>
          <p:cNvPicPr>
            <a:picLocks noChangeAspect="1"/>
          </p:cNvPicPr>
          <p:nvPr/>
        </p:nvPicPr>
        <p:blipFill>
          <a:blip r:embed="rId3"/>
          <a:srcRect l="8750" t="4849" r="10000" b="14256"/>
          <a:stretch>
            <a:fillRect/>
          </a:stretch>
        </p:blipFill>
        <p:spPr>
          <a:xfrm>
            <a:off x="5357818" y="214290"/>
            <a:ext cx="3455606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5122" name="Picture 2" descr="C:\Users\DELL\Desktop\гигиена 2\15673.jpg"/>
          <p:cNvPicPr>
            <a:picLocks noChangeAspect="1" noChangeArrowheads="1"/>
          </p:cNvPicPr>
          <p:nvPr/>
        </p:nvPicPr>
        <p:blipFill>
          <a:blip r:embed="rId4"/>
          <a:srcRect l="2997" t="17672" b="9590"/>
          <a:stretch>
            <a:fillRect/>
          </a:stretch>
        </p:blipFill>
        <p:spPr bwMode="auto">
          <a:xfrm>
            <a:off x="285720" y="214290"/>
            <a:ext cx="2571769" cy="2438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0" name="Содержимое 3" descr="1383-2.gif"/>
          <p:cNvPicPr>
            <a:picLocks noChangeAspect="1"/>
          </p:cNvPicPr>
          <p:nvPr/>
        </p:nvPicPr>
        <p:blipFill>
          <a:blip r:embed="rId5"/>
          <a:srcRect l="7103" t="49756" r="5296" b="6874"/>
          <a:stretch>
            <a:fillRect/>
          </a:stretch>
        </p:blipFill>
        <p:spPr>
          <a:xfrm>
            <a:off x="357158" y="4143380"/>
            <a:ext cx="3431860" cy="2477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1" name="Содержимое 3" descr="1383-2.gif"/>
          <p:cNvPicPr>
            <a:picLocks noGrp="1" noChangeAspect="1"/>
          </p:cNvPicPr>
          <p:nvPr>
            <p:ph idx="1"/>
          </p:nvPr>
        </p:nvPicPr>
        <p:blipFill>
          <a:blip r:embed="rId5"/>
          <a:srcRect l="11826" t="11078" r="7335" b="63473"/>
          <a:stretch>
            <a:fillRect/>
          </a:stretch>
        </p:blipFill>
        <p:spPr>
          <a:xfrm>
            <a:off x="4143372" y="4214818"/>
            <a:ext cx="4601473" cy="2387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715040" cy="401161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Руки надо мыть водой комнатной температуры. Чтобы не пересушивать и не обезжиривать кожу рук, используйте крем. Для профилактики воспаления рекомендуется ежемесячно делать профессиональный маникюр.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10" descr="9102262_nog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7884" y="2786058"/>
            <a:ext cx="2971794" cy="1528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3" name="Рисунок 12" descr="nails.jpg"/>
          <p:cNvPicPr>
            <a:picLocks noChangeAspect="1"/>
          </p:cNvPicPr>
          <p:nvPr/>
        </p:nvPicPr>
        <p:blipFill>
          <a:blip r:embed="rId3"/>
          <a:srcRect l="14191" t="11326" r="7109" b="13170"/>
          <a:stretch>
            <a:fillRect/>
          </a:stretch>
        </p:blipFill>
        <p:spPr>
          <a:xfrm>
            <a:off x="5857884" y="4643446"/>
            <a:ext cx="2941459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4" name="Рисунок 13" descr="маникю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14290"/>
            <a:ext cx="3029541" cy="2214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5" name="Рисунок 14" descr="nogti.jpg"/>
          <p:cNvPicPr>
            <a:picLocks noChangeAspect="1"/>
          </p:cNvPicPr>
          <p:nvPr/>
        </p:nvPicPr>
        <p:blipFill>
          <a:blip r:embed="rId5"/>
          <a:srcRect l="9259" r="8979" b="6141"/>
          <a:stretch>
            <a:fillRect/>
          </a:stretch>
        </p:blipFill>
        <p:spPr>
          <a:xfrm>
            <a:off x="3000364" y="4643446"/>
            <a:ext cx="2571768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6148" name="Picture 4" descr="C:\Users\DELL\Desktop\гигиена\pol_1064400317_231.jpg"/>
          <p:cNvPicPr>
            <a:picLocks noChangeAspect="1" noChangeArrowheads="1"/>
          </p:cNvPicPr>
          <p:nvPr/>
        </p:nvPicPr>
        <p:blipFill>
          <a:blip r:embed="rId6"/>
          <a:srcRect l="13614"/>
          <a:stretch>
            <a:fillRect/>
          </a:stretch>
        </p:blipFill>
        <p:spPr bwMode="auto">
          <a:xfrm>
            <a:off x="285720" y="4643446"/>
            <a:ext cx="2428892" cy="1850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66" y="285728"/>
            <a:ext cx="6643734" cy="379730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Таким образом, гигиена кожи включает комплекс ежедневных мероприятий, обеспечивающих постоянное поддержание её в чистоте, и проведение закаливающих процедур.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ванна.jpg"/>
          <p:cNvPicPr>
            <a:picLocks noGrp="1" noChangeAspect="1"/>
          </p:cNvPicPr>
          <p:nvPr>
            <p:ph idx="1"/>
          </p:nvPr>
        </p:nvPicPr>
        <p:blipFill>
          <a:blip r:embed="rId2"/>
          <a:srcRect l="5625" b="7216"/>
          <a:stretch>
            <a:fillRect/>
          </a:stretch>
        </p:blipFill>
        <p:spPr>
          <a:xfrm>
            <a:off x="2857488" y="4500570"/>
            <a:ext cx="3000396" cy="2145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0" name="Рисунок 9" descr="l_pure_sk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500570"/>
            <a:ext cx="2143172" cy="21431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2" name="Рисунок 11" descr="14540_7042-paragraf-photo-text-left-img-di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4500570"/>
            <a:ext cx="2613424" cy="20907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5" name="Рисунок 14" descr="clean-1.jpg"/>
          <p:cNvPicPr>
            <a:picLocks noChangeAspect="1"/>
          </p:cNvPicPr>
          <p:nvPr/>
        </p:nvPicPr>
        <p:blipFill>
          <a:blip r:embed="rId5"/>
          <a:srcRect b="24369"/>
          <a:stretch>
            <a:fillRect/>
          </a:stretch>
        </p:blipFill>
        <p:spPr>
          <a:xfrm>
            <a:off x="214282" y="2500306"/>
            <a:ext cx="1711326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17" name="Рисунок 16" descr="lico_300306_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214290"/>
            <a:ext cx="1557838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4714908" cy="608332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Кожа – внешний покров тела человека.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Площадь её составляет до 2 кв.м.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Одна из основных функций кожи - защитная.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00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714356"/>
            <a:ext cx="3832852" cy="53832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o02.jpg"/>
          <p:cNvPicPr>
            <a:picLocks noGrp="1" noChangeAspect="1"/>
          </p:cNvPicPr>
          <p:nvPr>
            <p:ph idx="1"/>
          </p:nvPr>
        </p:nvPicPr>
        <p:blipFill>
          <a:blip r:embed="rId2"/>
          <a:srcRect b="20116"/>
          <a:stretch>
            <a:fillRect/>
          </a:stretch>
        </p:blipFill>
        <p:spPr>
          <a:xfrm>
            <a:off x="5572132" y="4071942"/>
            <a:ext cx="2598978" cy="25552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7620" y="285728"/>
            <a:ext cx="4714908" cy="392909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Упругая жировая прослойка кожи и её эластичность предохраняют от растяжения, давления и ушибов внутренние органы и мышцы.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girl_yhod.jpg"/>
          <p:cNvPicPr>
            <a:picLocks noChangeAspect="1"/>
          </p:cNvPicPr>
          <p:nvPr/>
        </p:nvPicPr>
        <p:blipFill>
          <a:blip r:embed="rId3"/>
          <a:srcRect l="34685" t="23159" b="5653"/>
          <a:stretch>
            <a:fillRect/>
          </a:stretch>
        </p:blipFill>
        <p:spPr>
          <a:xfrm>
            <a:off x="357158" y="1428736"/>
            <a:ext cx="335121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429288" cy="344011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Роговой слой кожи защищает более глубокие слои от высыхания.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Он устойчив к различным химическим веществам.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DELL\Desktop\гигиена 2\1182345424_deti_otdihayut1.jpg"/>
          <p:cNvPicPr>
            <a:picLocks noChangeAspect="1" noChangeArrowheads="1"/>
          </p:cNvPicPr>
          <p:nvPr/>
        </p:nvPicPr>
        <p:blipFill>
          <a:blip r:embed="rId2"/>
          <a:srcRect r="31667"/>
          <a:stretch>
            <a:fillRect/>
          </a:stretch>
        </p:blipFill>
        <p:spPr bwMode="auto">
          <a:xfrm>
            <a:off x="5786446" y="357166"/>
            <a:ext cx="2928958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000496" y="3929066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Пигмент меланин предохраняет кожу от ультрафиолетового излучения.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л2.jpg"/>
          <p:cNvPicPr>
            <a:picLocks noGrp="1" noChangeAspect="1"/>
          </p:cNvPicPr>
          <p:nvPr>
            <p:ph idx="1"/>
          </p:nvPr>
        </p:nvPicPr>
        <p:blipFill>
          <a:blip r:embed="rId3"/>
          <a:srcRect l="3750" t="21537" r="6250" b="8463"/>
          <a:stretch>
            <a:fillRect/>
          </a:stretch>
        </p:blipFill>
        <p:spPr>
          <a:xfrm>
            <a:off x="285719" y="4071942"/>
            <a:ext cx="3551489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344011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Кожа участвует в терморегуляции – поддержании нормальной температуры тела.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179168466_ss20001.jpg"/>
          <p:cNvPicPr>
            <a:picLocks noGrp="1" noChangeAspect="1"/>
          </p:cNvPicPr>
          <p:nvPr>
            <p:ph idx="1"/>
          </p:nvPr>
        </p:nvPicPr>
        <p:blipFill>
          <a:blip r:embed="rId2"/>
          <a:srcRect b="13819"/>
          <a:stretch>
            <a:fillRect/>
          </a:stretch>
        </p:blipFill>
        <p:spPr>
          <a:xfrm>
            <a:off x="285720" y="214290"/>
            <a:ext cx="3862816" cy="3328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prstClr val="black">
                <a:alpha val="60000"/>
              </a:prstClr>
            </a:outerShdw>
          </a:effectLst>
        </p:spPr>
      </p:pic>
      <p:pic>
        <p:nvPicPr>
          <p:cNvPr id="2050" name="Picture 2" descr="C:\Users\DELL\Desktop\гигиена 2\p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767141" cy="27237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5720" y="3857628"/>
            <a:ext cx="43577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Примерно 80% всей теплоотдачи организма осуществляется через кожу.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85728"/>
            <a:ext cx="4371948" cy="342901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Кожа защищает наш организм от проникновения  микроорганизмов, возбудителей инфекций.</a:t>
            </a:r>
            <a:endParaRPr lang="ru-RU" sz="4000" dirty="0"/>
          </a:p>
        </p:txBody>
      </p:sp>
      <p:pic>
        <p:nvPicPr>
          <p:cNvPr id="3075" name="Picture 3" descr="C:\Users\DELL\Desktop\гигиена\chicco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313" r="6129" b="3041"/>
          <a:stretch>
            <a:fillRect/>
          </a:stretch>
        </p:blipFill>
        <p:spPr bwMode="auto">
          <a:xfrm>
            <a:off x="5500694" y="4071942"/>
            <a:ext cx="3429024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prstClr val="black">
                <a:alpha val="60000"/>
              </a:prstClr>
            </a:outerShdw>
          </a:effectLst>
        </p:spPr>
      </p:pic>
      <p:pic>
        <p:nvPicPr>
          <p:cNvPr id="3076" name="Picture 4" descr="C:\Users\DELL\Desktop\гигиена\chicco1.gif"/>
          <p:cNvPicPr>
            <a:picLocks noChangeAspect="1" noChangeArrowheads="1"/>
          </p:cNvPicPr>
          <p:nvPr/>
        </p:nvPicPr>
        <p:blipFill>
          <a:blip r:embed="rId3"/>
          <a:srcRect l="1827" r="3185" b="5714"/>
          <a:stretch>
            <a:fillRect/>
          </a:stretch>
        </p:blipFill>
        <p:spPr bwMode="auto">
          <a:xfrm>
            <a:off x="428596" y="428604"/>
            <a:ext cx="371477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prstClr val="black">
                <a:alpha val="6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42844" y="3143248"/>
            <a:ext cx="5429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Кожа участвует в регуляции обмена веществ в организме, особенно водного, минерального, углеводного и белкового.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2654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Рецепторы кожи дают нам возможность осязать предметы, чувствовать боль, тепло, холод. 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DELL\Desktop\гигиена\06_01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9"/>
            <a:ext cx="2714644" cy="37027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pic>
        <p:nvPicPr>
          <p:cNvPr id="4099" name="Picture 3" descr="C:\Users\DELL\Desktop\гигиена\malish_gigiena.jpg"/>
          <p:cNvPicPr>
            <a:picLocks noChangeAspect="1" noChangeArrowheads="1"/>
          </p:cNvPicPr>
          <p:nvPr/>
        </p:nvPicPr>
        <p:blipFill>
          <a:blip r:embed="rId3"/>
          <a:srcRect t="4091" r="4480" b="5908"/>
          <a:stretch>
            <a:fillRect/>
          </a:stretch>
        </p:blipFill>
        <p:spPr bwMode="auto">
          <a:xfrm>
            <a:off x="6357950" y="3357562"/>
            <a:ext cx="2357454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4286256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Через потовые железы из организма выводится много лишних и вредных веществ.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6643734" cy="350046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Мытье - основной вид ухода за кожей, при котором с её поверхности удаляются пыль, микробы, пот, кожное сало, различные загрязнения. Для поддержания её чистоты ежедневно следует принимать душ.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504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929066"/>
            <a:ext cx="3934456" cy="2609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357686" y="3929066"/>
            <a:ext cx="47863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нормальной и жирной коже – туалетное мыло или гель для душа, при сухой – втирайте крем или масло для тела.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1197223940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57166"/>
            <a:ext cx="2190755" cy="28267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14620"/>
            <a:ext cx="5572164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Будьте осторожны при использовании мыла и геля для душа, ведь злоупотребление ими раздражает кислотную оболочку кожи, приводит к её сухости и шелушению. При ежедневном приёме душа достаточно намыливать лишь подмышки, половые органы, ступни ног. Всё остальное будет достаточно чистым благодаря теплой воде.</a:t>
            </a:r>
            <a:endParaRPr lang="ru-RU" sz="32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Bambola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85728"/>
            <a:ext cx="2756063" cy="3009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part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286256"/>
            <a:ext cx="3168939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0800" dist="38100" dir="2700000" sx="101000" sy="101000" algn="tl" rotWithShape="0">
              <a:schemeClr val="tx1">
                <a:alpha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458</Words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Гигиена кожи</vt:lpstr>
      <vt:lpstr>    Кожа – внешний покров тела человека.      Площадь её составляет до 2 кв.м.     Одна из основных функций кожи - защитная.</vt:lpstr>
      <vt:lpstr>Слайд 3</vt:lpstr>
      <vt:lpstr>    Роговой слой кожи защищает более глубокие слои от высыхания.     Он устойчив к различным химическим веществам.</vt:lpstr>
      <vt:lpstr>   Кожа участвует в терморегуляции – поддержании нормальной температуры тела.</vt:lpstr>
      <vt:lpstr>    Кожа защищает наш организм от проникновения  микроорганизмов, возбудителей инфекций.</vt:lpstr>
      <vt:lpstr>    Рецепторы кожи дают нам возможность осязать предметы, чувствовать боль, тепло, холод. </vt:lpstr>
      <vt:lpstr>    Мытье - основной вид ухода за кожей, при котором с её поверхности удаляются пыль, микробы, пот, кожное сало, различные загрязнения. Для поддержания её чистоты ежедневно следует принимать душ.   </vt:lpstr>
      <vt:lpstr>    Будьте осторожны при использовании мыла и геля для душа, ведь злоупотребление ими раздражает кислотную оболочку кожи, приводит к её сухости и шелушению. При ежедневном приёме душа достаточно намыливать лишь подмышки, половые органы, ступни ног. Всё остальное будет достаточно чистым благодаря теплой воде.</vt:lpstr>
      <vt:lpstr>    Фурункул — острое гнойное воспаление волосяного мешочка и сальной железы. Может развиться на любом участке тела. </vt:lpstr>
      <vt:lpstr>    Наиболее часто фурункулы встречаются в период полового созревания у подростков.  Категорически противопоказаны любые попытки выдавить, проколоть или срезать фурункул,  это может вызвать опасные осложнения вплоть до сепсиса.  </vt:lpstr>
      <vt:lpstr>     Развитию фурункулеза способствуют  истощение организма, авитаминоз, ожирение, заболевания желудочно-кишечного тракта.  Из рациона следует исключить острые, соленые блюда, приправы, пряности, алкоголь. Важно также повышать сопротивляемость организма путем закаливания, купания, применения солнечных ванн.   </vt:lpstr>
      <vt:lpstr>    Ежедневно меняйте бельё, носки, колготки. Не носите одежду из синтетических тканей, если она вызывает раздражение кожи.</vt:lpstr>
      <vt:lpstr>    Употребляйте в пищу больше свежих овощей, фруктов, кисломолочных продуктов. Если вы получите достаточно витаминов и минеральных веществ, кожа будет чистой и гладкой.</vt:lpstr>
      <vt:lpstr>       Кожу ног необходимо мыть ежедневно вечером. После мытья полезно пользоваться специальным кремом для ухода за кожей ног. Крем не только питает, но и предотвращает образование трещин на подошвах, способствует профилактике грибковых заболеваний кожи.</vt:lpstr>
      <vt:lpstr>    Руки надо мыть водой комнатной температуры. Чтобы не пересушивать и не обезжиривать кожу рук, используйте крем. Для профилактики воспаления рекомендуется ежемесячно делать профессиональный маникюр.</vt:lpstr>
      <vt:lpstr>      Таким образом, гигиена кожи включает комплекс ежедневных мероприятий, обеспечивающих постоянное поддержание её в чистоте, и проведение закаливающих процедур.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53</cp:revision>
  <dcterms:created xsi:type="dcterms:W3CDTF">2008-10-05T07:59:53Z</dcterms:created>
  <dcterms:modified xsi:type="dcterms:W3CDTF">2008-12-02T13:10:46Z</dcterms:modified>
</cp:coreProperties>
</file>