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1" r:id="rId12"/>
    <p:sldId id="269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58" autoAdjust="0"/>
    <p:restoredTop sz="94660"/>
  </p:normalViewPr>
  <p:slideViewPr>
    <p:cSldViewPr>
      <p:cViewPr>
        <p:scale>
          <a:sx n="82" d="100"/>
          <a:sy n="82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Кто</a:t>
            </a:r>
            <a:r>
              <a:rPr lang="ru-RU" sz="2800" b="1" baseline="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ваш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любимый писатель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?</a:t>
            </a:r>
          </a:p>
        </c:rich>
      </c:tx>
      <c:layout>
        <c:manualLayout>
          <c:xMode val="edge"/>
          <c:yMode val="edge"/>
          <c:x val="0.26538969549776892"/>
          <c:y val="0"/>
        </c:manualLayout>
      </c:layout>
    </c:title>
    <c:plotArea>
      <c:layout>
        <c:manualLayout>
          <c:layoutTarget val="inner"/>
          <c:xMode val="edge"/>
          <c:yMode val="edge"/>
          <c:x val="8.1135723885206568E-2"/>
          <c:y val="0.15291603730529799"/>
          <c:w val="0.91886427611479371"/>
          <c:h val="0.57810569004891377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ваш любимый писатель?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Маршак</c:v>
                </c:pt>
                <c:pt idx="1">
                  <c:v>Пушкин</c:v>
                </c:pt>
                <c:pt idx="2">
                  <c:v>Лермонтов</c:v>
                </c:pt>
                <c:pt idx="3">
                  <c:v>Ж.Верн</c:v>
                </c:pt>
                <c:pt idx="4">
                  <c:v>Толстой </c:v>
                </c:pt>
                <c:pt idx="5">
                  <c:v>Никто</c:v>
                </c:pt>
                <c:pt idx="6">
                  <c:v>Гоголь</c:v>
                </c:pt>
                <c:pt idx="7">
                  <c:v>Другие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</c:v>
                </c:pt>
                <c:pt idx="1">
                  <c:v>20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10</c:v>
                </c:pt>
              </c:numCache>
            </c:numRef>
          </c:val>
        </c:ser>
        <c:hiLowLines/>
        <c:marker val="1"/>
        <c:axId val="66033152"/>
        <c:axId val="66034688"/>
      </c:lineChart>
      <c:catAx>
        <c:axId val="66033152"/>
        <c:scaling>
          <c:orientation val="minMax"/>
        </c:scaling>
        <c:axPos val="b"/>
        <c:majorTickMark val="none"/>
        <c:tickLblPos val="nextTo"/>
        <c:crossAx val="66034688"/>
        <c:crosses val="autoZero"/>
        <c:auto val="1"/>
        <c:lblAlgn val="ctr"/>
        <c:lblOffset val="100"/>
      </c:catAx>
      <c:valAx>
        <c:axId val="66034688"/>
        <c:scaling>
          <c:orientation val="minMax"/>
        </c:scaling>
        <c:axPos val="l"/>
        <c:majorGridlines/>
        <c:numFmt formatCode="General" sourceLinked="1"/>
        <c:tickLblPos val="nextTo"/>
        <c:crossAx val="660331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autoTitleDeleted val="1"/>
    <c:plotArea>
      <c:layout>
        <c:manualLayout>
          <c:layoutTarget val="inner"/>
          <c:xMode val="edge"/>
          <c:yMode val="edge"/>
          <c:x val="5.7335405216603727E-2"/>
          <c:y val="2.769229602410302E-2"/>
          <c:w val="0.92133133431537262"/>
          <c:h val="0.59736671956738929"/>
        </c:manualLayout>
      </c:layout>
      <c:lineChart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Гулять </c:v>
                </c:pt>
                <c:pt idx="1">
                  <c:v>Спортом</c:v>
                </c:pt>
                <c:pt idx="2">
                  <c:v>Cмотреть TV</c:v>
                </c:pt>
                <c:pt idx="3">
                  <c:v>Читать</c:v>
                </c:pt>
                <c:pt idx="4">
                  <c:v>Спать,Отдыхать</c:v>
                </c:pt>
                <c:pt idx="5">
                  <c:v>Слушать Музыку</c:v>
                </c:pt>
                <c:pt idx="6">
                  <c:v>Играть в комп.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Гулять </c:v>
                </c:pt>
                <c:pt idx="1">
                  <c:v>Спортом</c:v>
                </c:pt>
                <c:pt idx="2">
                  <c:v>Cмотреть TV</c:v>
                </c:pt>
                <c:pt idx="3">
                  <c:v>Читать</c:v>
                </c:pt>
                <c:pt idx="4">
                  <c:v>Спать,Отдыхать</c:v>
                </c:pt>
                <c:pt idx="5">
                  <c:v>Слушать Музыку</c:v>
                </c:pt>
                <c:pt idx="6">
                  <c:v>Играть в комп.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занимаетесь  в свободное время?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Гулять </c:v>
                </c:pt>
                <c:pt idx="1">
                  <c:v>Спортом</c:v>
                </c:pt>
                <c:pt idx="2">
                  <c:v>Cмотреть TV</c:v>
                </c:pt>
                <c:pt idx="3">
                  <c:v>Читать</c:v>
                </c:pt>
                <c:pt idx="4">
                  <c:v>Спать,Отдыхать</c:v>
                </c:pt>
                <c:pt idx="5">
                  <c:v>Слушать Музыку</c:v>
                </c:pt>
                <c:pt idx="6">
                  <c:v>Играть в комп.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11</c:v>
                </c:pt>
                <c:pt idx="1">
                  <c:v>11</c:v>
                </c:pt>
                <c:pt idx="2">
                  <c:v>6</c:v>
                </c:pt>
                <c:pt idx="3">
                  <c:v>5</c:v>
                </c:pt>
                <c:pt idx="4">
                  <c:v>6</c:v>
                </c:pt>
                <c:pt idx="5">
                  <c:v>3</c:v>
                </c:pt>
                <c:pt idx="6">
                  <c:v>17</c:v>
                </c:pt>
              </c:numCache>
            </c:numRef>
          </c:val>
        </c:ser>
        <c:marker val="1"/>
        <c:axId val="66215296"/>
        <c:axId val="66253952"/>
      </c:lineChart>
      <c:catAx>
        <c:axId val="66215296"/>
        <c:scaling>
          <c:orientation val="minMax"/>
        </c:scaling>
        <c:axPos val="b"/>
        <c:majorTickMark val="none"/>
        <c:tickLblPos val="nextTo"/>
        <c:crossAx val="66253952"/>
        <c:crosses val="autoZero"/>
        <c:auto val="1"/>
        <c:lblAlgn val="ctr"/>
        <c:lblOffset val="100"/>
      </c:catAx>
      <c:valAx>
        <c:axId val="66253952"/>
        <c:scaling>
          <c:orientation val="minMax"/>
        </c:scaling>
        <c:axPos val="l"/>
        <c:numFmt formatCode="General" sourceLinked="1"/>
        <c:majorTickMark val="none"/>
        <c:tickLblPos val="nextTo"/>
        <c:crossAx val="66215296"/>
        <c:crosses val="autoZero"/>
        <c:crossBetween val="between"/>
      </c:valAx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Каким спортом вы занимаетесь?</c:v>
                </c:pt>
              </c:strCache>
            </c:strRef>
          </c:tx>
          <c:dLbls>
            <c:dLbl>
              <c:idx val="2"/>
              <c:layout>
                <c:manualLayout>
                  <c:x val="1.7733547195489509E-2"/>
                  <c:y val="-1.0054136783373356E-2"/>
                </c:manualLayout>
              </c:layout>
              <c:showVal val="1"/>
              <c:showCatName val="1"/>
            </c:dLbl>
            <c:showVal val="1"/>
            <c:showCatName val="1"/>
          </c:dLbls>
          <c:cat>
            <c:strRef>
              <c:f>Лист1!$A$2:$A$7</c:f>
              <c:strCache>
                <c:ptCount val="6"/>
                <c:pt idx="0">
                  <c:v>Плавание</c:v>
                </c:pt>
                <c:pt idx="1">
                  <c:v>Футбол</c:v>
                </c:pt>
                <c:pt idx="2">
                  <c:v>Дзюдо,Карате</c:v>
                </c:pt>
                <c:pt idx="3">
                  <c:v>Гимнастика</c:v>
                </c:pt>
                <c:pt idx="4">
                  <c:v>Никаким</c:v>
                </c:pt>
                <c:pt idx="5">
                  <c:v>Бег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11</c:v>
                </c:pt>
                <c:pt idx="5">
                  <c:v>4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0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фильм,мультфильм вам нравится?</c:v>
                </c:pt>
              </c:strCache>
            </c:strRef>
          </c:tx>
          <c:dLbls>
            <c:showVal val="1"/>
          </c:dLbls>
          <c:cat>
            <c:strRef>
              <c:f>Лист1!$A$2:$A$8</c:f>
              <c:strCache>
                <c:ptCount val="7"/>
                <c:pt idx="0">
                  <c:v>комедия</c:v>
                </c:pt>
                <c:pt idx="1">
                  <c:v>драма</c:v>
                </c:pt>
                <c:pt idx="2">
                  <c:v>мультфильмы</c:v>
                </c:pt>
                <c:pt idx="3">
                  <c:v>боевик</c:v>
                </c:pt>
                <c:pt idx="4">
                  <c:v>фантастика</c:v>
                </c:pt>
                <c:pt idx="5">
                  <c:v>детектив</c:v>
                </c:pt>
                <c:pt idx="6">
                  <c:v>нет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</c:v>
                </c:pt>
                <c:pt idx="1">
                  <c:v>8</c:v>
                </c:pt>
                <c:pt idx="2">
                  <c:v>17</c:v>
                </c:pt>
                <c:pt idx="3">
                  <c:v>11</c:v>
                </c:pt>
                <c:pt idx="4">
                  <c:v>7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  <c:smooth val="1"/>
          <c:bubble3D val="1"/>
        </c:ser>
        <c:dLbls>
          <c:showVal val="1"/>
        </c:dLbls>
        <c:marker val="1"/>
        <c:axId val="81675392"/>
        <c:axId val="81676928"/>
      </c:lineChart>
      <c:catAx>
        <c:axId val="81675392"/>
        <c:scaling>
          <c:orientation val="minMax"/>
        </c:scaling>
        <c:axPos val="b"/>
        <c:numFmt formatCode="dd/mm/yyyy" sourceLinked="1"/>
        <c:majorTickMark val="none"/>
        <c:tickLblPos val="nextTo"/>
        <c:crossAx val="81676928"/>
        <c:crosses val="autoZero"/>
        <c:auto val="1"/>
        <c:lblAlgn val="ctr"/>
        <c:lblOffset val="100"/>
      </c:catAx>
      <c:valAx>
        <c:axId val="8167692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16753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autoTitleDeleted val="1"/>
    <c:plotArea>
      <c:layout>
        <c:manualLayout>
          <c:layoutTarget val="inner"/>
          <c:xMode val="edge"/>
          <c:yMode val="edge"/>
          <c:x val="0.24959742879362304"/>
          <c:y val="3.1826405071994426E-2"/>
          <c:w val="0.7133655341693399"/>
          <c:h val="0.832147266266721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Кем вы хотите стать?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Врач</c:v>
                </c:pt>
                <c:pt idx="1">
                  <c:v>PR-менеджер</c:v>
                </c:pt>
                <c:pt idx="2">
                  <c:v>инженер</c:v>
                </c:pt>
                <c:pt idx="3">
                  <c:v>тренер</c:v>
                </c:pt>
                <c:pt idx="4">
                  <c:v>повар</c:v>
                </c:pt>
                <c:pt idx="5">
                  <c:v>космонавт</c:v>
                </c:pt>
                <c:pt idx="6">
                  <c:v>не определились</c:v>
                </c:pt>
                <c:pt idx="7">
                  <c:v>другие профессии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9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  <c:pt idx="7">
                  <c:v>5</c:v>
                </c:pt>
              </c:numCache>
            </c:numRef>
          </c:val>
        </c:ser>
        <c:axId val="81716352"/>
        <c:axId val="81717888"/>
      </c:barChart>
      <c:catAx>
        <c:axId val="81716352"/>
        <c:scaling>
          <c:orientation val="minMax"/>
        </c:scaling>
        <c:axPos val="l"/>
        <c:numFmt formatCode="General" sourceLinked="1"/>
        <c:tickLblPos val="nextTo"/>
        <c:crossAx val="81717888"/>
        <c:crosses val="autoZero"/>
        <c:auto val="1"/>
        <c:lblAlgn val="ctr"/>
        <c:lblOffset val="100"/>
      </c:catAx>
      <c:valAx>
        <c:axId val="81717888"/>
        <c:scaling>
          <c:orientation val="minMax"/>
        </c:scaling>
        <c:axPos val="b"/>
        <c:majorGridlines/>
        <c:numFmt formatCode="General" sourceLinked="1"/>
        <c:tickLblPos val="nextTo"/>
        <c:crossAx val="817163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6BE52-CC74-4D1E-BDDC-D736735E1F6C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7DCD1-2F4A-4E5D-9DB9-7D623AB8A2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7DCD1-2F4A-4E5D-9DB9-7D623AB8A2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7DCD1-2F4A-4E5D-9DB9-7D623AB8A2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8780A6-E968-4696-B495-21651092DDAD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7655D2-C13C-4B4F-AD65-A0A719ABE5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85728"/>
            <a:ext cx="3929090" cy="78581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ГБОУ СОШНО №388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5000660"/>
          </a:xfrm>
          <a:noFill/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500" b="1" i="1" dirty="0" smtClean="0">
                <a:solidFill>
                  <a:schemeClr val="accent3">
                    <a:lumMod val="75000"/>
                  </a:schemeClr>
                </a:solidFill>
              </a:rPr>
              <a:t>Исследовательская работа по  теме:</a:t>
            </a:r>
          </a:p>
          <a:p>
            <a:pPr algn="ctr"/>
            <a:r>
              <a:rPr lang="ru-RU" sz="3500" b="1" i="1" dirty="0" smtClean="0">
                <a:solidFill>
                  <a:schemeClr val="accent3">
                    <a:lumMod val="75000"/>
                  </a:schemeClr>
                </a:solidFill>
              </a:rPr>
              <a:t>«Интересы и увлечения учащихся 5-9 классов»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sz="1900" dirty="0" smtClean="0"/>
              <a:t>Выполнили учащиеся 8 «А» класса:</a:t>
            </a:r>
          </a:p>
          <a:p>
            <a:r>
              <a:rPr lang="ru-RU" sz="1900" dirty="0" smtClean="0"/>
              <a:t> Ильин Сергей</a:t>
            </a:r>
          </a:p>
          <a:p>
            <a:r>
              <a:rPr lang="ru-RU" sz="1900" dirty="0" smtClean="0"/>
              <a:t>Карасев Давид</a:t>
            </a:r>
          </a:p>
          <a:p>
            <a:r>
              <a:rPr lang="ru-RU" sz="1900" dirty="0" smtClean="0"/>
              <a:t>Бондаренко Ирина</a:t>
            </a:r>
          </a:p>
          <a:p>
            <a:r>
              <a:rPr lang="ru-RU" sz="1900" dirty="0" smtClean="0"/>
              <a:t>Чайковская </a:t>
            </a:r>
            <a:r>
              <a:rPr lang="ru-RU" sz="1900" dirty="0" err="1" smtClean="0"/>
              <a:t>Виолетта</a:t>
            </a:r>
            <a:endParaRPr lang="ru-RU" sz="1900" dirty="0" smtClean="0"/>
          </a:p>
          <a:p>
            <a:r>
              <a:rPr lang="ru-RU" sz="1900" dirty="0" smtClean="0"/>
              <a:t>Ракитин Александр</a:t>
            </a:r>
            <a:endParaRPr lang="ru-RU" sz="1900" dirty="0" smtClean="0"/>
          </a:p>
          <a:p>
            <a:r>
              <a:rPr lang="ru-RU" sz="1900" dirty="0" smtClean="0"/>
              <a:t>Швец Светлана</a:t>
            </a:r>
          </a:p>
          <a:p>
            <a:endParaRPr lang="ru-RU" sz="1900" dirty="0" smtClean="0"/>
          </a:p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Шайдуллина</a:t>
            </a:r>
            <a:r>
              <a:rPr lang="ru-RU" dirty="0" smtClean="0"/>
              <a:t> Ирина Викторовна</a:t>
            </a:r>
          </a:p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Москва,2012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         Каким видом спорта вы занимаетесь?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000924" cy="11430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ФИЛЬМЫ  КАКОГО  ЖАНРА ВЫ   ПРЕДПОЧИТАЕТЕ?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14480" y="1928802"/>
          <a:ext cx="6096000" cy="4349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              Кем вы хотите стать в будущем?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Выводы: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В результате исследования мы узнали ,что интересы учащихся нашей школы, в большинстве , не только совпадают, но и значительно отличаются, в виду различных причин, о чем мы с большим интересом представили учащимся школы, родителям и педагогическому коллективу.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загруженное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4214818"/>
            <a:ext cx="2622549" cy="1961005"/>
          </a:xfrm>
        </p:spPr>
      </p:pic>
      <p:pic>
        <p:nvPicPr>
          <p:cNvPr id="1026" name="Picture 2" descr="C:\Users\Тимур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71678"/>
            <a:ext cx="2280665" cy="1705362"/>
          </a:xfrm>
          <a:prstGeom prst="rect">
            <a:avLst/>
          </a:prstGeom>
          <a:noFill/>
        </p:spPr>
      </p:pic>
      <p:pic>
        <p:nvPicPr>
          <p:cNvPr id="1027" name="Picture 3" descr="C:\Users\Тимур\Desktop\загруженно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071678"/>
            <a:ext cx="229290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Противоречия: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250033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Не известно, какое количество учеников имеют различные хобби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Объект исследования: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804" y="2214554"/>
            <a:ext cx="8229600" cy="411004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интересы учащихся школы № 388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Предмет исследования:</a:t>
            </a:r>
            <a:endParaRPr lang="ru-RU" sz="4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данные о количестве учащихся, чьи интересы совпадают и отличаются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100013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Гипотеза: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85926"/>
            <a:ext cx="7772400" cy="471490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мы предполагаем, что интересы учеников 5-9 классов средней школы № 388 значительно отличаются </a:t>
            </a:r>
          </a:p>
          <a:p>
            <a:endParaRPr lang="ru-RU" sz="2400" dirty="0" smtClean="0"/>
          </a:p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Цель исследования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r>
              <a:rPr lang="ru-RU" sz="2800" dirty="0" smtClean="0"/>
              <a:t>получить данные о количестве учащихся среди 5-9 классов о увлечениях , интересах  и занятости в свободное  от занятий в школе время.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Задачи исследования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/>
              <a:t>1) провести анкетирование учащихся средней школы;</a:t>
            </a:r>
          </a:p>
          <a:p>
            <a:pPr>
              <a:buNone/>
            </a:pPr>
            <a:r>
              <a:rPr lang="ru-RU" sz="2800" dirty="0" smtClean="0"/>
              <a:t>2) обработать полученные результаты;</a:t>
            </a:r>
          </a:p>
          <a:p>
            <a:pPr>
              <a:buNone/>
            </a:pPr>
            <a:r>
              <a:rPr lang="ru-RU" sz="2800" dirty="0" smtClean="0"/>
              <a:t>3) представить  результаты учащимся   школы, родителям, педагогическому коллективу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Методы исследования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анкетирование;</a:t>
            </a:r>
          </a:p>
          <a:p>
            <a:r>
              <a:rPr lang="ru-RU" sz="3200" dirty="0" smtClean="0"/>
              <a:t>математические вычисления;</a:t>
            </a:r>
          </a:p>
          <a:p>
            <a:r>
              <a:rPr lang="ru-RU" sz="3200" dirty="0" smtClean="0"/>
              <a:t>анализ;</a:t>
            </a:r>
          </a:p>
          <a:p>
            <a:r>
              <a:rPr lang="ru-RU" sz="3200" dirty="0" smtClean="0"/>
              <a:t>сравнение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Этапы исследования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1) составление вопросов анкеты;</a:t>
            </a:r>
          </a:p>
          <a:p>
            <a:pPr>
              <a:buNone/>
            </a:pPr>
            <a:r>
              <a:rPr lang="ru-RU" sz="3200" dirty="0" smtClean="0"/>
              <a:t>2)проведение опроса учеников;</a:t>
            </a:r>
          </a:p>
          <a:p>
            <a:pPr>
              <a:buNone/>
            </a:pPr>
            <a:r>
              <a:rPr lang="ru-RU" sz="3200" dirty="0" smtClean="0"/>
              <a:t>3)обработка полученных результатов;</a:t>
            </a:r>
          </a:p>
          <a:p>
            <a:pPr>
              <a:buNone/>
            </a:pPr>
            <a:r>
              <a:rPr lang="ru-RU" sz="3200" dirty="0" smtClean="0"/>
              <a:t>4)представление данных исследования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    Полученные результаты:</a:t>
            </a:r>
            <a:endParaRPr lang="ru-RU" sz="3200" b="1" i="1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65819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Чем вы любите заниматься в свободное время?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8929718" cy="474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274</Words>
  <Application>Microsoft Office PowerPoint</Application>
  <PresentationFormat>Экран (4:3)</PresentationFormat>
  <Paragraphs>58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ГБОУ СОШНО №388</vt:lpstr>
      <vt:lpstr>Противоречия:</vt:lpstr>
      <vt:lpstr>Объект исследования:</vt:lpstr>
      <vt:lpstr>Гипотеза:</vt:lpstr>
      <vt:lpstr>Задачи исследования:</vt:lpstr>
      <vt:lpstr>Методы исследования:</vt:lpstr>
      <vt:lpstr>Этапы исследования:</vt:lpstr>
      <vt:lpstr>     Полученные результаты:</vt:lpstr>
      <vt:lpstr>Чем вы любите заниматься в свободное время?</vt:lpstr>
      <vt:lpstr>         Каким видом спорта вы занимаетесь?</vt:lpstr>
      <vt:lpstr>ФИЛЬМЫ  КАКОГО  ЖАНРА ВЫ   ПРЕДПОЧИТАЕТЕ?</vt:lpstr>
      <vt:lpstr>              Кем вы хотите стать в будущем?</vt:lpstr>
      <vt:lpstr>Выводы: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Тимур</dc:creator>
  <cp:lastModifiedBy>Тимур</cp:lastModifiedBy>
  <cp:revision>58</cp:revision>
  <dcterms:created xsi:type="dcterms:W3CDTF">2012-11-28T18:06:37Z</dcterms:created>
  <dcterms:modified xsi:type="dcterms:W3CDTF">2013-02-14T13:01:46Z</dcterms:modified>
</cp:coreProperties>
</file>