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Masters/slideMaster7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85" r:id="rId2"/>
    <p:sldMasterId id="2147483697" r:id="rId3"/>
    <p:sldMasterId id="2147483745" r:id="rId4"/>
    <p:sldMasterId id="2147483757" r:id="rId5"/>
    <p:sldMasterId id="2147483769" r:id="rId6"/>
    <p:sldMasterId id="2147483793" r:id="rId7"/>
  </p:sldMasterIdLst>
  <p:notesMasterIdLst>
    <p:notesMasterId r:id="rId28"/>
  </p:notesMasterIdLst>
  <p:sldIdLst>
    <p:sldId id="259" r:id="rId8"/>
    <p:sldId id="268" r:id="rId9"/>
    <p:sldId id="258" r:id="rId10"/>
    <p:sldId id="260" r:id="rId11"/>
    <p:sldId id="269" r:id="rId12"/>
    <p:sldId id="257" r:id="rId13"/>
    <p:sldId id="261" r:id="rId14"/>
    <p:sldId id="270" r:id="rId15"/>
    <p:sldId id="262" r:id="rId16"/>
    <p:sldId id="263" r:id="rId17"/>
    <p:sldId id="271" r:id="rId18"/>
    <p:sldId id="264" r:id="rId19"/>
    <p:sldId id="272" r:id="rId20"/>
    <p:sldId id="265" r:id="rId21"/>
    <p:sldId id="273" r:id="rId22"/>
    <p:sldId id="266" r:id="rId23"/>
    <p:sldId id="267" r:id="rId24"/>
    <p:sldId id="275" r:id="rId25"/>
    <p:sldId id="276" r:id="rId26"/>
    <p:sldId id="277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srgbClr val="FF0000"/>
    </p:penClr>
  </p:showPr>
  <p:clrMru>
    <a:srgbClr val="FF66FF"/>
    <a:srgbClr val="7E35B5"/>
    <a:srgbClr val="FF0066"/>
    <a:srgbClr val="003258"/>
    <a:srgbClr val="005696"/>
    <a:srgbClr val="9E004F"/>
    <a:srgbClr val="660066"/>
    <a:srgbClr val="000000"/>
    <a:srgbClr val="C09200"/>
    <a:srgbClr val="00427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60"/>
  </p:normalViewPr>
  <p:slideViewPr>
    <p:cSldViewPr>
      <p:cViewPr>
        <p:scale>
          <a:sx n="70" d="100"/>
          <a:sy n="70" d="100"/>
        </p:scale>
        <p:origin x="-1302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79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DE771F-FCC9-4D50-87B4-3C32F60CAF76}" type="datetimeFigureOut">
              <a:rPr lang="ru-RU" smtClean="0"/>
              <a:pPr/>
              <a:t>06.07.2011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71F8BB-9947-4D2C-9EC3-8007CE6DC5A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71F8BB-9947-4D2C-9EC3-8007CE6DC5A3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71F8BB-9947-4D2C-9EC3-8007CE6DC5A3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71F8BB-9947-4D2C-9EC3-8007CE6DC5A3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C2190BD-4C0E-419C-BF25-04B59F0798F4}" type="slidenum">
              <a:rPr lang="ru-RU"/>
              <a:pPr/>
              <a:t>‹#›</a:t>
            </a:fld>
            <a:endParaRPr lang="ru-RU" dirty="0"/>
          </a:p>
        </p:txBody>
      </p:sp>
      <p:grpSp>
        <p:nvGrpSpPr>
          <p:cNvPr id="26632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26633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26634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26635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grpSp>
          <p:nvGrpSpPr>
            <p:cNvPr id="26636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26637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26638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26639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26640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26641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</p:grpSp>
      <p:grpSp>
        <p:nvGrpSpPr>
          <p:cNvPr id="26642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26643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26644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26645" name="Freeform 21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grpSp>
          <p:nvGrpSpPr>
            <p:cNvPr id="26646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26647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26648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26649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26650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26651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</p:grpSp>
      <p:sp>
        <p:nvSpPr>
          <p:cNvPr id="26652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26653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6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73A39A-84E8-4770-8CB5-27FC00147F03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D0A4C6-1E91-4891-85F4-CC54B08D490D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190BD-4C0E-419C-BF25-04B59F0798F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3EEBF-59DC-4CB5-8B3B-09B4A10CB24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B5354-6C01-4B10-B760-D14EFB54664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7C87A-5737-4530-A58B-51A21646C3B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D02AE-2BF5-4D20-8AFA-23A342C4F9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3CC97-CC62-4873-844B-BD5FF8FCCE6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A86D7-37B6-4EB0-B163-9AD55EA5518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C3051-37A3-4DAB-978E-CBDFC01EE6D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53EEBF-59DC-4CB5-8B3B-09B4A10CB24B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7D1F-049C-424C-9AD9-21F161B880B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A39A-84E8-4770-8CB5-27FC00147F0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0A4C6-1E91-4891-85F4-CC54B08D490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190BD-4C0E-419C-BF25-04B59F0798F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3EEBF-59DC-4CB5-8B3B-09B4A10CB24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B5354-6C01-4B10-B760-D14EFB54664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7C87A-5737-4530-A58B-51A21646C3B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D02AE-2BF5-4D20-8AFA-23A342C4F9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3CC97-CC62-4873-844B-BD5FF8FCCE6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A86D7-37B6-4EB0-B163-9AD55EA5518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BB5354-6C01-4B10-B760-D14EFB54664F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C3051-37A3-4DAB-978E-CBDFC01EE6D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7D1F-049C-424C-9AD9-21F161B880B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A39A-84E8-4770-8CB5-27FC00147F0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0A4C6-1E91-4891-85F4-CC54B08D490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C2190BD-4C0E-419C-BF25-04B59F0798F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653EEBF-59DC-4CB5-8B3B-09B4A10CB24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B5354-6C01-4B10-B760-D14EFB54664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7C87A-5737-4530-A58B-51A21646C3B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0ED02AE-2BF5-4D20-8AFA-23A342C4F9C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3CC97-CC62-4873-844B-BD5FF8FCCE6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27C87A-5737-4530-A58B-51A21646C3BE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A86D7-37B6-4EB0-B163-9AD55EA5518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C3051-37A3-4DAB-978E-CBDFC01EE6D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7D1F-049C-424C-9AD9-21F161B880B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A39A-84E8-4770-8CB5-27FC00147F0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0A4C6-1E91-4891-85F4-CC54B08D490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3C2190BD-4C0E-419C-BF25-04B59F0798F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3EEBF-59DC-4CB5-8B3B-09B4A10CB24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94BB5354-6C01-4B10-B760-D14EFB54664F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E27C87A-5737-4530-A58B-51A21646C3B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00ED02AE-2BF5-4D20-8AFA-23A342C4F9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ED02AE-2BF5-4D20-8AFA-23A342C4F9C6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3CC97-CC62-4873-844B-BD5FF8FCCE6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E98A86D7-37B6-4EB0-B163-9AD55EA5518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E0EC3051-37A3-4DAB-978E-CBDFC01EE6D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2C7A7D1F-049C-424C-9AD9-21F161B880B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A39A-84E8-4770-8CB5-27FC00147F0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0A4C6-1E91-4891-85F4-CC54B08D490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190BD-4C0E-419C-BF25-04B59F0798F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3EEBF-59DC-4CB5-8B3B-09B4A10CB24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4BB5354-6C01-4B10-B760-D14EFB54664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7C87A-5737-4530-A58B-51A21646C3B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63CC97-CC62-4873-844B-BD5FF8FCCE66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D02AE-2BF5-4D20-8AFA-23A342C4F9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3CC97-CC62-4873-844B-BD5FF8FCCE6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A86D7-37B6-4EB0-B163-9AD55EA5518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C3051-37A3-4DAB-978E-CBDFC01EE6D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7D1F-049C-424C-9AD9-21F161B880B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A39A-84E8-4770-8CB5-27FC00147F0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0A4C6-1E91-4891-85F4-CC54B08D490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190BD-4C0E-419C-BF25-04B59F0798F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</p:bld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3EEBF-59DC-4CB5-8B3B-09B4A10CB24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B5354-6C01-4B10-B760-D14EFB54664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8A86D7-37B6-4EB0-B163-9AD55EA5518E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7C87A-5737-4530-A58B-51A21646C3B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D02AE-2BF5-4D20-8AFA-23A342C4F9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D63CC97-CC62-4873-844B-BD5FF8FCCE6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A86D7-37B6-4EB0-B163-9AD55EA5518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E0EC3051-37A3-4DAB-978E-CBDFC01EE6D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7D1F-049C-424C-9AD9-21F161B880B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A39A-84E8-4770-8CB5-27FC00147F0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0A4C6-1E91-4891-85F4-CC54B08D490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EC3051-37A3-4DAB-978E-CBDFC01EE6DE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7A7D1F-049C-424C-9AD9-21F161B880B6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dirty="0"/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dirty="0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2AA25D3-90F9-4FB3-A41B-6A9CCAA19275}" type="slidenum">
              <a:rPr lang="ru-RU"/>
              <a:pPr/>
              <a:t>‹#›</a:t>
            </a:fld>
            <a:endParaRPr lang="ru-RU" dirty="0"/>
          </a:p>
        </p:txBody>
      </p:sp>
      <p:sp>
        <p:nvSpPr>
          <p:cNvPr id="25608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25609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grpSp>
        <p:nvGrpSpPr>
          <p:cNvPr id="25610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25611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25612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25613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25614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25615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25616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25617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25618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25619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grpSp>
          <p:nvGrpSpPr>
            <p:cNvPr id="25620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25621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25622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25623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25624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</p:grpSp>
          <p:sp>
            <p:nvSpPr>
              <p:cNvPr id="25625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25626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25627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grpSp>
            <p:nvGrpSpPr>
              <p:cNvPr id="25628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25629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25630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25631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25632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25633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25634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25635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25636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</p:grpSp>
        </p:grpSp>
      </p:grpSp>
      <p:grpSp>
        <p:nvGrpSpPr>
          <p:cNvPr id="25637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25638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25639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</p:grpSp>
      <p:grpSp>
        <p:nvGrpSpPr>
          <p:cNvPr id="25640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25641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25642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grpSp>
            <p:nvGrpSpPr>
              <p:cNvPr id="25643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25644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25645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25646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25647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25648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25649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25650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25651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</p:grpSp>
        </p:grpSp>
        <p:sp>
          <p:nvSpPr>
            <p:cNvPr id="25652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60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60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60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60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60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AA25D3-90F9-4FB3-A41B-6A9CCAA1927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AA25D3-90F9-4FB3-A41B-6A9CCAA1927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2AA25D3-90F9-4FB3-A41B-6A9CCAA1927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C2AA25D3-90F9-4FB3-A41B-6A9CCAA1927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</p:bldLst>
  </p:timing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2AA25D3-90F9-4FB3-A41B-6A9CCAA1927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</p:bldLst>
  </p:timing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2AA25D3-90F9-4FB3-A41B-6A9CCAA1927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1" r:id="rId8"/>
    <p:sldLayoutId id="2147483802" r:id="rId9"/>
    <p:sldLayoutId id="2147483803" r:id="rId10"/>
    <p:sldLayoutId id="2147483804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/>
    </p:bld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wmf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10" Type="http://schemas.openxmlformats.org/officeDocument/2006/relationships/image" Target="../media/image21.png"/><Relationship Id="rId4" Type="http://schemas.openxmlformats.org/officeDocument/2006/relationships/image" Target="../media/image15.jpeg"/><Relationship Id="rId9" Type="http://schemas.openxmlformats.org/officeDocument/2006/relationships/image" Target="../media/image20.gi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13" Type="http://schemas.openxmlformats.org/officeDocument/2006/relationships/image" Target="../media/image14.png"/><Relationship Id="rId3" Type="http://schemas.openxmlformats.org/officeDocument/2006/relationships/image" Target="../media/image13.jpeg"/><Relationship Id="rId7" Type="http://schemas.openxmlformats.org/officeDocument/2006/relationships/image" Target="../media/image25.jpeg"/><Relationship Id="rId12" Type="http://schemas.openxmlformats.org/officeDocument/2006/relationships/image" Target="../media/image2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4.jpeg"/><Relationship Id="rId11" Type="http://schemas.openxmlformats.org/officeDocument/2006/relationships/image" Target="../media/image20.gif"/><Relationship Id="rId5" Type="http://schemas.openxmlformats.org/officeDocument/2006/relationships/image" Target="../media/image23.jpeg"/><Relationship Id="rId15" Type="http://schemas.openxmlformats.org/officeDocument/2006/relationships/image" Target="../media/image31.jpeg"/><Relationship Id="rId10" Type="http://schemas.openxmlformats.org/officeDocument/2006/relationships/image" Target="../media/image28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Relationship Id="rId1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D:\эржэна\всяко разно\познание и творчество\учтель\Рисунок28лд1_cr.png"/>
          <p:cNvPicPr>
            <a:picLocks noChangeAspect="1" noChangeArrowheads="1"/>
          </p:cNvPicPr>
          <p:nvPr/>
        </p:nvPicPr>
        <p:blipFill>
          <a:blip r:embed="rId4" cstate="print">
            <a:lum/>
          </a:blip>
          <a:srcRect/>
          <a:stretch>
            <a:fillRect/>
          </a:stretch>
        </p:blipFill>
        <p:spPr bwMode="auto">
          <a:xfrm>
            <a:off x="6143636" y="214290"/>
            <a:ext cx="2786082" cy="12047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428596" y="1571612"/>
            <a:ext cx="8300670" cy="193899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FadeUp">
              <a:avLst>
                <a:gd name="adj" fmla="val 6894"/>
              </a:avLst>
            </a:prstTxWarp>
            <a:spAutoFit/>
          </a:bodyPr>
          <a:lstStyle/>
          <a:p>
            <a:pPr algn="ctr"/>
            <a:r>
              <a:rPr lang="ru-RU" sz="60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ЛИНГВИСТИЧЕСКИЕ </a:t>
            </a:r>
          </a:p>
          <a:p>
            <a:pPr algn="ctr"/>
            <a:r>
              <a:rPr lang="ru-RU" sz="60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ИГРЫ</a:t>
            </a:r>
            <a:endParaRPr lang="ru-RU" sz="6000" b="1" i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214414" y="4429132"/>
            <a:ext cx="7215238" cy="10033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b="1" dirty="0" smtClean="0">
                <a:solidFill>
                  <a:srgbClr val="7E35B5"/>
                </a:solidFill>
                <a:latin typeface="Myriad Pro Cond" pitchFamily="34" charset="0"/>
              </a:rPr>
              <a:t>РАБОТА УЧЕНИЦЫ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b="1" dirty="0" smtClean="0">
                <a:solidFill>
                  <a:srgbClr val="7E35B5"/>
                </a:solidFill>
                <a:latin typeface="Myriad Pro Cond" pitchFamily="34" charset="0"/>
              </a:rPr>
              <a:t>8-ГО КЛАССА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b="1" i="1" dirty="0" smtClean="0">
                <a:solidFill>
                  <a:srgbClr val="7030A0"/>
                </a:solidFill>
                <a:latin typeface="Myriad Pro Cond" pitchFamily="34" charset="0"/>
              </a:rPr>
              <a:t>БАДАРМАЕВОЙ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b="1" i="1" dirty="0" smtClean="0">
                <a:solidFill>
                  <a:srgbClr val="7030A0"/>
                </a:solidFill>
                <a:latin typeface="Myriad Pro Cond" pitchFamily="34" charset="0"/>
              </a:rPr>
              <a:t> ЭРЖЭНЫ</a:t>
            </a:r>
            <a:endParaRPr lang="ru-RU" b="1" i="1" dirty="0">
              <a:solidFill>
                <a:srgbClr val="7030A0"/>
              </a:solidFill>
              <a:latin typeface="Myriad Pro Cond" pitchFamily="34" charset="0"/>
            </a:endParaRPr>
          </a:p>
        </p:txBody>
      </p:sp>
      <p:pic>
        <p:nvPicPr>
          <p:cNvPr id="37897" name="Picture 9" descr="D:\эржэна\всяко разно\познание и творчество\учтель\Рисунок16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929066"/>
            <a:ext cx="2357422" cy="255440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135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00108"/>
          </a:xfr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13500000" scaled="0"/>
          </a:gradFill>
          <a:ln>
            <a:solidFill>
              <a:srgbClr val="B482DA"/>
            </a:solidFill>
          </a:ln>
        </p:spPr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   С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головы до пят.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071546"/>
          <a:ext cx="3286148" cy="5572169"/>
        </p:xfrm>
        <a:graphic>
          <a:graphicData uri="http://schemas.openxmlformats.org/drawingml/2006/table">
            <a:tbl>
              <a:tblPr/>
              <a:tblGrid>
                <a:gridCol w="3286148"/>
              </a:tblGrid>
              <a:tr h="491468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B482DA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До пят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1430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По пятам гнаться, ходить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1468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3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С головы до пят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1468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FF00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Попасть под пяту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1468">
                <a:tc>
                  <a:txBody>
                    <a:bodyPr/>
                    <a:lstStyle/>
                    <a:p>
                      <a:pPr marL="0" indent="14288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CC9B00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Наступать на пятки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1430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66FF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Только пятки сверкают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1468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Душа ушла в пятки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1468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Пятки лизать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9033">
                <a:tc>
                  <a:txBody>
                    <a:bodyPr/>
                    <a:lstStyle/>
                    <a:p>
                      <a:pPr marL="0" indent="14288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70C0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Левой пяткой делать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1468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Arial Black" pitchFamily="34" charset="0"/>
                          <a:ea typeface="Calibri"/>
                          <a:cs typeface="Times New Roman"/>
                        </a:rPr>
                        <a:t>Пятки горят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857752" y="1071546"/>
          <a:ext cx="3643338" cy="5647412"/>
        </p:xfrm>
        <a:graphic>
          <a:graphicData uri="http://schemas.openxmlformats.org/drawingml/2006/table">
            <a:tbl>
              <a:tblPr/>
              <a:tblGrid>
                <a:gridCol w="3643338"/>
              </a:tblGrid>
              <a:tr h="536372">
                <a:tc>
                  <a:txBody>
                    <a:bodyPr/>
                    <a:lstStyle/>
                    <a:p>
                      <a:pPr marL="330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FF00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Под гнётом, под властью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6372">
                <a:tc>
                  <a:txBody>
                    <a:bodyPr/>
                    <a:lstStyle/>
                    <a:p>
                      <a:pPr marL="330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accent3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Целиком, </a:t>
                      </a:r>
                      <a:r>
                        <a:rPr lang="ru-RU" sz="1800" b="1" dirty="0">
                          <a:solidFill>
                            <a:schemeClr val="accent3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полностью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6372">
                <a:tc>
                  <a:txBody>
                    <a:bodyPr/>
                    <a:lstStyle/>
                    <a:p>
                      <a:pPr marL="330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70C0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Плохо, </a:t>
                      </a:r>
                      <a:r>
                        <a:rPr lang="ru-RU" sz="1800" b="1" dirty="0">
                          <a:solidFill>
                            <a:srgbClr val="0070C0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кое-как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6372">
                <a:tc>
                  <a:txBody>
                    <a:bodyPr/>
                    <a:lstStyle/>
                    <a:p>
                      <a:pPr marL="330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Испытывать </a:t>
                      </a:r>
                      <a:r>
                        <a:rPr lang="ru-RU" sz="1800" b="1" dirty="0" smtClean="0">
                          <a:solidFill>
                            <a:srgbClr val="FF0000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сильный страх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4873">
                <a:tc>
                  <a:txBody>
                    <a:bodyPr/>
                    <a:lstStyle/>
                    <a:p>
                      <a:pPr marL="330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Находиться в 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состоянии</a:t>
                      </a:r>
                      <a:r>
                        <a:rPr lang="ru-RU" sz="1800" b="1" baseline="0" dirty="0" smtClean="0">
                          <a:solidFill>
                            <a:schemeClr val="tx1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усталости </a:t>
                      </a: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от 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ходьбы, бега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6372">
                <a:tc>
                  <a:txBody>
                    <a:bodyPr/>
                    <a:lstStyle/>
                    <a:p>
                      <a:pPr marL="330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CC9B00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Настигать, </a:t>
                      </a:r>
                      <a:r>
                        <a:rPr lang="ru-RU" sz="1800" b="1" dirty="0">
                          <a:solidFill>
                            <a:srgbClr val="CC9B00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догонять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6372">
                <a:tc>
                  <a:txBody>
                    <a:bodyPr/>
                    <a:lstStyle/>
                    <a:p>
                      <a:pPr marL="330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Подхалимничать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6372">
                <a:tc>
                  <a:txBody>
                    <a:bodyPr/>
                    <a:lstStyle/>
                    <a:p>
                      <a:pPr marL="330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66FF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О быстром беге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4873">
                <a:tc>
                  <a:txBody>
                    <a:bodyPr/>
                    <a:lstStyle/>
                    <a:p>
                      <a:pPr marL="330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B482DA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Очень длинный, доходящий до ступней ног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6372">
                <a:tc>
                  <a:txBody>
                    <a:bodyPr/>
                    <a:lstStyle/>
                    <a:p>
                      <a:pPr marL="330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Неотступно, не отставая.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7" name="Прямая со стрелкой 6"/>
          <p:cNvCxnSpPr/>
          <p:nvPr/>
        </p:nvCxnSpPr>
        <p:spPr>
          <a:xfrm flipV="1">
            <a:off x="3500430" y="1857364"/>
            <a:ext cx="1357322" cy="785818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3500430" y="3643314"/>
            <a:ext cx="1357322" cy="500066"/>
          </a:xfrm>
          <a:prstGeom prst="straightConnector1">
            <a:avLst/>
          </a:prstGeom>
          <a:ln>
            <a:solidFill>
              <a:srgbClr val="CC9B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 flipH="1" flipV="1">
            <a:off x="3143240" y="3286124"/>
            <a:ext cx="2071702" cy="135732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 flipH="1" flipV="1">
            <a:off x="2357422" y="3429000"/>
            <a:ext cx="3643338" cy="135732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3500430" y="4643446"/>
            <a:ext cx="1357322" cy="785818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500430" y="4214818"/>
            <a:ext cx="1357322" cy="928694"/>
          </a:xfrm>
          <a:prstGeom prst="straightConnector1">
            <a:avLst/>
          </a:prstGeom>
          <a:ln>
            <a:solidFill>
              <a:srgbClr val="FF66FF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5400000" flipH="1" flipV="1">
            <a:off x="2714612" y="4286256"/>
            <a:ext cx="2928958" cy="135732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5400000" flipH="1" flipV="1">
            <a:off x="3214678" y="1500174"/>
            <a:ext cx="1928826" cy="1357322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16200000" flipH="1">
            <a:off x="1928794" y="2857496"/>
            <a:ext cx="4500594" cy="1357322"/>
          </a:xfrm>
          <a:prstGeom prst="straightConnector1">
            <a:avLst/>
          </a:prstGeom>
          <a:ln>
            <a:solidFill>
              <a:srgbClr val="B482DA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rot="16200000" flipH="1">
            <a:off x="1964513" y="3464719"/>
            <a:ext cx="4429156" cy="135732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Пятно 1 14"/>
          <p:cNvSpPr/>
          <p:nvPr/>
        </p:nvSpPr>
        <p:spPr>
          <a:xfrm>
            <a:off x="214282" y="214290"/>
            <a:ext cx="1000100" cy="857232"/>
          </a:xfrm>
          <a:prstGeom prst="irregularSeal1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6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108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14488"/>
            <a:ext cx="8686800" cy="455455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380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Monotype Corsiva" pitchFamily="66" charset="0"/>
              </a:rPr>
              <a:t> Игра слов.</a:t>
            </a:r>
            <a:endParaRPr lang="ru-RU" sz="13800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6000">
              <a:srgbClr val="FFFFFF">
                <a:alpha val="0"/>
              </a:srgbClr>
            </a:gs>
            <a:gs pos="56000">
              <a:srgbClr val="FFFFFF">
                <a:alpha val="0"/>
              </a:srgbClr>
            </a:gs>
            <a:gs pos="56000">
              <a:srgbClr val="FFFFFF">
                <a:alpha val="0"/>
              </a:srgbClr>
            </a:gs>
            <a:gs pos="56000">
              <a:srgbClr val="FFFFFF">
                <a:alpha val="0"/>
              </a:srgbClr>
            </a:gs>
            <a:gs pos="56000">
              <a:srgbClr val="FFFFFF">
                <a:alpha val="0"/>
              </a:srgbClr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type="body" idx="4294967295"/>
          </p:nvPr>
        </p:nvSpPr>
        <p:spPr>
          <a:xfrm>
            <a:off x="0" y="142852"/>
            <a:ext cx="9144000" cy="6715148"/>
          </a:xfrm>
        </p:spPr>
        <p:txBody>
          <a:bodyPr>
            <a:noAutofit/>
          </a:bodyPr>
          <a:lstStyle/>
          <a:p>
            <a:pPr marL="382588" indent="-26988" algn="ctr">
              <a:buNone/>
            </a:pPr>
            <a:endParaRPr lang="ru-RU" sz="1800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82588" indent="-26988">
              <a:buNone/>
            </a:pPr>
            <a:r>
              <a:rPr lang="ru-RU" sz="1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</a:t>
            </a: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Любил студентов зас</a:t>
            </a: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ы</a:t>
            </a: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пать он, видно оттого, </a:t>
            </a:r>
          </a:p>
          <a:p>
            <a:pPr marL="382588" indent="-26988" algn="ctr">
              <a:buNone/>
            </a:pP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Что те любили засып</a:t>
            </a: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ть на лекциях его </a:t>
            </a:r>
            <a:r>
              <a:rPr lang="en-US" sz="2400" b="1" spc="3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(</a:t>
            </a:r>
            <a:r>
              <a:rPr lang="ru-RU" sz="2400" b="1" spc="3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Маршак</a:t>
            </a:r>
            <a:r>
              <a:rPr lang="en-US" sz="2400" b="1" spc="3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)</a:t>
            </a:r>
            <a:r>
              <a:rPr lang="ru-RU" sz="2400" b="1" spc="3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Monotype Corsiva" pitchFamily="66" charset="0"/>
              </a:rPr>
              <a:t>. </a:t>
            </a: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- </a:t>
            </a:r>
            <a:endParaRPr lang="ru-RU" sz="2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82588" indent="-26988" algn="ctr">
              <a:buNone/>
            </a:pPr>
            <a:r>
              <a:rPr lang="en-US" sz="18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в первом случае омоним «засыпать» был использован в смысле «завалить, загрузить», а во втором – «спать, дремать».</a:t>
            </a:r>
          </a:p>
          <a:p>
            <a:pPr marL="382588" indent="-26988">
              <a:buNone/>
            </a:pPr>
            <a:endParaRPr lang="ru-RU" sz="1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82588" indent="-26988" algn="ctr">
              <a:buNone/>
            </a:pPr>
            <a:r>
              <a:rPr lang="ru-RU" sz="20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Ведь </a:t>
            </a:r>
            <a:r>
              <a:rPr lang="ru-RU" sz="20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ваши принципы просты: </a:t>
            </a:r>
            <a:endParaRPr lang="ru-RU" sz="2000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82588" indent="-26988" algn="ctr">
              <a:buNone/>
            </a:pPr>
            <a:r>
              <a:rPr lang="ru-RU" sz="20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 </a:t>
            </a:r>
            <a:r>
              <a:rPr lang="ru-RU" sz="20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очень любите остр</a:t>
            </a:r>
            <a:r>
              <a:rPr lang="ru-RU" sz="2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ru-RU" sz="20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ты, </a:t>
            </a:r>
            <a:endParaRPr lang="ru-RU" sz="2000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82588" indent="-26988" algn="ctr">
              <a:buNone/>
            </a:pPr>
            <a:r>
              <a:rPr lang="ru-RU" sz="20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 </a:t>
            </a:r>
            <a:r>
              <a:rPr lang="ru-RU" sz="20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 боитесь </a:t>
            </a:r>
            <a:r>
              <a:rPr lang="ru-RU" sz="20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острот</a:t>
            </a: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ы</a:t>
            </a: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spc="3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(Безыменский)</a:t>
            </a:r>
            <a:r>
              <a:rPr lang="ru-RU" sz="2000" spc="3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.  </a:t>
            </a:r>
            <a:r>
              <a:rPr lang="ru-RU" sz="20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</a:p>
          <a:p>
            <a:pPr marL="382588" indent="-26988" algn="ctr">
              <a:buNone/>
            </a:pP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первый вариант слова «остроты» -шутка, анекдот. </a:t>
            </a:r>
          </a:p>
          <a:p>
            <a:pPr marL="382588" indent="-26988" algn="ctr">
              <a:buNone/>
            </a:pP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Второй – резкость, грубость.</a:t>
            </a:r>
            <a:endParaRPr lang="ru-RU" sz="1800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3200" dirty="0"/>
          </a:p>
          <a:p>
            <a:pPr algn="ctr">
              <a:buNone/>
            </a:pP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4" name="Пятно 1 3"/>
          <p:cNvSpPr/>
          <p:nvPr/>
        </p:nvSpPr>
        <p:spPr>
          <a:xfrm>
            <a:off x="142844" y="285728"/>
            <a:ext cx="1000100" cy="785818"/>
          </a:xfrm>
          <a:prstGeom prst="irregularSeal1">
            <a:avLst/>
          </a:prstGeom>
        </p:spPr>
        <p:style>
          <a:lnRef idx="3">
            <a:schemeClr val="lt1"/>
          </a:lnRef>
          <a:fillRef idx="1002">
            <a:schemeClr val="l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7</a:t>
            </a:r>
            <a:endParaRPr lang="ru-RU" sz="32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4214818"/>
            <a:ext cx="9144000" cy="2643182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ctr">
              <a:buNone/>
            </a:pPr>
            <a:r>
              <a:rPr lang="ru-RU" sz="20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Бывает</a:t>
            </a: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гол</a:t>
            </a: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ru-RU" sz="20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король на сцене, </a:t>
            </a:r>
          </a:p>
          <a:p>
            <a:pPr algn="ctr">
              <a:buNone/>
            </a:pPr>
            <a:r>
              <a:rPr lang="ru-RU" sz="20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но и на поле </a:t>
            </a: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гол</a:t>
            </a:r>
            <a:r>
              <a:rPr lang="ru-RU" sz="20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-король </a:t>
            </a:r>
            <a:r>
              <a:rPr lang="ru-RU" sz="2000" spc="3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(Е. Ильин).  </a:t>
            </a:r>
            <a:r>
              <a:rPr lang="ru-RU" sz="20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-</a:t>
            </a:r>
            <a:r>
              <a:rPr lang="ru-RU" sz="20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 algn="ct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«гол король» значит «нагой, голый», «гол-король» - футбольный гол.</a:t>
            </a:r>
          </a:p>
          <a:p>
            <a:endParaRPr lang="ru-RU" dirty="0" smtClean="0"/>
          </a:p>
          <a:p>
            <a:pPr algn="ctr">
              <a:buNone/>
            </a:pPr>
            <a:r>
              <a:rPr lang="ru-RU" sz="20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Защитник вольностей и </a:t>
            </a: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прав</a:t>
            </a:r>
            <a:r>
              <a:rPr lang="ru-RU" sz="20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</a:p>
          <a:p>
            <a:pPr algn="ctr">
              <a:buNone/>
            </a:pPr>
            <a:r>
              <a:rPr lang="ru-RU" sz="20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 сём случае совсем не </a:t>
            </a: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прав</a:t>
            </a:r>
            <a:r>
              <a:rPr lang="ru-RU" sz="20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</a:t>
            </a:r>
            <a:r>
              <a:rPr lang="ru-RU" sz="2000" spc="3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(Пушкин). </a:t>
            </a:r>
            <a:r>
              <a:rPr lang="ru-RU" sz="2000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- </a:t>
            </a:r>
          </a:p>
          <a:p>
            <a:pPr algn="ct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«защитник прав» обозначает то, что он защищает «права», </a:t>
            </a:r>
          </a:p>
          <a:p>
            <a:pPr algn="ct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а «не прав» обозначает несправедлив.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000108"/>
            <a:ext cx="8558186" cy="4406900"/>
          </a:xfrm>
        </p:spPr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/>
                <a:solidFill>
                  <a:schemeClr val="accent3"/>
                </a:solidFill>
                <a:latin typeface="Monotype Corsiva" pitchFamily="66" charset="0"/>
              </a:rPr>
              <a:t> </a:t>
            </a:r>
            <a:r>
              <a:rPr lang="ru-RU" sz="96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Вопрос </a:t>
            </a:r>
          </a:p>
          <a:p>
            <a:pPr algn="ctr"/>
            <a:r>
              <a:rPr lang="ru-RU" sz="96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 на</a:t>
            </a:r>
          </a:p>
          <a:p>
            <a:pPr algn="ctr"/>
            <a:r>
              <a:rPr lang="ru-RU" sz="96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 засыпку</a:t>
            </a:r>
            <a:endParaRPr lang="ru-RU" sz="9600" b="1" i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28670"/>
          </a:xfrm>
        </p:spPr>
        <p:txBody>
          <a:bodyPr>
            <a:normAutofit/>
          </a:bodyPr>
          <a:lstStyle/>
          <a:p>
            <a:r>
              <a:rPr lang="ru-RU" b="1" dirty="0" smtClean="0"/>
              <a:t>               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Myriad Pro Cond" pitchFamily="34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0" y="1071546"/>
            <a:ext cx="9144000" cy="5786454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2400" b="1" i="1" dirty="0" smtClean="0">
                <a:latin typeface="Book Antiqua" pitchFamily="18" charset="0"/>
              </a:rPr>
              <a:t>Недели </a:t>
            </a:r>
            <a:r>
              <a:rPr lang="ru-RU" sz="2400" b="1" i="1" dirty="0">
                <a:latin typeface="Book Antiqua" pitchFamily="18" charset="0"/>
              </a:rPr>
              <a:t>две назад еду я полем</a:t>
            </a:r>
            <a:r>
              <a:rPr lang="ru-RU" sz="2400" b="1" i="1" dirty="0" smtClean="0">
                <a:latin typeface="Book Antiqua" pitchFamily="18" charset="0"/>
              </a:rPr>
              <a:t>. – </a:t>
            </a:r>
            <a:r>
              <a:rPr lang="ru-RU" sz="2400" dirty="0" smtClean="0">
                <a:latin typeface="Book Antiqua" pitchFamily="18" charset="0"/>
              </a:rPr>
              <a:t>глагол «еду» употреблен в прошедшем времени.</a:t>
            </a:r>
            <a:endParaRPr lang="ru-RU" sz="2400" b="1" i="1" dirty="0">
              <a:latin typeface="Book Antiqua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400" b="1" i="1" dirty="0" smtClean="0">
                <a:latin typeface="Book Antiqua" pitchFamily="18" charset="0"/>
              </a:rPr>
              <a:t> </a:t>
            </a:r>
            <a:r>
              <a:rPr lang="ru-RU" sz="2400" b="1" i="1" dirty="0">
                <a:latin typeface="Book Antiqua" pitchFamily="18" charset="0"/>
              </a:rPr>
              <a:t>Бежит как-то </a:t>
            </a:r>
            <a:r>
              <a:rPr lang="ru-RU" sz="2400" b="1" i="1" dirty="0" smtClean="0">
                <a:latin typeface="Book Antiqua" pitchFamily="18" charset="0"/>
              </a:rPr>
              <a:t>Косой </a:t>
            </a:r>
            <a:r>
              <a:rPr lang="ru-RU" sz="2400" b="1" i="1" dirty="0">
                <a:latin typeface="Book Antiqua" pitchFamily="18" charset="0"/>
              </a:rPr>
              <a:t>лесом</a:t>
            </a:r>
            <a:r>
              <a:rPr lang="ru-RU" sz="2400" b="1" i="1" dirty="0" smtClean="0">
                <a:latin typeface="Book Antiqua" pitchFamily="18" charset="0"/>
              </a:rPr>
              <a:t>. – </a:t>
            </a:r>
            <a:r>
              <a:rPr lang="ru-RU" sz="2400" dirty="0" smtClean="0">
                <a:latin typeface="Book Antiqua" pitchFamily="18" charset="0"/>
              </a:rPr>
              <a:t>глагол «бежит» прошедшего времени. </a:t>
            </a:r>
            <a:endParaRPr lang="ru-RU" sz="2400" b="1" i="1" dirty="0">
              <a:latin typeface="Book Antiqua" pitchFamily="18" charset="0"/>
            </a:endParaRPr>
          </a:p>
          <a:p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0" y="4572008"/>
            <a:ext cx="8572528" cy="228599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1588" marR="0" lvl="0" indent="127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rebuchet MS" pitchFamily="34" charset="0"/>
              </a:rPr>
              <a:t>                       </a:t>
            </a:r>
            <a:r>
              <a:rPr kumimoji="0" lang="ru-RU" sz="2400" b="1" i="0" u="none" strike="noStrike" kern="1200" normalizeH="0" noProof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  <a:uLnTx/>
                <a:uFillTx/>
                <a:latin typeface="Trebuchet MS" pitchFamily="34" charset="0"/>
              </a:rPr>
              <a:t>С     врагом   в    смерти   легко  </a:t>
            </a:r>
          </a:p>
          <a:p>
            <a:pPr marL="1588" marR="0" lvl="0" indent="127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rebuchet MS" pitchFamily="34" charset="0"/>
              </a:rPr>
              <a:t>      </a:t>
            </a:r>
          </a:p>
          <a:p>
            <a:pPr marL="1588" marR="0" lvl="0" indent="127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2400" b="1" i="0" u="none" strike="noStrike" kern="1200" normalizeH="0" noProof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uLnTx/>
                <a:uFillTx/>
                <a:latin typeface="Trebuchet MS" pitchFamily="34" charset="0"/>
              </a:rPr>
              <a:t>                      </a:t>
            </a:r>
            <a:r>
              <a:rPr kumimoji="0" lang="ru-RU" sz="2400" b="1" i="0" u="none" strike="noStrike" kern="1200" normalizeH="0" noProof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uLnTx/>
                <a:uFillTx/>
                <a:latin typeface="Trebuchet MS" pitchFamily="34" charset="0"/>
              </a:rPr>
              <a:t>Без    друга    в    жизни   тяжело</a:t>
            </a:r>
            <a:endParaRPr kumimoji="0" lang="ru-RU" sz="2400" b="1" i="0" u="none" strike="noStrike" kern="1200" normalizeH="0" baseline="0" noProof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uLnTx/>
              <a:uFillTx/>
              <a:latin typeface="Trebuchet MS" pitchFamily="34" charset="0"/>
            </a:endParaRPr>
          </a:p>
        </p:txBody>
      </p:sp>
      <p:sp>
        <p:nvSpPr>
          <p:cNvPr id="5" name="Пятно 1 4"/>
          <p:cNvSpPr/>
          <p:nvPr/>
        </p:nvSpPr>
        <p:spPr>
          <a:xfrm>
            <a:off x="0" y="0"/>
            <a:ext cx="1000100" cy="1071522"/>
          </a:xfrm>
          <a:prstGeom prst="irregularSeal1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8</a:t>
            </a:r>
            <a:endParaRPr lang="ru-RU" sz="28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8" name="Пятно 1 7"/>
          <p:cNvSpPr/>
          <p:nvPr/>
        </p:nvSpPr>
        <p:spPr>
          <a:xfrm>
            <a:off x="0" y="3571876"/>
            <a:ext cx="857224" cy="1000108"/>
          </a:xfrm>
          <a:prstGeom prst="irregularSeal1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9</a:t>
            </a:r>
            <a:endParaRPr lang="ru-RU" sz="32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42910" y="3786190"/>
            <a:ext cx="8501090" cy="369332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ru-RU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Century Gothic" pitchFamily="34" charset="0"/>
              </a:rPr>
              <a:t>  Узнай пословицу по её перевёртышу.</a:t>
            </a:r>
            <a:endParaRPr lang="ru-RU" sz="32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12" name="Двойная стрелка вверх/вниз 11"/>
          <p:cNvSpPr/>
          <p:nvPr/>
        </p:nvSpPr>
        <p:spPr>
          <a:xfrm>
            <a:off x="2214546" y="5000636"/>
            <a:ext cx="285752" cy="42862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Двойная стрелка вверх/вниз 13"/>
          <p:cNvSpPr/>
          <p:nvPr/>
        </p:nvSpPr>
        <p:spPr>
          <a:xfrm>
            <a:off x="6286512" y="5000636"/>
            <a:ext cx="285752" cy="42862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Двойная стрелка вверх/вниз 14"/>
          <p:cNvSpPr/>
          <p:nvPr/>
        </p:nvSpPr>
        <p:spPr>
          <a:xfrm>
            <a:off x="5072066" y="5000636"/>
            <a:ext cx="285752" cy="42862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Двойная стрелка вверх/вниз 15"/>
          <p:cNvSpPr/>
          <p:nvPr/>
        </p:nvSpPr>
        <p:spPr>
          <a:xfrm>
            <a:off x="3286116" y="5000636"/>
            <a:ext cx="285752" cy="42862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71612"/>
            <a:ext cx="8658196" cy="395445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960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66FF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Monotype Corsiva" pitchFamily="66" charset="0"/>
              </a:rPr>
              <a:t>  </a:t>
            </a:r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66FF"/>
                </a:soli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ТВОЯ  </a:t>
            </a:r>
          </a:p>
          <a:p>
            <a:pPr algn="ctr">
              <a:buNone/>
            </a:pPr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66FF"/>
                </a:soli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  ИГРА</a:t>
            </a:r>
            <a:endParaRPr lang="ru-RU" sz="9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66FF"/>
              </a:solidFill>
              <a:effectLst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142852"/>
            <a:ext cx="6143668" cy="642926"/>
          </a:xfrm>
        </p:spPr>
        <p:txBody>
          <a:bodyPr>
            <a:noAutofit/>
          </a:bodyPr>
          <a:lstStyle/>
          <a:p>
            <a:r>
              <a:rPr lang="ru-RU" sz="4000" cap="none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Impact" pitchFamily="34" charset="0"/>
              </a:rPr>
              <a:t>                  </a:t>
            </a:r>
            <a:endParaRPr lang="ru-RU" sz="4000" cap="none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05" name="Picture 9" descr="D:\эржэна\LEX-PEX\картинка-47.jpg"/>
          <p:cNvPicPr>
            <a:picLocks noChangeAspect="1" noChangeArrowheads="1"/>
          </p:cNvPicPr>
          <p:nvPr/>
        </p:nvPicPr>
        <p:blipFill>
          <a:blip r:embed="rId2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ятно 1 3"/>
          <p:cNvSpPr/>
          <p:nvPr/>
        </p:nvSpPr>
        <p:spPr>
          <a:xfrm>
            <a:off x="0" y="0"/>
            <a:ext cx="1000100" cy="857232"/>
          </a:xfrm>
          <a:prstGeom prst="irregularSeal1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7" name="Рисунок 16"/>
          <p:cNvGraphicFramePr>
            <a:graphicFrameLocks noGrp="1"/>
          </p:cNvGraphicFramePr>
          <p:nvPr>
            <p:ph type="pic" idx="1"/>
          </p:nvPr>
        </p:nvGraphicFramePr>
        <p:xfrm>
          <a:off x="214283" y="3000371"/>
          <a:ext cx="8715437" cy="3739277"/>
        </p:xfrm>
        <a:graphic>
          <a:graphicData uri="http://schemas.openxmlformats.org/drawingml/2006/table">
            <a:tbl>
              <a:tblPr/>
              <a:tblGrid>
                <a:gridCol w="926323"/>
                <a:gridCol w="991719"/>
                <a:gridCol w="1024034"/>
                <a:gridCol w="958636"/>
                <a:gridCol w="980950"/>
                <a:gridCol w="892317"/>
                <a:gridCol w="980486"/>
                <a:gridCol w="980486"/>
                <a:gridCol w="980486"/>
              </a:tblGrid>
              <a:tr h="128588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794" marR="55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794" marR="55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794" marR="55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794" marR="55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794" marR="55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794" marR="55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794" marR="55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794" marR="55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444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794" marR="55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100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5794" marR="55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И</a:t>
                      </a:r>
                      <a:endParaRPr lang="ru-RU" sz="1100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5794" marR="55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100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5794" marR="55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 smtClean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Л</a:t>
                      </a:r>
                      <a:endParaRPr lang="ru-RU" sz="1100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5794" marR="55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Т</a:t>
                      </a:r>
                      <a:endParaRPr lang="ru-RU" sz="1100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5794" marR="55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 smtClean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У</a:t>
                      </a:r>
                      <a:endParaRPr lang="ru-RU" sz="1100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5794" marR="55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3038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 smtClean="0">
                          <a:solidFill>
                            <a:srgbClr val="00000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Б</a:t>
                      </a:r>
                      <a:r>
                        <a:rPr lang="ru-RU" sz="48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5794" marR="55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800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Е</a:t>
                      </a:r>
                    </a:p>
                  </a:txBody>
                  <a:tcPr marL="55794" marR="55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894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794" marR="55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>
                          <a:solidFill>
                            <a:srgbClr val="00000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Х</a:t>
                      </a:r>
                      <a:endParaRPr lang="ru-RU" sz="110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5794" marR="55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3038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b="1" i="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Г</a:t>
                      </a:r>
                      <a:r>
                        <a:rPr lang="ru-RU" sz="48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5794" marR="55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О</a:t>
                      </a:r>
                      <a:endParaRPr lang="ru-RU" sz="4800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5794" marR="55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3038" indent="-77788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Н </a:t>
                      </a:r>
                      <a:endParaRPr lang="ru-RU" sz="1100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5794" marR="55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Ч</a:t>
                      </a:r>
                      <a:endParaRPr lang="ru-RU" sz="1100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5794" marR="55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3038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 smtClean="0">
                          <a:solidFill>
                            <a:srgbClr val="00000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К</a:t>
                      </a:r>
                      <a:r>
                        <a:rPr lang="ru-RU" sz="48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5794" marR="55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С</a:t>
                      </a:r>
                      <a:endParaRPr lang="ru-RU" sz="1100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5794" marR="55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Д</a:t>
                      </a:r>
                      <a:endParaRPr lang="ru-RU" sz="4800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5794" marR="55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9" name="Рисунок 2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3000372"/>
            <a:ext cx="928694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Рисунок 29" descr="D:\эржэна\моя флэшка\Картинки\Razno€\картинка-1773_cr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3000372"/>
            <a:ext cx="857256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Рисунок 30" descr="D:\эржэна\мое\стихи\картинки\124980028028196946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0800000" flipV="1">
            <a:off x="4071934" y="3000372"/>
            <a:ext cx="1000132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Рисунок 31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3108" y="3000372"/>
            <a:ext cx="1071570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Рисунок 32" descr="mike wazowski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00760" y="3000372"/>
            <a:ext cx="928694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" name="Рисунок 33" descr="C:\Documents and Settings\Admin\Рабочий стол\Рисунок2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929454" y="3000372"/>
            <a:ext cx="1000132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4" name="Picture 18" descr="D:\эржэна\моя флэшка\Картинки\Razno€\Animation #87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42976" y="3000372"/>
            <a:ext cx="1000132" cy="1285884"/>
          </a:xfrm>
          <a:prstGeom prst="rect">
            <a:avLst/>
          </a:prstGeom>
          <a:noFill/>
        </p:spPr>
      </p:pic>
      <p:sp>
        <p:nvSpPr>
          <p:cNvPr id="36" name="Прямоугольник 35"/>
          <p:cNvSpPr/>
          <p:nvPr/>
        </p:nvSpPr>
        <p:spPr>
          <a:xfrm>
            <a:off x="0" y="428604"/>
            <a:ext cx="9144000" cy="2500330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mtClean="0">
                <a:solidFill>
                  <a:schemeClr val="bg1"/>
                </a:solidFill>
                <a:latin typeface="Arial Black" pitchFamily="34" charset="0"/>
                <a:ea typeface="Calibri"/>
                <a:cs typeface="Times New Roman"/>
              </a:rPr>
              <a:t>              </a:t>
            </a:r>
            <a:r>
              <a:rPr lang="ru-RU" sz="800" smtClean="0">
                <a:solidFill>
                  <a:schemeClr val="bg1"/>
                </a:solidFill>
                <a:latin typeface="Arial Black" pitchFamily="34" charset="0"/>
                <a:ea typeface="Calibri"/>
                <a:cs typeface="Times New Roman"/>
              </a:rPr>
              <a:t> </a:t>
            </a:r>
            <a:endParaRPr lang="ru-RU" sz="800" dirty="0">
              <a:solidFill>
                <a:schemeClr val="bg1"/>
              </a:solidFill>
              <a:latin typeface="Arial Black" pitchFamily="34" charset="0"/>
              <a:ea typeface="Calibri"/>
              <a:cs typeface="Times New Roman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0" y="214290"/>
            <a:ext cx="9358346" cy="3143272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2000" dirty="0" smtClean="0">
                <a:solidFill>
                  <a:schemeClr val="bg1"/>
                </a:solidFill>
                <a:latin typeface="Century Gothic" pitchFamily="34" charset="0"/>
                <a:ea typeface="Calibri"/>
                <a:cs typeface="Times New Roman"/>
              </a:rPr>
              <a:t>             </a:t>
            </a:r>
            <a:r>
              <a:rPr lang="ru-RU" sz="2400" b="1" dirty="0" smtClean="0">
                <a:solidFill>
                  <a:srgbClr val="FF0066"/>
                </a:solidFill>
                <a:latin typeface="Century Gothic" pitchFamily="34" charset="0"/>
                <a:ea typeface="Calibri"/>
                <a:cs typeface="Times New Roman"/>
              </a:rPr>
              <a:t>Я очень люблю танцевать, мне нравятся множество                разных стилей и направлений. Поэтому я придумала для задания «ТВОЯ ИГРА» такую головоломку: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rgbClr val="FF0066"/>
                </a:solidFill>
                <a:latin typeface="Century Gothic" pitchFamily="34" charset="0"/>
                <a:ea typeface="Calibri"/>
                <a:cs typeface="Times New Roman"/>
              </a:rPr>
              <a:t>Отгадайте названия 5 моих любимых видов танца </a:t>
            </a:r>
            <a:endParaRPr lang="en-US" sz="2400" b="1" i="1" dirty="0" smtClean="0">
              <a:solidFill>
                <a:srgbClr val="FF0066"/>
              </a:solidFill>
              <a:latin typeface="Century Gothic" pitchFamily="34" charset="0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rgbClr val="FF0066"/>
                </a:solidFill>
                <a:latin typeface="Century Gothic" pitchFamily="34" charset="0"/>
                <a:ea typeface="Calibri"/>
                <a:cs typeface="Times New Roman"/>
              </a:rPr>
              <a:t>с помощью таблицы. Каждой букве соответствует своя картинка и свой цвет. </a:t>
            </a: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0" algn="l"/>
              </a:tabLst>
            </a:pPr>
            <a:endParaRPr lang="ru-RU" sz="900" dirty="0">
              <a:solidFill>
                <a:schemeClr val="bg1"/>
              </a:solidFill>
              <a:latin typeface="Arial Black" pitchFamily="34" charset="0"/>
              <a:ea typeface="Calibri"/>
              <a:cs typeface="Times New Roman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929586" y="3000372"/>
            <a:ext cx="1000131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9" descr="D:\эржэна\LEX-PEX\картинка-47.jpg"/>
          <p:cNvPicPr>
            <a:picLocks noChangeAspect="1" noChangeArrowheads="1"/>
          </p:cNvPicPr>
          <p:nvPr/>
        </p:nvPicPr>
        <p:blipFill>
          <a:blip r:embed="rId3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ru-RU" sz="3200" b="1" i="1" dirty="0" smtClean="0">
                <a:solidFill>
                  <a:srgbClr val="FF0066"/>
                </a:solidFill>
                <a:latin typeface="Century Gothic" pitchFamily="34" charset="0"/>
                <a:cs typeface="Times New Roman"/>
              </a:rPr>
              <a:t>1.</a:t>
            </a:r>
          </a:p>
          <a:p>
            <a:endParaRPr lang="ru-RU" sz="3200" b="1" i="1" dirty="0" smtClean="0">
              <a:solidFill>
                <a:srgbClr val="FF0066"/>
              </a:solidFill>
              <a:latin typeface="Century Gothic" pitchFamily="34" charset="0"/>
              <a:cs typeface="Times New Roman"/>
            </a:endParaRPr>
          </a:p>
          <a:p>
            <a:endParaRPr lang="ru-RU" sz="3200" b="1" i="1" dirty="0" smtClean="0">
              <a:solidFill>
                <a:srgbClr val="FF0066"/>
              </a:solidFill>
              <a:latin typeface="Century Gothic" pitchFamily="34" charset="0"/>
              <a:cs typeface="Times New Roman"/>
            </a:endParaRPr>
          </a:p>
          <a:p>
            <a:r>
              <a:rPr lang="en-US" sz="3200" b="1" i="1" dirty="0" smtClean="0">
                <a:solidFill>
                  <a:srgbClr val="FF0066"/>
                </a:solidFill>
                <a:latin typeface="Century Gothic" pitchFamily="34" charset="0"/>
                <a:cs typeface="Times New Roman"/>
              </a:rPr>
              <a:t>2. </a:t>
            </a:r>
            <a:r>
              <a:rPr lang="ru-RU" sz="3200" b="1" i="1" dirty="0" smtClean="0">
                <a:solidFill>
                  <a:srgbClr val="FF0066"/>
                </a:solidFill>
                <a:latin typeface="Century Gothic" pitchFamily="34" charset="0"/>
                <a:cs typeface="Times New Roman"/>
              </a:rPr>
              <a:t>  </a:t>
            </a:r>
            <a:r>
              <a:rPr lang="en-US" sz="3200" b="1" i="1" dirty="0" smtClean="0">
                <a:solidFill>
                  <a:srgbClr val="FF0066"/>
                </a:solidFill>
                <a:latin typeface="Century Gothic" pitchFamily="34" charset="0"/>
                <a:cs typeface="Times New Roman"/>
              </a:rPr>
              <a:t>                      </a:t>
            </a:r>
            <a:endParaRPr lang="ru-RU" sz="3200" b="1" i="1" dirty="0" smtClean="0">
              <a:solidFill>
                <a:srgbClr val="FF0066"/>
              </a:solidFill>
              <a:latin typeface="Century Gothic" pitchFamily="34" charset="0"/>
              <a:cs typeface="Times New Roman"/>
            </a:endParaRPr>
          </a:p>
          <a:p>
            <a:r>
              <a:rPr lang="ru-RU" sz="3200" b="1" i="1" dirty="0" smtClean="0">
                <a:solidFill>
                  <a:srgbClr val="FF0066"/>
                </a:solidFill>
                <a:latin typeface="Century Gothic" pitchFamily="34" charset="0"/>
                <a:cs typeface="Times New Roman"/>
              </a:rPr>
              <a:t>                            </a:t>
            </a:r>
            <a:endParaRPr lang="en-US" sz="4400" b="1" i="1" dirty="0" smtClean="0">
              <a:solidFill>
                <a:srgbClr val="FF0066"/>
              </a:solidFill>
              <a:latin typeface="Arial Black" pitchFamily="34" charset="0"/>
              <a:cs typeface="Times New Roman"/>
            </a:endParaRPr>
          </a:p>
          <a:p>
            <a:r>
              <a:rPr lang="ru-RU" sz="4400" b="1" i="1" dirty="0" smtClean="0">
                <a:solidFill>
                  <a:srgbClr val="FF0066"/>
                </a:solidFill>
                <a:latin typeface="Arial Black" pitchFamily="34" charset="0"/>
                <a:cs typeface="Times New Roman"/>
              </a:rPr>
              <a:t>                                                  </a:t>
            </a:r>
            <a:r>
              <a:rPr lang="en-US" sz="3200" b="1" i="1" dirty="0" smtClean="0">
                <a:solidFill>
                  <a:srgbClr val="FF0066"/>
                </a:solidFill>
                <a:latin typeface="Century Gothic" pitchFamily="34" charset="0"/>
                <a:cs typeface="Times New Roman"/>
              </a:rPr>
              <a:t>      </a:t>
            </a:r>
            <a:endParaRPr lang="ru-RU" sz="2000" dirty="0">
              <a:latin typeface="Century Gothic" pitchFamily="34" charset="0"/>
            </a:endParaRPr>
          </a:p>
        </p:txBody>
      </p:sp>
      <p:pic>
        <p:nvPicPr>
          <p:cNvPr id="8" name="Рисунок 7" descr="C:\Documents and Settings\Admin\Рабочий стол\Рисунок2.jpg"/>
          <p:cNvPicPr/>
          <p:nvPr/>
        </p:nvPicPr>
        <p:blipFill>
          <a:blip r:embed="rId4" cstate="print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28596" y="214290"/>
            <a:ext cx="714380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D:\эржэна\мое\стихи\картинки\124980028028196946.jpg"/>
          <p:cNvPicPr/>
          <p:nvPr/>
        </p:nvPicPr>
        <p:blipFill>
          <a:blip r:embed="rId5" cstate="print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 rot="10800000" flipV="1">
            <a:off x="3214678" y="214290"/>
            <a:ext cx="714380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D:\эржэна\мое\стихи\картинки\124980028028196946.jpg"/>
          <p:cNvPicPr/>
          <p:nvPr/>
        </p:nvPicPr>
        <p:blipFill>
          <a:blip r:embed="rId6" cstate="print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 rot="10800000" flipV="1">
            <a:off x="2285984" y="214290"/>
            <a:ext cx="642942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/>
          <p:nvPr/>
        </p:nvPicPr>
        <p:blipFill>
          <a:blip r:embed="rId7" cstate="print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143372" y="214290"/>
            <a:ext cx="714380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D:\эржэна\моя флэшка\Картинки\Razno€\картинка-1773_cr.jpg"/>
          <p:cNvPicPr/>
          <p:nvPr/>
        </p:nvPicPr>
        <p:blipFill>
          <a:blip r:embed="rId8" cstate="print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929322" y="285728"/>
            <a:ext cx="714380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D:\эржэна\мое\стихи\картинки\124980028028196946.jpg"/>
          <p:cNvPicPr/>
          <p:nvPr/>
        </p:nvPicPr>
        <p:blipFill>
          <a:blip r:embed="rId9" cstate="print">
            <a:duotone>
              <a:prstClr val="black"/>
              <a:srgbClr val="FF66FF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 rot="10800000" flipV="1">
            <a:off x="6786578" y="285728"/>
            <a:ext cx="714380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C:\Documents and Settings\Admin\Рабочий стол\Рисунок2.jpg"/>
          <p:cNvPicPr/>
          <p:nvPr/>
        </p:nvPicPr>
        <p:blipFill>
          <a:blip r:embed="rId10" cstate="print">
            <a:duotone>
              <a:prstClr val="black"/>
              <a:srgbClr val="FF66FF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715272" y="285728"/>
            <a:ext cx="714380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8" descr="D:\эржэна\моя флэшка\Картинки\Razno€\Animation #87.gif"/>
          <p:cNvPicPr>
            <a:picLocks noChangeAspect="1" noChangeArrowheads="1"/>
          </p:cNvPicPr>
          <p:nvPr/>
        </p:nvPicPr>
        <p:blipFill>
          <a:blip r:embed="rId11" cstate="print">
            <a:duotone>
              <a:prstClr val="black"/>
              <a:srgbClr val="FF66FF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28596" y="1500174"/>
            <a:ext cx="722318" cy="1000132"/>
          </a:xfrm>
          <a:prstGeom prst="rect">
            <a:avLst/>
          </a:prstGeom>
          <a:noFill/>
        </p:spPr>
      </p:pic>
      <p:pic>
        <p:nvPicPr>
          <p:cNvPr id="19" name="Рисунок 18"/>
          <p:cNvPicPr/>
          <p:nvPr/>
        </p:nvPicPr>
        <p:blipFill>
          <a:blip r:embed="rId12" cstate="print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357290" y="1500174"/>
            <a:ext cx="714380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18" descr="D:\эржэна\моя флэшка\Картинки\Razno€\Animation #87.gif"/>
          <p:cNvPicPr>
            <a:picLocks noChangeAspect="1" noChangeArrowheads="1"/>
          </p:cNvPicPr>
          <p:nvPr/>
        </p:nvPicPr>
        <p:blipFill>
          <a:blip r:embed="rId11" cstate="print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214546" y="1500174"/>
            <a:ext cx="714380" cy="1000132"/>
          </a:xfrm>
          <a:prstGeom prst="rect">
            <a:avLst/>
          </a:prstGeom>
          <a:noFill/>
        </p:spPr>
      </p:pic>
      <p:pic>
        <p:nvPicPr>
          <p:cNvPr id="22" name="Picture 18" descr="D:\эржэна\моя флэшка\Картинки\Razno€\Animation #87.gif"/>
          <p:cNvPicPr>
            <a:picLocks noChangeAspect="1" noChangeArrowheads="1"/>
          </p:cNvPicPr>
          <p:nvPr/>
        </p:nvPicPr>
        <p:blipFill>
          <a:blip r:embed="rId11" cstate="print">
            <a:duotone>
              <a:prstClr val="black"/>
              <a:srgbClr val="FF66FF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714744" y="1500174"/>
            <a:ext cx="642942" cy="1000132"/>
          </a:xfrm>
          <a:prstGeom prst="rect">
            <a:avLst/>
          </a:prstGeom>
          <a:noFill/>
        </p:spPr>
      </p:pic>
      <p:pic>
        <p:nvPicPr>
          <p:cNvPr id="23" name="Рисунок 22" descr="D:\эржэна\моя флэшка\Картинки\Razno€\картинка-1773_cr.jpg"/>
          <p:cNvPicPr/>
          <p:nvPr/>
        </p:nvPicPr>
        <p:blipFill>
          <a:blip r:embed="rId8" cstate="print">
            <a:duotone>
              <a:prstClr val="black"/>
              <a:srgbClr val="FF66FF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572000" y="1500174"/>
            <a:ext cx="714380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18" descr="D:\эржэна\моя флэшка\Картинки\Razno€\Animation #87.gif"/>
          <p:cNvPicPr>
            <a:picLocks noChangeAspect="1" noChangeArrowheads="1"/>
          </p:cNvPicPr>
          <p:nvPr/>
        </p:nvPicPr>
        <p:blipFill>
          <a:blip r:embed="rId11" cstate="print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500694" y="1500174"/>
            <a:ext cx="642942" cy="1000132"/>
          </a:xfrm>
          <a:prstGeom prst="rect">
            <a:avLst/>
          </a:prstGeom>
          <a:noFill/>
        </p:spPr>
      </p:pic>
      <p:pic>
        <p:nvPicPr>
          <p:cNvPr id="25" name="Рисунок 24" descr="C:\Documents and Settings\Admin\Рабочий стол\Рисунок2.jpg"/>
          <p:cNvPicPr/>
          <p:nvPr/>
        </p:nvPicPr>
        <p:blipFill>
          <a:blip r:embed="rId4" cstate="print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28596" y="2786058"/>
            <a:ext cx="714380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Прямоугольник 25"/>
          <p:cNvSpPr/>
          <p:nvPr/>
        </p:nvSpPr>
        <p:spPr>
          <a:xfrm>
            <a:off x="0" y="2714620"/>
            <a:ext cx="9144000" cy="3929066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en-US" sz="3200" b="1" i="1" dirty="0" smtClean="0">
                <a:solidFill>
                  <a:srgbClr val="FF0066"/>
                </a:solidFill>
                <a:latin typeface="Century Gothic" pitchFamily="34" charset="0"/>
                <a:cs typeface="Times New Roman"/>
              </a:rPr>
              <a:t>3.</a:t>
            </a:r>
            <a:endParaRPr lang="ru-RU" sz="3200" b="1" i="1" dirty="0" smtClean="0">
              <a:solidFill>
                <a:srgbClr val="FF0066"/>
              </a:solidFill>
              <a:latin typeface="Century Gothic" pitchFamily="34" charset="0"/>
              <a:cs typeface="Times New Roman"/>
            </a:endParaRPr>
          </a:p>
          <a:p>
            <a:endParaRPr lang="ru-RU" sz="3200" b="1" i="1" dirty="0" smtClean="0">
              <a:solidFill>
                <a:srgbClr val="FF0066"/>
              </a:solidFill>
              <a:latin typeface="Century Gothic" pitchFamily="34" charset="0"/>
              <a:cs typeface="Times New Roman"/>
            </a:endParaRPr>
          </a:p>
          <a:p>
            <a:endParaRPr lang="ru-RU" sz="3200" b="1" i="1" dirty="0" smtClean="0">
              <a:solidFill>
                <a:srgbClr val="FF0066"/>
              </a:solidFill>
              <a:latin typeface="Century Gothic" pitchFamily="34" charset="0"/>
              <a:cs typeface="Times New Roman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071802" y="1500174"/>
            <a:ext cx="41549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i="1" dirty="0" smtClean="0">
                <a:solidFill>
                  <a:srgbClr val="FF0066"/>
                </a:solidFill>
                <a:latin typeface="Arial Black" pitchFamily="34" charset="0"/>
                <a:cs typeface="Times New Roman"/>
              </a:rPr>
              <a:t>-</a:t>
            </a:r>
            <a:endParaRPr lang="ru-RU" sz="5400" dirty="0"/>
          </a:p>
        </p:txBody>
      </p:sp>
      <p:pic>
        <p:nvPicPr>
          <p:cNvPr id="29" name="Рисунок 28" descr="D:\эржэна\моя флэшка\Картинки\Razno€\картинка-1773_cr.jpg"/>
          <p:cNvPicPr/>
          <p:nvPr/>
        </p:nvPicPr>
        <p:blipFill>
          <a:blip r:embed="rId8" cstate="print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285852" y="2786058"/>
            <a:ext cx="714380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Рисунок 29"/>
          <p:cNvPicPr/>
          <p:nvPr/>
        </p:nvPicPr>
        <p:blipFill>
          <a:blip r:embed="rId13" cstate="print">
            <a:duotone>
              <a:prstClr val="black"/>
              <a:srgbClr val="FF66FF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214546" y="2786058"/>
            <a:ext cx="714380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Рисунок 30" descr="D:\эржэна\моя флэшка\Картинки\Razno€\картинка-1773_cr.jpg"/>
          <p:cNvPicPr/>
          <p:nvPr/>
        </p:nvPicPr>
        <p:blipFill>
          <a:blip r:embed="rId8" cstate="print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143240" y="2786058"/>
            <a:ext cx="714380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Рисунок 31"/>
          <p:cNvPicPr/>
          <p:nvPr/>
        </p:nvPicPr>
        <p:blipFill>
          <a:blip r:embed="rId13" cstate="print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071934" y="2786058"/>
            <a:ext cx="714380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Рисунок 32" descr="D:\эржэна\моя флэшка\Картинки\Razno€\картинка-1773_cr.jpg"/>
          <p:cNvPicPr/>
          <p:nvPr/>
        </p:nvPicPr>
        <p:blipFill>
          <a:blip r:embed="rId8" cstate="print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000628" y="2786058"/>
            <a:ext cx="714380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Прямоугольник 33"/>
          <p:cNvSpPr/>
          <p:nvPr/>
        </p:nvSpPr>
        <p:spPr>
          <a:xfrm>
            <a:off x="0" y="4071942"/>
            <a:ext cx="9144000" cy="2786058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r>
              <a:rPr lang="ru-RU" sz="2800" b="1" i="1" dirty="0" smtClean="0">
                <a:solidFill>
                  <a:srgbClr val="FF0066"/>
                </a:solidFill>
                <a:latin typeface="Century Gothic" pitchFamily="34" charset="0"/>
                <a:cs typeface="Times New Roman"/>
              </a:rPr>
              <a:t>4.</a:t>
            </a:r>
          </a:p>
          <a:p>
            <a:endParaRPr lang="ru-RU" sz="2800" b="1" i="1" dirty="0" smtClean="0">
              <a:solidFill>
                <a:srgbClr val="FF0066"/>
              </a:solidFill>
              <a:latin typeface="Century Gothic" pitchFamily="34" charset="0"/>
              <a:cs typeface="Times New Roman"/>
            </a:endParaRPr>
          </a:p>
          <a:p>
            <a:endParaRPr lang="ru-RU" sz="2800" b="1" i="1" dirty="0" smtClean="0">
              <a:solidFill>
                <a:srgbClr val="FF0066"/>
              </a:solidFill>
              <a:latin typeface="Century Gothic" pitchFamily="34" charset="0"/>
              <a:cs typeface="Times New Roman"/>
            </a:endParaRPr>
          </a:p>
          <a:p>
            <a:r>
              <a:rPr lang="ru-RU" sz="2800" b="1" i="1" dirty="0" smtClean="0">
                <a:solidFill>
                  <a:srgbClr val="FF0066"/>
                </a:solidFill>
                <a:latin typeface="Century Gothic" pitchFamily="34" charset="0"/>
                <a:cs typeface="Times New Roman"/>
              </a:rPr>
              <a:t>5.  </a:t>
            </a:r>
            <a:r>
              <a:rPr lang="en-US" sz="2800" b="1" i="1" dirty="0" smtClean="0">
                <a:solidFill>
                  <a:srgbClr val="FF0066"/>
                </a:solidFill>
                <a:latin typeface="Century Gothic" pitchFamily="34" charset="0"/>
                <a:cs typeface="Times New Roman"/>
              </a:rPr>
              <a:t> </a:t>
            </a:r>
            <a:endParaRPr lang="ru-RU" sz="2800" dirty="0"/>
          </a:p>
        </p:txBody>
      </p:sp>
      <p:pic>
        <p:nvPicPr>
          <p:cNvPr id="35" name="Рисунок 34"/>
          <p:cNvPicPr/>
          <p:nvPr/>
        </p:nvPicPr>
        <p:blipFill>
          <a:blip r:embed="rId13" cstate="print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28596" y="4000504"/>
            <a:ext cx="714380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5"/>
          <p:cNvPicPr>
            <a:picLocks noChangeAspect="1" noChangeArrowheads="1"/>
          </p:cNvPicPr>
          <p:nvPr/>
        </p:nvPicPr>
        <p:blipFill>
          <a:blip r:embed="rId14" cstate="print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285852" y="4000504"/>
            <a:ext cx="714380" cy="101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" name="Picture 5"/>
          <p:cNvPicPr>
            <a:picLocks noChangeAspect="1" noChangeArrowheads="1"/>
          </p:cNvPicPr>
          <p:nvPr/>
        </p:nvPicPr>
        <p:blipFill>
          <a:blip r:embed="rId14" cstate="print">
            <a:duotone>
              <a:prstClr val="black"/>
              <a:srgbClr val="FF66FF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072066" y="214290"/>
            <a:ext cx="714380" cy="101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" name="Рисунок 39" descr="mike wazowski"/>
          <p:cNvPicPr/>
          <p:nvPr/>
        </p:nvPicPr>
        <p:blipFill>
          <a:blip r:embed="rId15" cstate="print">
            <a:duotone>
              <a:prstClr val="black"/>
              <a:srgbClr val="FF66FF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214546" y="4000504"/>
            <a:ext cx="714380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" name="Рисунок 40"/>
          <p:cNvPicPr/>
          <p:nvPr/>
        </p:nvPicPr>
        <p:blipFill>
          <a:blip r:embed="rId13" cstate="print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143240" y="4000504"/>
            <a:ext cx="714380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Рисунок 41" descr="D:\эржэна\моя флэшка\Картинки\Razno€\картинка-1773_cr.jpg"/>
          <p:cNvPicPr/>
          <p:nvPr/>
        </p:nvPicPr>
        <p:blipFill>
          <a:blip r:embed="rId8" cstate="print">
            <a:duotone>
              <a:prstClr val="black"/>
              <a:srgbClr val="FF66FF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071934" y="4000504"/>
            <a:ext cx="714380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Рисунок 42" descr="D:\эржэна\мое\стихи\картинки\124980028028196946.jpg"/>
          <p:cNvPicPr/>
          <p:nvPr/>
        </p:nvPicPr>
        <p:blipFill>
          <a:blip r:embed="rId5" cstate="print">
            <a:duotone>
              <a:prstClr val="black"/>
              <a:srgbClr val="FF66FF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 rot="10800000" flipV="1">
            <a:off x="5000628" y="4000504"/>
            <a:ext cx="714380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Рисунок 43"/>
          <p:cNvPicPr/>
          <p:nvPr/>
        </p:nvPicPr>
        <p:blipFill>
          <a:blip r:embed="rId12" cstate="print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929322" y="4000504"/>
            <a:ext cx="714380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Рисунок 44" descr="mike wazowski"/>
          <p:cNvPicPr/>
          <p:nvPr/>
        </p:nvPicPr>
        <p:blipFill>
          <a:blip r:embed="rId15" cstate="print">
            <a:duotone>
              <a:prstClr val="black"/>
              <a:srgbClr val="FF66FF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786578" y="4000504"/>
            <a:ext cx="714380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6" name="Picture 5"/>
          <p:cNvPicPr>
            <a:picLocks noChangeAspect="1" noChangeArrowheads="1"/>
          </p:cNvPicPr>
          <p:nvPr/>
        </p:nvPicPr>
        <p:blipFill>
          <a:blip r:embed="rId14" cstate="print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357290" y="214290"/>
            <a:ext cx="714380" cy="101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7" name="Рисунок 46"/>
          <p:cNvPicPr/>
          <p:nvPr/>
        </p:nvPicPr>
        <p:blipFill>
          <a:blip r:embed="rId12" cstate="print">
            <a:duotone>
              <a:prstClr val="black"/>
              <a:srgbClr val="FF66FF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28596" y="5357826"/>
            <a:ext cx="714380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" name="Рисунок 47" descr="D:\эржэна\моя флэшка\Картинки\Razno€\картинка-1773_cr.jpg"/>
          <p:cNvPicPr/>
          <p:nvPr/>
        </p:nvPicPr>
        <p:blipFill>
          <a:blip r:embed="rId8" cstate="print">
            <a:duotone>
              <a:prstClr val="black"/>
              <a:srgbClr val="FF66FF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285852" y="5357826"/>
            <a:ext cx="714380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Рисунок 49" descr="mike wazowski"/>
          <p:cNvPicPr/>
          <p:nvPr/>
        </p:nvPicPr>
        <p:blipFill>
          <a:blip r:embed="rId15" cstate="print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214546" y="5357826"/>
            <a:ext cx="714380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" name="Прямоугольник 50"/>
          <p:cNvSpPr/>
          <p:nvPr/>
        </p:nvSpPr>
        <p:spPr>
          <a:xfrm>
            <a:off x="3071802" y="5357826"/>
            <a:ext cx="41549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i="1" dirty="0" smtClean="0">
                <a:solidFill>
                  <a:srgbClr val="FF0066"/>
                </a:solidFill>
                <a:latin typeface="Arial Black" pitchFamily="34" charset="0"/>
                <a:cs typeface="Times New Roman"/>
              </a:rPr>
              <a:t>-</a:t>
            </a:r>
            <a:endParaRPr lang="ru-RU" sz="5400" dirty="0"/>
          </a:p>
        </p:txBody>
      </p:sp>
      <p:pic>
        <p:nvPicPr>
          <p:cNvPr id="52" name="Рисунок 51"/>
          <p:cNvPicPr/>
          <p:nvPr/>
        </p:nvPicPr>
        <p:blipFill>
          <a:blip r:embed="rId12" cstate="print">
            <a:duotone>
              <a:prstClr val="black"/>
              <a:srgbClr val="FF66FF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786182" y="5357826"/>
            <a:ext cx="714380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" name="Рисунок 52" descr="D:\эржэна\моя флэшка\Картинки\Razno€\картинка-1773_cr.jpg"/>
          <p:cNvPicPr/>
          <p:nvPr/>
        </p:nvPicPr>
        <p:blipFill>
          <a:blip r:embed="rId8" cstate="print">
            <a:duotone>
              <a:prstClr val="black"/>
              <a:srgbClr val="FF66FF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714876" y="5357826"/>
            <a:ext cx="714380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Рисунок 53" descr="mike wazowski"/>
          <p:cNvPicPr/>
          <p:nvPr/>
        </p:nvPicPr>
        <p:blipFill>
          <a:blip r:embed="rId15" cstate="print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572132" y="5357826"/>
            <a:ext cx="714380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7" name="Содержимое 2"/>
          <p:cNvSpPr txBox="1">
            <a:spLocks/>
          </p:cNvSpPr>
          <p:nvPr/>
        </p:nvSpPr>
        <p:spPr>
          <a:xfrm rot="10800000">
            <a:off x="0" y="6429372"/>
            <a:ext cx="9144000" cy="4286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800" b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Ключ: </a:t>
            </a: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1</a:t>
            </a:r>
            <a:r>
              <a:rPr kumimoji="0" lang="ru-RU" sz="18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. Беллиданс</a:t>
            </a: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; 2. </a:t>
            </a:r>
            <a:r>
              <a:rPr kumimoji="0" lang="ru-RU" sz="18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Хип - хоп</a:t>
            </a: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; 3. </a:t>
            </a:r>
            <a:r>
              <a:rPr kumimoji="0" lang="ru-RU" sz="18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Бачата</a:t>
            </a: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; 4. </a:t>
            </a:r>
            <a:r>
              <a:rPr kumimoji="0" lang="ru-RU" sz="18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Тектоник;</a:t>
            </a: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5. </a:t>
            </a:r>
            <a:r>
              <a:rPr kumimoji="0" lang="ru-RU" sz="18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Гоу – г</a:t>
            </a:r>
            <a:r>
              <a:rPr lang="en-US" b="1" i="1" u="sng" dirty="0" err="1" smtClean="0">
                <a:solidFill>
                  <a:schemeClr val="bg1"/>
                </a:solidFill>
                <a:latin typeface="Arial Black" pitchFamily="34" charset="0"/>
              </a:rPr>
              <a:t>oy</a:t>
            </a:r>
            <a:r>
              <a:rPr kumimoji="0" lang="ru-RU" sz="18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. </a:t>
            </a:r>
            <a:endParaRPr kumimoji="0" lang="ru-RU" sz="1800" b="1" i="1" u="sng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5635" y="0"/>
            <a:ext cx="915666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0" y="0"/>
            <a:ext cx="9144000" cy="857232"/>
          </a:xfrm>
          <a:prstGeom prst="rect">
            <a:avLst/>
          </a:prstGeom>
        </p:spPr>
        <p:txBody>
          <a:bodyPr vert="horz" lIns="45720" rIns="45720" anchor="ctr"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lvl="0" fontAlgn="auto">
              <a:spcAft>
                <a:spcPts val="0"/>
              </a:spcAft>
            </a:pPr>
            <a:r>
              <a:rPr lang="en-US" sz="32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66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 Black" pitchFamily="34" charset="0"/>
                <a:ea typeface="+mj-ea"/>
                <a:cs typeface="Estrangelo Edessa" pitchFamily="66"/>
              </a:rPr>
              <a:t> </a:t>
            </a:r>
            <a:r>
              <a:rPr lang="ru-RU" sz="32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5696"/>
                </a:solidFill>
                <a:latin typeface="Arial Narrow" pitchFamily="34" charset="0"/>
              </a:rPr>
              <a:t>     </a:t>
            </a:r>
            <a:r>
              <a:rPr lang="ru-RU" sz="40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5696"/>
                </a:solidFill>
                <a:latin typeface="Arial Narrow" pitchFamily="34" charset="0"/>
              </a:rPr>
              <a:t>Список использованной литературы</a:t>
            </a:r>
            <a:endParaRPr kumimoji="0" lang="ru-RU" sz="2800" b="1" i="0" strike="noStrike" kern="1200" cap="none" spc="0" normalizeH="0" baseline="0" noProof="0" dirty="0">
              <a:ln/>
              <a:solidFill>
                <a:srgbClr val="FF0066"/>
              </a:solidFill>
              <a:effectLst/>
              <a:uLnTx/>
              <a:uFillTx/>
              <a:latin typeface="Arial Black" pitchFamily="34" charset="0"/>
              <a:ea typeface="+mj-ea"/>
              <a:cs typeface="Estrangelo Edessa" pitchFamily="66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28728" y="1142984"/>
            <a:ext cx="3000396" cy="400052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95250" indent="77788" algn="ctr"/>
            <a:r>
              <a:rPr lang="en-US" b="1" dirty="0" smtClean="0">
                <a:solidFill>
                  <a:srgbClr val="002060"/>
                </a:solidFill>
              </a:rPr>
              <a:t> </a:t>
            </a:r>
            <a:endParaRPr lang="en-US" sz="2400" b="1" i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5696"/>
              </a:solidFill>
              <a:latin typeface="Arial Narrow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214414" y="2786058"/>
            <a:ext cx="3357586" cy="111336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lvl="0"/>
            <a:r>
              <a:rPr lang="ru-RU" sz="2400" b="1" dirty="0" smtClean="0">
                <a:solidFill>
                  <a:srgbClr val="000000"/>
                </a:solidFill>
              </a:rPr>
              <a:t>    </a:t>
            </a:r>
            <a:r>
              <a:rPr lang="ru-RU" sz="1400" b="1" dirty="0" smtClean="0">
                <a:solidFill>
                  <a:srgbClr val="00B0F0"/>
                </a:solidFill>
                <a:latin typeface="Trebuchet MS" pitchFamily="34" charset="0"/>
              </a:rPr>
              <a:t> </a:t>
            </a:r>
            <a:endParaRPr lang="en-US" b="1" i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358346" cy="6858000"/>
          </a:xfrm>
        </p:spPr>
        <p:txBody>
          <a:bodyPr/>
          <a:lstStyle/>
          <a:p>
            <a:pPr marL="0" indent="0">
              <a:buNone/>
            </a:pPr>
            <a:r>
              <a:rPr lang="ru-RU" sz="2000" i="1" dirty="0" smtClean="0">
                <a:gradFill flip="none" rotWithShape="1"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13500000" scaled="1"/>
                  <a:tileRect/>
                </a:gradFill>
                <a:latin typeface="Comic Sans MS" pitchFamily="66" charset="0"/>
                <a:cs typeface="Estrangelo Edessa" pitchFamily="66"/>
              </a:rPr>
              <a:t>    </a:t>
            </a:r>
            <a:endParaRPr lang="ru-RU" sz="2000" i="1" dirty="0" smtClean="0">
              <a:gradFill>
                <a:gsLst>
                  <a:gs pos="0">
                    <a:srgbClr val="000082"/>
                  </a:gs>
                  <a:gs pos="13000">
                    <a:srgbClr val="0047FF"/>
                  </a:gs>
                  <a:gs pos="28000">
                    <a:srgbClr val="000082"/>
                  </a:gs>
                  <a:gs pos="42999">
                    <a:srgbClr val="0047FF"/>
                  </a:gs>
                  <a:gs pos="58000">
                    <a:srgbClr val="000082"/>
                  </a:gs>
                  <a:gs pos="72000">
                    <a:srgbClr val="0047FF"/>
                  </a:gs>
                  <a:gs pos="87000">
                    <a:srgbClr val="000082"/>
                  </a:gs>
                  <a:gs pos="100000">
                    <a:srgbClr val="0047FF"/>
                  </a:gs>
                </a:gsLst>
                <a:lin ang="5400000" scaled="0"/>
              </a:gradFill>
              <a:latin typeface="Comic Sans MS" pitchFamily="66" charset="0"/>
              <a:cs typeface="Estrangelo Edessa" pitchFamily="66"/>
            </a:endParaRPr>
          </a:p>
          <a:p>
            <a:pPr marL="0" indent="0">
              <a:buNone/>
            </a:pPr>
            <a:r>
              <a:rPr lang="ru-RU" sz="2000" i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latin typeface="Comic Sans MS" pitchFamily="66" charset="0"/>
                <a:cs typeface="Estrangelo Edessa" pitchFamily="66"/>
              </a:rPr>
              <a:t>             И снова здравствуйте,  уважаемые   организаторы   проекта   </a:t>
            </a:r>
          </a:p>
          <a:p>
            <a:pPr marL="0" indent="0" algn="ctr">
              <a:buNone/>
            </a:pPr>
            <a:r>
              <a:rPr lang="ru-RU" sz="2000" i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latin typeface="Comic Sans MS" pitchFamily="66" charset="0"/>
                <a:cs typeface="Estrangelo Edessa" pitchFamily="66"/>
              </a:rPr>
              <a:t>«Познание и творчество»!  </a:t>
            </a:r>
          </a:p>
          <a:p>
            <a:pPr marL="0" indent="173038">
              <a:buNone/>
            </a:pPr>
            <a:r>
              <a:rPr lang="ru-RU" sz="2000" i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latin typeface="Comic Sans MS" pitchFamily="66" charset="0"/>
                <a:cs typeface="Estrangelo Edessa" pitchFamily="66"/>
              </a:rPr>
              <a:t> Я не могла дождаться когда снова приступлю к выполнению      заданий вашего конкурса. И вы снова обрадовали меня интересными        и увлекательными заданиями и головоломками. </a:t>
            </a:r>
          </a:p>
          <a:p>
            <a:pPr marL="0" indent="173038">
              <a:buNone/>
            </a:pPr>
            <a:r>
              <a:rPr lang="ru-RU" sz="2000" i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latin typeface="Comic Sans MS" pitchFamily="66" charset="0"/>
                <a:cs typeface="Estrangelo Edessa" pitchFamily="66"/>
              </a:rPr>
              <a:t>Очень легкими, но не менее интересными, оказались задания «ПО СЛЕДАМ ВАШИХ ПРЕДЛОЖЕНИЙ», «НАЙДИТЕ СЛОВО», «С ГОЛОВЫ ДО ПЯТ», «УЗНАЙ ПОСЛОВИЦУ ПО ЕЁ ПЕРЕВЁРТЫШУ». </a:t>
            </a:r>
          </a:p>
          <a:p>
            <a:pPr marL="0" indent="173038">
              <a:buNone/>
            </a:pPr>
            <a:r>
              <a:rPr lang="ru-RU" sz="2000" i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latin typeface="Comic Sans MS" pitchFamily="66" charset="0"/>
                <a:cs typeface="Estrangelo Edessa" pitchFamily="66"/>
              </a:rPr>
              <a:t>Пришлось покопаться в словарях, выполняя задания «СКОР НА ЯЗЫК», «ИГРА СЛОВ», «ВОПРОС НА ЗАСЫПКУ».</a:t>
            </a:r>
          </a:p>
          <a:p>
            <a:pPr marL="0" indent="173038">
              <a:buNone/>
            </a:pPr>
            <a:r>
              <a:rPr lang="ru-RU" sz="2000" i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latin typeface="Comic Sans MS" pitchFamily="66" charset="0"/>
                <a:cs typeface="Estrangelo Edessa" pitchFamily="66"/>
              </a:rPr>
              <a:t>Но ещё  больше меня  увлёкло задание «ТВОЯ ИГРА». Я очень люблю</a:t>
            </a:r>
          </a:p>
          <a:p>
            <a:pPr marL="0" indent="173038">
              <a:buNone/>
            </a:pPr>
            <a:r>
              <a:rPr lang="ru-RU" sz="2000" i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latin typeface="Comic Sans MS" pitchFamily="66" charset="0"/>
                <a:cs typeface="Estrangelo Edessa" pitchFamily="66"/>
              </a:rPr>
              <a:t>разгадывать головоломки и также очень люблю танцы. Я решила объединить два своих увлечения и у меня получилась интересная игра.</a:t>
            </a:r>
          </a:p>
          <a:p>
            <a:pPr marL="0" indent="173038">
              <a:buNone/>
            </a:pPr>
            <a:r>
              <a:rPr lang="ru-RU" sz="2000" i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latin typeface="Comic Sans MS" pitchFamily="66" charset="0"/>
                <a:cs typeface="Estrangelo Edessa" pitchFamily="66"/>
              </a:rPr>
              <a:t>                             Надеюсь, вам понравиться! </a:t>
            </a:r>
            <a:endParaRPr lang="en-US" sz="2000" i="1" dirty="0" smtClean="0">
              <a:gradFill>
                <a:gsLst>
                  <a:gs pos="0">
                    <a:srgbClr val="000082"/>
                  </a:gs>
                  <a:gs pos="13000">
                    <a:srgbClr val="0047FF"/>
                  </a:gs>
                  <a:gs pos="28000">
                    <a:srgbClr val="000082"/>
                  </a:gs>
                  <a:gs pos="42999">
                    <a:srgbClr val="0047FF"/>
                  </a:gs>
                  <a:gs pos="58000">
                    <a:srgbClr val="000082"/>
                  </a:gs>
                  <a:gs pos="72000">
                    <a:srgbClr val="0047FF"/>
                  </a:gs>
                  <a:gs pos="87000">
                    <a:srgbClr val="000082"/>
                  </a:gs>
                  <a:gs pos="100000">
                    <a:srgbClr val="0047FF"/>
                  </a:gs>
                </a:gsLst>
                <a:lin ang="5400000" scaled="0"/>
              </a:gradFill>
              <a:latin typeface="Comic Sans MS" pitchFamily="66" charset="0"/>
              <a:cs typeface="Estrangelo Edessa" pitchFamily="66"/>
            </a:endParaRPr>
          </a:p>
          <a:p>
            <a:pPr marL="0" indent="173038">
              <a:buNone/>
            </a:pPr>
            <a:r>
              <a:rPr lang="ru-RU" sz="2000" i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latin typeface="Comic Sans MS" pitchFamily="66" charset="0"/>
                <a:cs typeface="Estrangelo Edessa" pitchFamily="66"/>
              </a:rPr>
              <a:t>     Я думаю, что было бы ещё лучше если бы к каждой работе был</a:t>
            </a:r>
          </a:p>
          <a:p>
            <a:pPr marL="0" indent="173038">
              <a:buNone/>
            </a:pPr>
            <a:r>
              <a:rPr lang="ru-RU" sz="2000" i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latin typeface="Comic Sans MS" pitchFamily="66" charset="0"/>
                <a:cs typeface="Estrangelo Edessa" pitchFamily="66"/>
              </a:rPr>
              <a:t>                    представлен анализ – ведь интересно с каким заданием ты</a:t>
            </a:r>
          </a:p>
          <a:p>
            <a:pPr marL="0" indent="173038">
              <a:buNone/>
            </a:pPr>
            <a:r>
              <a:rPr lang="ru-RU" sz="2000" i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latin typeface="Comic Sans MS" pitchFamily="66" charset="0"/>
                <a:cs typeface="Estrangelo Edessa" pitchFamily="66"/>
              </a:rPr>
              <a:t>                справился на 10, а над каким надо было поработать больше.</a:t>
            </a:r>
          </a:p>
          <a:p>
            <a:pPr marL="0" indent="173038">
              <a:buNone/>
            </a:pPr>
            <a:r>
              <a:rPr lang="ru-RU" sz="2000" i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latin typeface="Comic Sans MS" pitchFamily="66" charset="0"/>
                <a:cs typeface="Estrangelo Edessa" pitchFamily="66"/>
              </a:rPr>
              <a:t>                       </a:t>
            </a:r>
          </a:p>
          <a:p>
            <a:pPr marL="0" indent="173038">
              <a:buNone/>
            </a:pPr>
            <a:r>
              <a:rPr lang="ru-RU" sz="2400" i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latin typeface="Comic Sans MS" pitchFamily="66" charset="0"/>
                <a:cs typeface="Estrangelo Edessa" pitchFamily="66"/>
              </a:rPr>
              <a:t>             </a:t>
            </a:r>
            <a:r>
              <a:rPr lang="en-US" sz="2400" i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latin typeface="Comic Sans MS" pitchFamily="66" charset="0"/>
                <a:cs typeface="Estrangelo Edessa" pitchFamily="66"/>
              </a:rPr>
              <a:t>   </a:t>
            </a:r>
            <a:endParaRPr lang="ru-RU" sz="2400" i="1" dirty="0" smtClean="0">
              <a:gradFill>
                <a:gsLst>
                  <a:gs pos="0">
                    <a:srgbClr val="000082"/>
                  </a:gs>
                  <a:gs pos="13000">
                    <a:srgbClr val="0047FF"/>
                  </a:gs>
                  <a:gs pos="28000">
                    <a:srgbClr val="000082"/>
                  </a:gs>
                  <a:gs pos="42999">
                    <a:srgbClr val="0047FF"/>
                  </a:gs>
                  <a:gs pos="58000">
                    <a:srgbClr val="000082"/>
                  </a:gs>
                  <a:gs pos="72000">
                    <a:srgbClr val="0047FF"/>
                  </a:gs>
                  <a:gs pos="87000">
                    <a:srgbClr val="000082"/>
                  </a:gs>
                  <a:gs pos="100000">
                    <a:srgbClr val="0047FF"/>
                  </a:gs>
                </a:gsLst>
                <a:lin ang="5400000" scaled="0"/>
              </a:gradFill>
              <a:latin typeface="Comic Sans MS" pitchFamily="66" charset="0"/>
              <a:cs typeface="Estrangelo Edessa" pitchFamily="66"/>
            </a:endParaRPr>
          </a:p>
          <a:p>
            <a:pPr marL="0" indent="173038">
              <a:buNone/>
            </a:pPr>
            <a:r>
              <a:rPr lang="ru-RU" sz="2000" i="1" dirty="0" smtClean="0">
                <a:gradFill flip="none" rotWithShape="1"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13500000" scaled="1"/>
                  <a:tileRect/>
                </a:gradFill>
                <a:latin typeface="Comic Sans MS" pitchFamily="66" charset="0"/>
                <a:cs typeface="Estrangelo Edessa" pitchFamily="66"/>
              </a:rPr>
              <a:t>                  </a:t>
            </a:r>
          </a:p>
          <a:p>
            <a:pPr marL="0" indent="268288">
              <a:buNone/>
            </a:pPr>
            <a:endParaRPr lang="ru-RU" sz="2000" i="1" dirty="0" smtClean="0">
              <a:gradFill flip="none" rotWithShape="1">
                <a:gsLst>
                  <a:gs pos="0">
                    <a:srgbClr val="000082"/>
                  </a:gs>
                  <a:gs pos="13000">
                    <a:srgbClr val="0047FF"/>
                  </a:gs>
                  <a:gs pos="28000">
                    <a:srgbClr val="000082"/>
                  </a:gs>
                  <a:gs pos="42999">
                    <a:srgbClr val="0047FF"/>
                  </a:gs>
                  <a:gs pos="58000">
                    <a:srgbClr val="000082"/>
                  </a:gs>
                  <a:gs pos="72000">
                    <a:srgbClr val="0047FF"/>
                  </a:gs>
                  <a:gs pos="87000">
                    <a:srgbClr val="000082"/>
                  </a:gs>
                  <a:gs pos="100000">
                    <a:srgbClr val="0047FF"/>
                  </a:gs>
                </a:gsLst>
                <a:lin ang="13500000" scaled="1"/>
                <a:tileRect/>
              </a:gradFill>
              <a:latin typeface="Comic Sans MS" pitchFamily="66" charset="0"/>
              <a:cs typeface="Estrangelo Edessa" pitchFamily="66"/>
            </a:endParaRPr>
          </a:p>
          <a:p>
            <a:pPr marL="0" indent="268288">
              <a:buNone/>
            </a:pPr>
            <a:r>
              <a:rPr lang="ru-RU" sz="2000" i="1" dirty="0" smtClean="0">
                <a:gradFill flip="none" rotWithShape="1"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13500000" scaled="1"/>
                  <a:tileRect/>
                </a:gradFill>
                <a:latin typeface="Comic Sans MS" pitchFamily="66" charset="0"/>
                <a:cs typeface="Estrangelo Edessa" pitchFamily="66"/>
              </a:rPr>
              <a:t>                    </a:t>
            </a:r>
          </a:p>
          <a:p>
            <a:pPr marL="0" indent="268288" algn="ctr">
              <a:buNone/>
            </a:pPr>
            <a:endParaRPr lang="ru-RU" sz="2000" i="1" dirty="0" smtClean="0">
              <a:gradFill flip="none" rotWithShape="1">
                <a:gsLst>
                  <a:gs pos="0">
                    <a:srgbClr val="000082"/>
                  </a:gs>
                  <a:gs pos="13000">
                    <a:srgbClr val="0047FF"/>
                  </a:gs>
                  <a:gs pos="28000">
                    <a:srgbClr val="000082"/>
                  </a:gs>
                  <a:gs pos="42999">
                    <a:srgbClr val="0047FF"/>
                  </a:gs>
                  <a:gs pos="58000">
                    <a:srgbClr val="000082"/>
                  </a:gs>
                  <a:gs pos="72000">
                    <a:srgbClr val="0047FF"/>
                  </a:gs>
                  <a:gs pos="87000">
                    <a:srgbClr val="000082"/>
                  </a:gs>
                  <a:gs pos="100000">
                    <a:srgbClr val="0047FF"/>
                  </a:gs>
                </a:gsLst>
                <a:lin ang="13500000" scaled="1"/>
                <a:tileRect/>
              </a:gradFill>
              <a:latin typeface="Comic Sans MS" pitchFamily="66" charset="0"/>
              <a:cs typeface="Estrangelo Edessa" pitchFamily="66"/>
            </a:endParaRPr>
          </a:p>
          <a:p>
            <a:pPr marL="0" indent="0">
              <a:buNone/>
            </a:pPr>
            <a:r>
              <a:rPr lang="ru-RU" sz="2000" i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latin typeface="Comic Sans MS" pitchFamily="66" charset="0"/>
                <a:cs typeface="Estrangelo Edessa" pitchFamily="66"/>
              </a:rPr>
              <a:t> </a:t>
            </a:r>
            <a:endParaRPr lang="ru-RU" sz="2000" i="1" dirty="0">
              <a:gradFill>
                <a:gsLst>
                  <a:gs pos="0">
                    <a:srgbClr val="000082"/>
                  </a:gs>
                  <a:gs pos="13000">
                    <a:srgbClr val="0047FF"/>
                  </a:gs>
                  <a:gs pos="28000">
                    <a:srgbClr val="000082"/>
                  </a:gs>
                  <a:gs pos="42999">
                    <a:srgbClr val="0047FF"/>
                  </a:gs>
                  <a:gs pos="58000">
                    <a:srgbClr val="000082"/>
                  </a:gs>
                  <a:gs pos="72000">
                    <a:srgbClr val="0047FF"/>
                  </a:gs>
                  <a:gs pos="87000">
                    <a:srgbClr val="000082"/>
                  </a:gs>
                  <a:gs pos="100000">
                    <a:srgbClr val="0047FF"/>
                  </a:gs>
                </a:gsLst>
                <a:lin ang="5400000" scaled="0"/>
              </a:gradFill>
              <a:latin typeface="Comic Sans MS" pitchFamily="66" charset="0"/>
              <a:cs typeface="Estrangelo Edessa" pitchFamily="66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28794" y="6286520"/>
            <a:ext cx="70723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cs typeface="Estrangelo Edessa" pitchFamily="66"/>
              </a:rPr>
              <a:t>С нетерпением ожидаю «Осеннего тура»! 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"/>
            <a:ext cx="9144000" cy="4857759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9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  <a:p>
            <a:pPr algn="ctr">
              <a:buNone/>
            </a:pPr>
            <a:r>
              <a:rPr lang="ru-RU" sz="9600" b="1" i="1" cap="all" dirty="0" smtClean="0">
                <a:ln w="9000" cmpd="sng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Творческие</a:t>
            </a:r>
          </a:p>
          <a:p>
            <a:pPr algn="ctr">
              <a:buNone/>
            </a:pPr>
            <a:r>
              <a:rPr lang="ru-RU" sz="9600" b="1" i="1" cap="all" dirty="0" smtClean="0">
                <a:ln w="9000" cmpd="sng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 игры</a:t>
            </a:r>
            <a:endParaRPr lang="ru-RU" sz="9600" b="1" i="1" cap="all" dirty="0">
              <a:ln w="9000" cmpd="sng">
                <a:gradFill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728"/>
            <a:ext cx="9144000" cy="292895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8800" dirty="0" smtClean="0">
                <a:gradFill flip="none" rotWithShape="1">
                  <a:gsLst>
                    <a:gs pos="3700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13500000" scaled="1"/>
                  <a:tileRect/>
                </a:gradFill>
                <a:latin typeface="Monotype Corsiva" pitchFamily="66" charset="0"/>
              </a:rPr>
              <a:t>   </a:t>
            </a:r>
            <a:r>
              <a:rPr lang="en-US" sz="8800" dirty="0" smtClean="0">
                <a:gradFill flip="none" rotWithShape="1">
                  <a:gsLst>
                    <a:gs pos="3700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13500000" scaled="1"/>
                  <a:tileRect/>
                </a:gradFill>
                <a:latin typeface="Monotype Corsiva" pitchFamily="66" charset="0"/>
              </a:rPr>
              <a:t> </a:t>
            </a:r>
            <a:r>
              <a:rPr lang="ru-RU" sz="8800" dirty="0" smtClean="0">
                <a:gradFill flip="none" rotWithShape="1">
                  <a:gsLst>
                    <a:gs pos="3700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13500000" scaled="1"/>
                  <a:tileRect/>
                </a:gradFill>
                <a:latin typeface="Monotype Corsiva" pitchFamily="66" charset="0"/>
              </a:rPr>
              <a:t>      </a:t>
            </a:r>
            <a:r>
              <a:rPr lang="ru-RU" sz="7200" b="1" dirty="0" smtClean="0">
                <a:gradFill flip="none" rotWithShape="1"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5400000" scaled="0"/>
                  <a:tileRect/>
                </a:gradFill>
                <a:latin typeface="Monotype Corsiva" pitchFamily="66" charset="0"/>
              </a:rPr>
              <a:t>СПАСИБО </a:t>
            </a:r>
          </a:p>
          <a:p>
            <a:pPr>
              <a:buNone/>
            </a:pPr>
            <a:r>
              <a:rPr lang="ru-RU" sz="7200" b="1" dirty="0" smtClean="0">
                <a:gradFill flip="none" rotWithShape="1"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5400000" scaled="0"/>
                  <a:tileRect/>
                </a:gradFill>
                <a:latin typeface="Monotype Corsiva" pitchFamily="66" charset="0"/>
              </a:rPr>
              <a:t>       ЗА  ВНИМАНИЕ!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3643314"/>
            <a:ext cx="9144000" cy="3214686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ctr">
              <a:buNone/>
            </a:pPr>
            <a:r>
              <a:rPr lang="ru-RU" sz="8000" dirty="0" smtClean="0">
                <a:gradFill flip="none" rotWithShape="1">
                  <a:gsLst>
                    <a:gs pos="3700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13500000" scaled="1"/>
                  <a:tileRect/>
                </a:gradFill>
                <a:latin typeface="Monotype Corsiva" pitchFamily="66" charset="0"/>
              </a:rPr>
              <a:t> </a:t>
            </a:r>
            <a:r>
              <a:rPr lang="ru-RU" sz="8000" b="1" dirty="0" smtClean="0">
                <a:gradFill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5400000" scaled="0"/>
                </a:gradFill>
                <a:latin typeface="Monotype Corsiva" pitchFamily="66" charset="0"/>
              </a:rPr>
              <a:t>ДО НОВЫХ  </a:t>
            </a:r>
            <a:r>
              <a:rPr lang="en-US" sz="8000" b="1" dirty="0" smtClean="0">
                <a:gradFill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5400000" scaled="0"/>
                </a:gradFill>
                <a:latin typeface="Monotype Corsiva" pitchFamily="66" charset="0"/>
              </a:rPr>
              <a:t> </a:t>
            </a:r>
            <a:r>
              <a:rPr lang="ru-RU" sz="8000" b="1" dirty="0" smtClean="0">
                <a:gradFill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5400000" scaled="0"/>
                </a:gradFill>
                <a:latin typeface="Monotype Corsiva" pitchFamily="66" charset="0"/>
              </a:rPr>
              <a:t>  ВСТРЕЧ!</a:t>
            </a:r>
            <a:endParaRPr lang="ru-RU" sz="7200" b="1" dirty="0" smtClean="0">
              <a:gradFill>
                <a:gsLst>
                  <a:gs pos="0">
                    <a:srgbClr val="825600"/>
                  </a:gs>
                  <a:gs pos="13000">
                    <a:srgbClr val="FFA800"/>
                  </a:gs>
                  <a:gs pos="28000">
                    <a:srgbClr val="825600"/>
                  </a:gs>
                  <a:gs pos="42999">
                    <a:srgbClr val="FFA800"/>
                  </a:gs>
                  <a:gs pos="58000">
                    <a:srgbClr val="825600"/>
                  </a:gs>
                  <a:gs pos="72000">
                    <a:srgbClr val="FFA800"/>
                  </a:gs>
                  <a:gs pos="87000">
                    <a:srgbClr val="825600"/>
                  </a:gs>
                  <a:gs pos="100000">
                    <a:srgbClr val="FFA800"/>
                  </a:gs>
                </a:gsLst>
                <a:lin ang="5400000" scaled="0"/>
              </a:gra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100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142852"/>
            <a:ext cx="91440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eofan Ucs" pitchFamily="2" charset="0"/>
              </a:rPr>
              <a:t> </a:t>
            </a:r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eofan Ucs" pitchFamily="2" charset="0"/>
              </a:rPr>
              <a:t>    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eofan Ucs" pitchFamily="2" charset="0"/>
              </a:rPr>
              <a:t>МАШИНА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Old English Text MT" pitchFamily="66" charset="0"/>
              </a:rPr>
              <a:t> 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eofan Ucs" pitchFamily="2" charset="0"/>
              </a:rPr>
              <a:t>ВРЕМЕНИ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Feofan Ucs" pitchFamily="2" charset="0"/>
            </a:endParaRPr>
          </a:p>
        </p:txBody>
      </p:sp>
      <p:sp>
        <p:nvSpPr>
          <p:cNvPr id="6" name="Пятно 1 5"/>
          <p:cNvSpPr/>
          <p:nvPr/>
        </p:nvSpPr>
        <p:spPr>
          <a:xfrm>
            <a:off x="142844" y="214290"/>
            <a:ext cx="1000100" cy="857232"/>
          </a:xfrm>
          <a:prstGeom prst="irregularSeal1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1</a:t>
            </a:r>
            <a:endParaRPr lang="ru-RU" sz="36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1214438"/>
            <a:ext cx="9144000" cy="5643562"/>
          </a:xfrm>
          <a:prstGeom prst="rect">
            <a:avLst/>
          </a:prstGeom>
          <a:noFill/>
        </p:spPr>
        <p:txBody>
          <a:bodyPr wrap="square" lIns="91440" tIns="45720" rIns="91440" bIns="4572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endParaRPr lang="ru-RU" sz="2800" b="1" cap="none" spc="-1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Feofan Ucs" pitchFamily="2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500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ятно 1 3"/>
          <p:cNvSpPr/>
          <p:nvPr/>
        </p:nvSpPr>
        <p:spPr>
          <a:xfrm>
            <a:off x="214282" y="214290"/>
            <a:ext cx="1071570" cy="928694"/>
          </a:xfrm>
          <a:prstGeom prst="irregularSeal1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2</a:t>
            </a:r>
            <a:endParaRPr lang="ru-RU" sz="32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28662" y="3143248"/>
            <a:ext cx="7358114" cy="273921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>
              <a:buNone/>
            </a:pPr>
            <a:r>
              <a:rPr lang="ru-RU" sz="3600" b="1" i="1" dirty="0" smtClean="0">
                <a:solidFill>
                  <a:srgbClr val="FF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S Down Cyr" pitchFamily="82" charset="0"/>
              </a:rPr>
              <a:t>Первый слог  - мера земли,</a:t>
            </a:r>
          </a:p>
          <a:p>
            <a:pPr lvl="0" algn="ctr">
              <a:buNone/>
            </a:pPr>
            <a:r>
              <a:rPr lang="ru-RU" sz="3600" b="1" i="1" dirty="0" smtClean="0">
                <a:solidFill>
                  <a:srgbClr val="FF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S Down Cyr" pitchFamily="82" charset="0"/>
              </a:rPr>
              <a:t>Второй – в море  осадок.</a:t>
            </a:r>
          </a:p>
          <a:p>
            <a:pPr lvl="0" algn="ctr">
              <a:buNone/>
            </a:pPr>
            <a:r>
              <a:rPr lang="ru-RU" sz="3600" b="1" i="1" dirty="0" smtClean="0">
                <a:solidFill>
                  <a:srgbClr val="FF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S Down Cyr" pitchFamily="82" charset="0"/>
              </a:rPr>
              <a:t>А вместе вы отгадать должны </a:t>
            </a:r>
          </a:p>
          <a:p>
            <a:pPr lvl="0" algn="ctr">
              <a:buNone/>
            </a:pPr>
            <a:r>
              <a:rPr lang="ru-RU" sz="3600" b="1" i="1" dirty="0" smtClean="0">
                <a:solidFill>
                  <a:srgbClr val="FF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S Down Cyr" pitchFamily="82" charset="0"/>
              </a:rPr>
              <a:t>Один из видов красок.</a:t>
            </a:r>
          </a:p>
          <a:p>
            <a:pPr lvl="0" algn="ctr">
              <a:buNone/>
            </a:pPr>
            <a:endParaRPr lang="ru-RU" sz="28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2214554"/>
            <a:ext cx="6786610" cy="928694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r>
              <a:rPr lang="ru-RU" sz="3200" b="1" dirty="0" smtClean="0">
                <a:latin typeface="Arial Narrow" pitchFamily="34" charset="0"/>
              </a:rPr>
              <a:t>  Шарада для слова</a:t>
            </a:r>
            <a:r>
              <a:rPr lang="ru-RU" sz="3200" b="1" dirty="0" smtClean="0">
                <a:solidFill>
                  <a:srgbClr val="7E35B5"/>
                </a:solidFill>
                <a:latin typeface="Arial Narrow" pitchFamily="34" charset="0"/>
              </a:rPr>
              <a:t> </a:t>
            </a:r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</a:rPr>
              <a:t>АКРИЛ(акр - ил).</a:t>
            </a:r>
            <a:endParaRPr lang="ru-RU" sz="3200" b="1" dirty="0">
              <a:latin typeface="Arial Narrow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428604"/>
            <a:ext cx="9144000" cy="163771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ru-RU" dirty="0" smtClean="0"/>
              <a:t>                  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Шарада </a:t>
            </a:r>
            <a:r>
              <a:rPr lang="ru-RU" sz="2400" b="1" dirty="0" smtClean="0">
                <a:latin typeface="Arial Narrow" pitchFamily="34" charset="0"/>
              </a:rPr>
              <a:t>- это загадка, составленная в стихах, в ней</a:t>
            </a:r>
          </a:p>
          <a:p>
            <a:r>
              <a:rPr lang="ru-RU" sz="2400" b="1" dirty="0" smtClean="0">
                <a:latin typeface="Arial Narrow" pitchFamily="34" charset="0"/>
              </a:rPr>
              <a:t>                   задуманное слово распадается на несколько отдельных </a:t>
            </a:r>
          </a:p>
          <a:p>
            <a:r>
              <a:rPr lang="ru-RU" sz="2400" b="1" dirty="0" smtClean="0">
                <a:latin typeface="Arial Narrow" pitchFamily="34" charset="0"/>
              </a:rPr>
              <a:t>частей, причем каждая из них  представляет собой самостоятельное слово,  как правило, односложное. </a:t>
            </a:r>
            <a:endParaRPr lang="ru-RU" sz="2400" b="1" dirty="0">
              <a:latin typeface="Arial Narrow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097335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8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onotype Corsiva" pitchFamily="66" charset="0"/>
              </a:rPr>
              <a:t>Игры </a:t>
            </a:r>
          </a:p>
          <a:p>
            <a:pPr algn="ctr">
              <a:buNone/>
            </a:pPr>
            <a:r>
              <a:rPr lang="ru-RU" sz="8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onotype Corsiva" pitchFamily="66" charset="0"/>
              </a:rPr>
              <a:t>  с буквами.</a:t>
            </a:r>
            <a:endParaRPr lang="ru-RU" sz="8800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89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00034" y="285728"/>
            <a:ext cx="8472518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 Narrow" pitchFamily="34" charset="0"/>
              </a:rPr>
              <a:t>      </a:t>
            </a:r>
            <a:r>
              <a:rPr lang="ru-RU" sz="49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 Narrow" pitchFamily="34" charset="0"/>
              </a:rPr>
              <a:t>По следам ваших предложений.</a:t>
            </a:r>
            <a:endParaRPr lang="ru-RU" dirty="0"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 algn="ctr">
              <a:buNone/>
            </a:pPr>
            <a:endParaRPr lang="ru-RU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 algn="ctr">
              <a:buNone/>
            </a:pPr>
            <a:r>
              <a:rPr lang="ru-RU" sz="3600" b="1" dirty="0" smtClean="0">
                <a:solidFill>
                  <a:srgbClr val="00B0F0"/>
                </a:solidFill>
                <a:latin typeface="Arial Narrow" pitchFamily="34" charset="0"/>
              </a:rPr>
              <a:t>Вена, липа</a:t>
            </a:r>
            <a:r>
              <a:rPr lang="ru-RU" sz="3600" b="1" dirty="0">
                <a:solidFill>
                  <a:srgbClr val="00B0F0"/>
                </a:solidFill>
                <a:latin typeface="Arial Narrow" pitchFamily="34" charset="0"/>
              </a:rPr>
              <a:t> </a:t>
            </a:r>
            <a:r>
              <a:rPr lang="ru-RU" sz="3600" b="1" dirty="0" smtClean="0">
                <a:solidFill>
                  <a:srgbClr val="00B0F0"/>
                </a:solidFill>
                <a:latin typeface="Arial Narrow" pitchFamily="34" charset="0"/>
              </a:rPr>
              <a:t>– Плавание</a:t>
            </a:r>
          </a:p>
          <a:p>
            <a:pPr lvl="0" algn="ctr">
              <a:buNone/>
            </a:pPr>
            <a:endParaRPr lang="ru-RU" sz="3600" b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 algn="ctr">
              <a:buNone/>
            </a:pPr>
            <a:r>
              <a:rPr lang="ru-RU" sz="3600" b="1" dirty="0" smtClean="0">
                <a:solidFill>
                  <a:schemeClr val="bg1"/>
                </a:solidFill>
                <a:latin typeface="Arno Pro SmText" pitchFamily="18" charset="0"/>
              </a:rPr>
              <a:t> </a:t>
            </a:r>
            <a:r>
              <a:rPr lang="ru-RU" sz="3600" b="1" dirty="0" smtClean="0">
                <a:solidFill>
                  <a:srgbClr val="7030A0"/>
                </a:solidFill>
                <a:latin typeface="Arno Pro SmText" pitchFamily="18" charset="0"/>
              </a:rPr>
              <a:t>Лоб, тина</a:t>
            </a:r>
            <a:r>
              <a:rPr lang="ru-RU" sz="3600" b="1" dirty="0">
                <a:solidFill>
                  <a:srgbClr val="7030A0"/>
                </a:solidFill>
                <a:latin typeface="Arno Pro SmText" pitchFamily="18" charset="0"/>
              </a:rPr>
              <a:t> </a:t>
            </a:r>
            <a:r>
              <a:rPr lang="ru-RU" sz="3600" b="1" dirty="0" smtClean="0">
                <a:solidFill>
                  <a:srgbClr val="7030A0"/>
                </a:solidFill>
                <a:latin typeface="Arno Pro SmText" pitchFamily="18" charset="0"/>
              </a:rPr>
              <a:t>– Биатлон</a:t>
            </a:r>
          </a:p>
          <a:p>
            <a:pPr lvl="0" algn="ctr">
              <a:buNone/>
            </a:pPr>
            <a:endParaRPr lang="ru-RU" sz="3600" b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 algn="ctr">
              <a:buNone/>
            </a:pPr>
            <a:r>
              <a:rPr lang="ru-RU" sz="4000" b="1" dirty="0">
                <a:solidFill>
                  <a:srgbClr val="FF0000"/>
                </a:solidFill>
                <a:latin typeface="Monotype Corsiva" pitchFamily="66" charset="0"/>
              </a:rPr>
              <a:t>К</a:t>
            </a:r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>ит, сани, маг – Гимнастика</a:t>
            </a:r>
          </a:p>
          <a:p>
            <a:pPr lvl="0" algn="ctr">
              <a:buNone/>
            </a:pPr>
            <a:endParaRPr lang="ru-RU" sz="3600" b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 algn="ctr">
              <a:buNone/>
            </a:pP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Стол, кебаб</a:t>
            </a: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 </a:t>
            </a: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- Баскетбол</a:t>
            </a:r>
            <a:endParaRPr lang="ru-RU" sz="2800" b="1" dirty="0">
              <a:solidFill>
                <a:schemeClr val="accent6">
                  <a:lumMod val="75000"/>
                </a:schemeClr>
              </a:solidFill>
              <a:latin typeface="Arial Black" pitchFamily="34" charset="0"/>
            </a:endParaRP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91528" y="0"/>
            <a:ext cx="95410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Black" pitchFamily="34" charset="0"/>
              </a:rPr>
              <a:t>   </a:t>
            </a:r>
            <a:endParaRPr lang="ru-RU" sz="60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38919" name="Picture 7" descr="D:\эржэна\всяко разно\познание и творчество\плавание.bmp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000892" y="1357298"/>
            <a:ext cx="1500198" cy="1026451"/>
          </a:xfrm>
          <a:prstGeom prst="rect">
            <a:avLst/>
          </a:prstGeom>
          <a:noFill/>
        </p:spPr>
      </p:pic>
      <p:pic>
        <p:nvPicPr>
          <p:cNvPr id="38920" name="Picture 8" descr="D:\эржэна\всяко разно\познание и творчество\биатлон.bmp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00034" y="1500174"/>
            <a:ext cx="1214446" cy="1319219"/>
          </a:xfrm>
          <a:prstGeom prst="rect">
            <a:avLst/>
          </a:prstGeom>
          <a:noFill/>
        </p:spPr>
      </p:pic>
      <p:pic>
        <p:nvPicPr>
          <p:cNvPr id="38921" name="Picture 9" descr="D:\эржэна\всяко разно\познание и творчество\гимнастика.bmp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643834" y="5214950"/>
            <a:ext cx="1071567" cy="1262069"/>
          </a:xfrm>
          <a:prstGeom prst="rect">
            <a:avLst/>
          </a:prstGeom>
          <a:noFill/>
        </p:spPr>
      </p:pic>
      <p:pic>
        <p:nvPicPr>
          <p:cNvPr id="38922" name="Picture 10" descr="D:\эржэна\всяко разно\познание и творчество\баскетбол.bmp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28596" y="5072074"/>
            <a:ext cx="1143008" cy="1500198"/>
          </a:xfrm>
          <a:prstGeom prst="rect">
            <a:avLst/>
          </a:prstGeom>
          <a:noFill/>
        </p:spPr>
      </p:pic>
      <p:sp>
        <p:nvSpPr>
          <p:cNvPr id="8" name="Пятно 1 7"/>
          <p:cNvSpPr/>
          <p:nvPr/>
        </p:nvSpPr>
        <p:spPr>
          <a:xfrm>
            <a:off x="214282" y="214290"/>
            <a:ext cx="1000100" cy="857232"/>
          </a:xfrm>
          <a:prstGeom prst="irregularSeal1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3 </a:t>
            </a:r>
            <a:endParaRPr lang="ru-RU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857232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54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Impact" pitchFamily="34" charset="0"/>
              </a:rPr>
              <a:t>Скор на язык.</a:t>
            </a:r>
            <a:endParaRPr lang="ru-RU" sz="540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71546"/>
            <a:ext cx="9144000" cy="5786454"/>
          </a:xfrm>
        </p:spPr>
        <p:txBody>
          <a:bodyPr>
            <a:noAutofit/>
          </a:bodyPr>
          <a:lstStyle/>
          <a:p>
            <a:pPr marL="0" indent="177800" algn="just">
              <a:buNone/>
            </a:pPr>
            <a:r>
              <a:rPr lang="ru-RU" sz="2400" b="1" dirty="0" smtClean="0">
                <a:solidFill>
                  <a:srgbClr val="612A8A"/>
                </a:solidFill>
                <a:latin typeface="Arial Narrow" pitchFamily="34" charset="0"/>
              </a:rPr>
              <a:t>Вчера</a:t>
            </a:r>
            <a:r>
              <a:rPr lang="ru-RU" sz="2400" dirty="0" smtClean="0">
                <a:solidFill>
                  <a:srgbClr val="612A8A"/>
                </a:solidFill>
                <a:latin typeface="Arial Narrow" pitchFamily="34" charset="0"/>
              </a:rPr>
              <a:t>, </a:t>
            </a:r>
            <a:r>
              <a:rPr lang="ru-RU" sz="2400" dirty="0" smtClean="0">
                <a:solidFill>
                  <a:srgbClr val="7E35B5"/>
                </a:solidFill>
                <a:latin typeface="Arial Narrow" pitchFamily="34" charset="0"/>
              </a:rPr>
              <a:t>когда мы играли в догонялки я </a:t>
            </a:r>
            <a:r>
              <a:rPr lang="ru-RU" sz="2400" b="1" dirty="0" smtClean="0">
                <a:solidFill>
                  <a:srgbClr val="612A8A"/>
                </a:solidFill>
                <a:latin typeface="Arial Narrow" pitchFamily="34" charset="0"/>
              </a:rPr>
              <a:t>нечаянн</a:t>
            </a:r>
            <a:r>
              <a:rPr lang="ru-RU" sz="2400" dirty="0" smtClean="0">
                <a:solidFill>
                  <a:srgbClr val="612A8A"/>
                </a:solidFill>
                <a:latin typeface="Arial Narrow" pitchFamily="34" charset="0"/>
              </a:rPr>
              <a:t>о</a:t>
            </a:r>
            <a:r>
              <a:rPr lang="ru-RU" sz="2400" dirty="0" smtClean="0">
                <a:solidFill>
                  <a:srgbClr val="7E35B5"/>
                </a:solidFill>
                <a:latin typeface="Arial Narrow" pitchFamily="34" charset="0"/>
              </a:rPr>
              <a:t> столкнулась с Тоней -  она </a:t>
            </a:r>
            <a:r>
              <a:rPr lang="ru-RU" sz="2400" b="1" dirty="0" smtClean="0">
                <a:solidFill>
                  <a:srgbClr val="612A8A"/>
                </a:solidFill>
                <a:latin typeface="Arial Narrow" pitchFamily="34" charset="0"/>
              </a:rPr>
              <a:t>сильно</a:t>
            </a:r>
            <a:r>
              <a:rPr lang="ru-RU" sz="2400" dirty="0" smtClean="0">
                <a:solidFill>
                  <a:srgbClr val="7E35B5"/>
                </a:solidFill>
                <a:latin typeface="Arial Narrow" pitchFamily="34" charset="0"/>
              </a:rPr>
              <a:t> ударилась, но я </a:t>
            </a:r>
            <a:r>
              <a:rPr lang="ru-RU" sz="2400" b="1" dirty="0" smtClean="0">
                <a:solidFill>
                  <a:srgbClr val="612A8A"/>
                </a:solidFill>
                <a:latin typeface="Arial Narrow" pitchFamily="34" charset="0"/>
              </a:rPr>
              <a:t>по-дружески</a:t>
            </a:r>
            <a:r>
              <a:rPr lang="ru-RU" sz="2400" dirty="0" smtClean="0">
                <a:solidFill>
                  <a:srgbClr val="7E35B5"/>
                </a:solidFill>
                <a:latin typeface="Arial Narrow" pitchFamily="34" charset="0"/>
              </a:rPr>
              <a:t> извинилась и она, смеясь</a:t>
            </a:r>
            <a:r>
              <a:rPr lang="ru-RU" sz="2400" dirty="0" smtClean="0">
                <a:solidFill>
                  <a:srgbClr val="612A8A"/>
                </a:solidFill>
                <a:latin typeface="Arial Narrow" pitchFamily="34" charset="0"/>
              </a:rPr>
              <a:t> </a:t>
            </a:r>
            <a:r>
              <a:rPr lang="ru-RU" sz="2400" b="1" dirty="0" smtClean="0">
                <a:solidFill>
                  <a:srgbClr val="612A8A"/>
                </a:solidFill>
                <a:latin typeface="Arial Narrow" pitchFamily="34" charset="0"/>
              </a:rPr>
              <a:t>сквозь</a:t>
            </a:r>
            <a:r>
              <a:rPr lang="ru-RU" sz="2400" dirty="0" smtClean="0">
                <a:solidFill>
                  <a:srgbClr val="612A8A"/>
                </a:solidFill>
                <a:latin typeface="Arial Narrow" pitchFamily="34" charset="0"/>
              </a:rPr>
              <a:t> </a:t>
            </a:r>
            <a:r>
              <a:rPr lang="ru-RU" sz="2400" dirty="0" smtClean="0">
                <a:solidFill>
                  <a:srgbClr val="7E35B5"/>
                </a:solidFill>
                <a:latin typeface="Arial Narrow" pitchFamily="34" charset="0"/>
              </a:rPr>
              <a:t>слезы, приняла мои извинения и мы все </a:t>
            </a:r>
            <a:r>
              <a:rPr lang="ru-RU" sz="2400" b="1" dirty="0" smtClean="0">
                <a:solidFill>
                  <a:srgbClr val="612A8A"/>
                </a:solidFill>
                <a:latin typeface="Arial Narrow" pitchFamily="34" charset="0"/>
              </a:rPr>
              <a:t>вместе</a:t>
            </a:r>
            <a:r>
              <a:rPr lang="ru-RU" sz="2400" dirty="0" smtClean="0">
                <a:solidFill>
                  <a:srgbClr val="7E35B5"/>
                </a:solidFill>
                <a:latin typeface="Arial Narrow" pitchFamily="34" charset="0"/>
              </a:rPr>
              <a:t> продолжили играть, но уже вели себя более </a:t>
            </a:r>
            <a:r>
              <a:rPr lang="ru-RU" sz="2400" b="1" dirty="0" smtClean="0">
                <a:solidFill>
                  <a:srgbClr val="612A8A"/>
                </a:solidFill>
                <a:latin typeface="Arial Narrow" pitchFamily="34" charset="0"/>
              </a:rPr>
              <a:t>осторожно</a:t>
            </a:r>
            <a:r>
              <a:rPr lang="ru-RU" sz="2400" dirty="0" smtClean="0">
                <a:solidFill>
                  <a:srgbClr val="7E35B5"/>
                </a:solidFill>
                <a:latin typeface="Arial Narrow" pitchFamily="34" charset="0"/>
              </a:rPr>
              <a:t>, стараясь, чтобы никто друг друга не сшиб </a:t>
            </a:r>
            <a:r>
              <a:rPr lang="ru-RU" sz="2400" b="1" dirty="0" smtClean="0">
                <a:solidFill>
                  <a:srgbClr val="612A8A"/>
                </a:solidFill>
                <a:latin typeface="Arial Narrow" pitchFamily="34" charset="0"/>
              </a:rPr>
              <a:t>сослепу</a:t>
            </a:r>
            <a:r>
              <a:rPr lang="ru-RU" sz="2400" dirty="0" smtClean="0">
                <a:solidFill>
                  <a:srgbClr val="7E35B5"/>
                </a:solidFill>
                <a:latin typeface="Arial Narrow" pitchFamily="34" charset="0"/>
              </a:rPr>
              <a:t>; как </a:t>
            </a:r>
            <a:r>
              <a:rPr lang="ru-RU" sz="2400" b="1" dirty="0" smtClean="0">
                <a:solidFill>
                  <a:srgbClr val="612A8A"/>
                </a:solidFill>
                <a:latin typeface="Arial Narrow" pitchFamily="34" charset="0"/>
              </a:rPr>
              <a:t>недаром</a:t>
            </a:r>
            <a:r>
              <a:rPr lang="ru-RU" sz="2400" dirty="0" smtClean="0">
                <a:solidFill>
                  <a:srgbClr val="7E35B5"/>
                </a:solidFill>
                <a:latin typeface="Arial Narrow" pitchFamily="34" charset="0"/>
              </a:rPr>
              <a:t> говорят: «От греха </a:t>
            </a:r>
            <a:r>
              <a:rPr lang="ru-RU" sz="2400" b="1" dirty="0" smtClean="0">
                <a:solidFill>
                  <a:srgbClr val="612A8A"/>
                </a:solidFill>
                <a:latin typeface="Arial Narrow" pitchFamily="34" charset="0"/>
              </a:rPr>
              <a:t>подальше</a:t>
            </a:r>
            <a:r>
              <a:rPr lang="ru-RU" sz="2400" dirty="0" smtClean="0">
                <a:solidFill>
                  <a:srgbClr val="7E35B5"/>
                </a:solidFill>
                <a:latin typeface="Arial Narrow" pitchFamily="34" charset="0"/>
              </a:rPr>
              <a:t>».</a:t>
            </a:r>
          </a:p>
          <a:p>
            <a:pPr marL="177800" indent="0" algn="just">
              <a:buNone/>
              <a:tabLst>
                <a:tab pos="273050" algn="l"/>
              </a:tabLst>
            </a:pPr>
            <a:endParaRPr lang="en-US" sz="2000" b="1" dirty="0" smtClean="0">
              <a:solidFill>
                <a:srgbClr val="612A8A"/>
              </a:solidFill>
              <a:latin typeface="Arial Narrow" pitchFamily="34" charset="0"/>
            </a:endParaRPr>
          </a:p>
        </p:txBody>
      </p:sp>
      <p:sp>
        <p:nvSpPr>
          <p:cNvPr id="4" name="Пятно 1 3"/>
          <p:cNvSpPr/>
          <p:nvPr/>
        </p:nvSpPr>
        <p:spPr>
          <a:xfrm>
            <a:off x="142844" y="0"/>
            <a:ext cx="1000100" cy="857232"/>
          </a:xfrm>
          <a:prstGeom prst="irregularSeal1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2928934"/>
            <a:ext cx="4572032" cy="3929066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Arial Narrow" pitchFamily="34" charset="0"/>
              </a:rPr>
              <a:t>Вчера – наречие времени. 	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Arial Narrow" pitchFamily="34" charset="0"/>
              </a:rPr>
              <a:t>Нечаянно – наречие цели.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Arial Narrow" pitchFamily="34" charset="0"/>
              </a:rPr>
              <a:t>Сильно – качественное наречие  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Arial Narrow" pitchFamily="34" charset="0"/>
              </a:rPr>
              <a:t>По-дружески - наречие  сравнения. 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Arial Narrow" pitchFamily="34" charset="0"/>
              </a:rPr>
              <a:t>Сквозь – наречие образа действия   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Arial Narrow" pitchFamily="34" charset="0"/>
              </a:rPr>
              <a:t>Вместе - наречие совокупности 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Arial Narrow" pitchFamily="34" charset="0"/>
              </a:rPr>
              <a:t>Осторожно- качественное наречие 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Arial Narrow" pitchFamily="34" charset="0"/>
              </a:rPr>
              <a:t>Сослепу - наречие причины 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Arial Narrow" pitchFamily="34" charset="0"/>
              </a:rPr>
              <a:t>Недаром  - 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Arial Narrow" pitchFamily="34" charset="0"/>
              </a:rPr>
              <a:t>Подальше - наречие места </a:t>
            </a:r>
          </a:p>
          <a:p>
            <a:pPr marL="177800" indent="0">
              <a:buNone/>
              <a:tabLst>
                <a:tab pos="273050" algn="l"/>
              </a:tabLst>
            </a:pPr>
            <a:endParaRPr lang="ru-RU" sz="2400" b="1" dirty="0">
              <a:latin typeface="Arial Narrow" pitchFamily="34" charset="0"/>
            </a:endParaRPr>
          </a:p>
        </p:txBody>
      </p:sp>
      <p:pic>
        <p:nvPicPr>
          <p:cNvPr id="7" name="Picture 3" descr="n)-painting-bears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lum bright="-10000"/>
          </a:blip>
          <a:srcRect/>
          <a:stretch>
            <a:fillRect/>
          </a:stretch>
        </p:blipFill>
        <p:spPr bwMode="auto">
          <a:xfrm>
            <a:off x="5072066" y="3357562"/>
            <a:ext cx="3694517" cy="31851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189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8658196" cy="4709160"/>
          </a:xfrm>
        </p:spPr>
        <p:txBody>
          <a:bodyPr>
            <a:normAutofit lnSpcReduction="10000"/>
          </a:bodyPr>
          <a:lstStyle/>
          <a:p>
            <a:pPr algn="ctr"/>
            <a:endParaRPr lang="ru-RU" sz="1800" b="1" i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Arial Narrow" pitchFamily="34" charset="0"/>
            </a:endParaRPr>
          </a:p>
          <a:p>
            <a:pPr algn="ctr">
              <a:buNone/>
            </a:pPr>
            <a:r>
              <a:rPr lang="en-US" sz="8600" b="1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8600" b="1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В ГОСТЯХ </a:t>
            </a:r>
          </a:p>
          <a:p>
            <a:pPr algn="ctr" defTabSz="1020763">
              <a:buNone/>
              <a:tabLst>
                <a:tab pos="1976438" algn="l"/>
              </a:tabLst>
            </a:pPr>
            <a:r>
              <a:rPr lang="ru-RU" sz="8600" b="1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 У</a:t>
            </a:r>
            <a:endParaRPr lang="en-US" sz="8600" b="1" i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Monotype Corsiva" pitchFamily="66" charset="0"/>
            </a:endParaRPr>
          </a:p>
          <a:p>
            <a:pPr algn="ctr" defTabSz="1020763">
              <a:buNone/>
              <a:tabLst>
                <a:tab pos="1976438" algn="l"/>
              </a:tabLst>
            </a:pPr>
            <a:r>
              <a:rPr lang="ru-RU" sz="8600" b="1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ЕМЕЛИ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81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43050"/>
            <a:ext cx="9144000" cy="5214950"/>
          </a:xfrm>
        </p:spPr>
        <p:txBody>
          <a:bodyPr>
            <a:normAutofit/>
          </a:bodyPr>
          <a:lstStyle/>
          <a:p>
            <a:pPr marL="5562600" indent="-534988">
              <a:buNone/>
              <a:tabLst>
                <a:tab pos="5383213" algn="l"/>
              </a:tabLst>
            </a:pPr>
            <a:endParaRPr lang="ru-RU" dirty="0" smtClean="0">
              <a:latin typeface="Impact" pitchFamily="34" charset="0"/>
            </a:endParaRPr>
          </a:p>
          <a:p>
            <a:endParaRPr lang="ru-RU" dirty="0"/>
          </a:p>
        </p:txBody>
      </p:sp>
      <p:sp>
        <p:nvSpPr>
          <p:cNvPr id="14" name="Облако 13"/>
          <p:cNvSpPr/>
          <p:nvPr/>
        </p:nvSpPr>
        <p:spPr>
          <a:xfrm>
            <a:off x="1643042" y="214290"/>
            <a:ext cx="5857916" cy="1714488"/>
          </a:xfrm>
          <a:prstGeom prst="cloud">
            <a:avLst/>
          </a:prstGeom>
          <a:gradFill flip="none" rotWithShape="1"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0" scaled="1"/>
            <a:tileRect/>
          </a:gra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Impact" pitchFamily="34" charset="0"/>
            </a:endParaRPr>
          </a:p>
          <a:p>
            <a:pPr algn="ctr"/>
            <a:endParaRPr lang="ru-RU" sz="36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Impact" pitchFamily="34" charset="0"/>
            </a:endParaRPr>
          </a:p>
          <a:p>
            <a:pPr algn="ctr" defTabSz="273050"/>
            <a:r>
              <a:rPr lang="ru-RU" sz="4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Impact" pitchFamily="34" charset="0"/>
              </a:rPr>
              <a:t>Найдите </a:t>
            </a:r>
          </a:p>
          <a:p>
            <a:pPr algn="ctr" defTabSz="273050"/>
            <a:r>
              <a:rPr lang="ru-RU" sz="4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Impact" pitchFamily="34" charset="0"/>
              </a:rPr>
              <a:t>                 слово</a:t>
            </a:r>
            <a:endParaRPr lang="ru-RU" sz="4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Impact" pitchFamily="34" charset="0"/>
            </a:endParaRPr>
          </a:p>
          <a:p>
            <a:pPr marL="176213" algn="ctr">
              <a:tabLst>
                <a:tab pos="1976438" algn="l"/>
              </a:tabLst>
            </a:pPr>
            <a:endParaRPr lang="ru-RU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Arial Narrow" pitchFamily="34" charset="0"/>
            </a:endParaRPr>
          </a:p>
          <a:p>
            <a:pPr marL="176213" algn="ctr">
              <a:tabLst>
                <a:tab pos="1976438" algn="l"/>
              </a:tabLst>
            </a:pPr>
            <a:endParaRPr lang="ru-RU" b="1" cap="none" spc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Arial Narrow" pitchFamily="34" charset="0"/>
            </a:endParaRPr>
          </a:p>
          <a:p>
            <a:pPr marL="176213" algn="ctr">
              <a:tabLst>
                <a:tab pos="1976438" algn="l"/>
              </a:tabLst>
            </a:pPr>
            <a:endParaRPr lang="ru-RU" b="1" cap="none" spc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dirty="0"/>
          </a:p>
        </p:txBody>
      </p:sp>
      <p:sp>
        <p:nvSpPr>
          <p:cNvPr id="4" name="Пятно 1 3"/>
          <p:cNvSpPr/>
          <p:nvPr/>
        </p:nvSpPr>
        <p:spPr>
          <a:xfrm>
            <a:off x="214282" y="214290"/>
            <a:ext cx="1000100" cy="857232"/>
          </a:xfrm>
          <a:prstGeom prst="irregularSeal1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5</a:t>
            </a:r>
            <a:endParaRPr lang="ru-RU" sz="36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214282" y="2071678"/>
            <a:ext cx="4143404" cy="1928826"/>
          </a:xfrm>
          <a:prstGeom prst="horizontalScroll">
            <a:avLst>
              <a:gd name="adj" fmla="val 13733"/>
            </a:avLst>
          </a:prstGeom>
          <a:gradFill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588" lvl="0" indent="-1588">
              <a:buNone/>
            </a:pPr>
            <a:endParaRPr lang="ru-RU" sz="320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Impact" pitchFamily="34" charset="0"/>
            </a:endParaRPr>
          </a:p>
          <a:p>
            <a:pPr marL="1588" lvl="0" indent="-1588" algn="ctr">
              <a:buNone/>
            </a:pP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Impact" pitchFamily="34" charset="0"/>
              </a:rPr>
              <a:t>П</a:t>
            </a:r>
            <a:r>
              <a:rPr lang="ru-RU" sz="3200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Impact" pitchFamily="34" charset="0"/>
              </a:rPr>
              <a:t>р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Impact" pitchFamily="34" charset="0"/>
              </a:rPr>
              <a:t>о</a:t>
            </a:r>
            <a:r>
              <a:rPr lang="ru-RU" sz="3200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Impact" pitchFamily="34" charset="0"/>
              </a:rPr>
              <a:t>чь</a:t>
            </a:r>
            <a:r>
              <a:rPr lang="ru-RU" sz="3200" dirty="0" smtClean="0">
                <a:solidFill>
                  <a:schemeClr val="bg1">
                    <a:lumMod val="65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Impact" pitchFamily="34" charset="0"/>
              </a:rPr>
              <a:t> 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Impact" pitchFamily="34" charset="0"/>
              </a:rPr>
              <a:t>(пояс)   </a:t>
            </a:r>
            <a:r>
              <a:rPr lang="ru-RU" sz="3200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Impact" pitchFamily="34" charset="0"/>
              </a:rPr>
              <a:t>Ко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Impact" pitchFamily="34" charset="0"/>
              </a:rPr>
              <a:t>ся</a:t>
            </a:r>
            <a:r>
              <a:rPr lang="ru-RU" sz="3200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Impact" pitchFamily="34" charset="0"/>
              </a:rPr>
              <a:t>к </a:t>
            </a:r>
          </a:p>
          <a:p>
            <a:pPr marL="1588" lvl="0" indent="-1588" algn="ctr">
              <a:buNone/>
            </a:pP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Impact" pitchFamily="34" charset="0"/>
              </a:rPr>
              <a:t>К</a:t>
            </a:r>
            <a:r>
              <a:rPr lang="ru-RU" sz="3200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Impact" pitchFamily="34" charset="0"/>
              </a:rPr>
              <a:t>и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Impact" pitchFamily="34" charset="0"/>
              </a:rPr>
              <a:t>о</a:t>
            </a:r>
            <a:r>
              <a:rPr lang="ru-RU" sz="3200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Impact" pitchFamily="34" charset="0"/>
              </a:rPr>
              <a:t>ск</a:t>
            </a:r>
            <a:r>
              <a:rPr lang="ru-RU" sz="3200" dirty="0" smtClean="0">
                <a:solidFill>
                  <a:schemeClr val="bg1">
                    <a:lumMod val="65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Impact" pitchFamily="34" charset="0"/>
              </a:rPr>
              <a:t> 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Impact" pitchFamily="34" charset="0"/>
              </a:rPr>
              <a:t>(кора)   </a:t>
            </a:r>
            <a:r>
              <a:rPr lang="ru-RU" sz="3200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Impact" pitchFamily="34" charset="0"/>
              </a:rPr>
              <a:t>Ст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Impact" pitchFamily="34" charset="0"/>
              </a:rPr>
              <a:t>ар</a:t>
            </a:r>
            <a:r>
              <a:rPr lang="ru-RU" sz="3200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Impact" pitchFamily="34" charset="0"/>
              </a:rPr>
              <a:t>т</a:t>
            </a:r>
            <a:endParaRPr lang="ru-RU" sz="2800" dirty="0" smtClean="0">
              <a:solidFill>
                <a:schemeClr val="bg1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Impact" pitchFamily="34" charset="0"/>
            </a:endParaRPr>
          </a:p>
          <a:p>
            <a:endParaRPr lang="ru-RU" sz="2400" dirty="0"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4572000" y="4143380"/>
            <a:ext cx="4357718" cy="2500330"/>
          </a:xfrm>
          <a:prstGeom prst="horizontalScroll">
            <a:avLst>
              <a:gd name="adj" fmla="val 13733"/>
            </a:avLst>
          </a:prstGeom>
          <a:gradFill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588" lvl="0" indent="-1588">
              <a:buNone/>
            </a:pPr>
            <a:endParaRPr lang="ru-RU" sz="320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Impact" pitchFamily="34" charset="0"/>
            </a:endParaRPr>
          </a:p>
          <a:p>
            <a:pPr marL="177800" lvl="0" algn="ctr">
              <a:buNone/>
            </a:pPr>
            <a:endParaRPr lang="ru-RU" sz="280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Impact" pitchFamily="34" charset="0"/>
            </a:endParaRPr>
          </a:p>
          <a:p>
            <a:pPr marL="355600" lvl="0">
              <a:buNone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Impact" pitchFamily="34" charset="0"/>
              </a:rPr>
              <a:t>П</a:t>
            </a:r>
            <a:r>
              <a:rPr lang="ru-RU" sz="2800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Impact" pitchFamily="34" charset="0"/>
              </a:rPr>
              <a:t>а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Impact" pitchFamily="34" charset="0"/>
              </a:rPr>
              <a:t>р</a:t>
            </a:r>
            <a:r>
              <a:rPr lang="ru-RU" sz="2800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Impact" pitchFamily="34" charset="0"/>
              </a:rPr>
              <a:t>ик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Impact" pitchFamily="34" charset="0"/>
              </a:rPr>
              <a:t>  (приз)   </a:t>
            </a:r>
            <a:r>
              <a:rPr lang="ru-RU" sz="2800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Impact" pitchFamily="34" charset="0"/>
              </a:rPr>
              <a:t>Кру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Impact" pitchFamily="34" charset="0"/>
              </a:rPr>
              <a:t>из</a:t>
            </a:r>
          </a:p>
          <a:p>
            <a:pPr marL="355600" lvl="0">
              <a:buNone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Impact" pitchFamily="34" charset="0"/>
              </a:rPr>
              <a:t>К</a:t>
            </a:r>
            <a:r>
              <a:rPr lang="ru-RU" sz="2800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Impact" pitchFamily="34" charset="0"/>
              </a:rPr>
              <a:t>н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Impact" pitchFamily="34" charset="0"/>
              </a:rPr>
              <a:t>и</a:t>
            </a:r>
            <a:r>
              <a:rPr lang="ru-RU" sz="2800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Impact" pitchFamily="34" charset="0"/>
              </a:rPr>
              <a:t>га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Impact" pitchFamily="34" charset="0"/>
              </a:rPr>
              <a:t>   (киль)   </a:t>
            </a:r>
            <a:r>
              <a:rPr lang="ru-RU" sz="2800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Impact" pitchFamily="34" charset="0"/>
              </a:rPr>
              <a:t>Кро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Impact" pitchFamily="34" charset="0"/>
              </a:rPr>
              <a:t>ль</a:t>
            </a:r>
          </a:p>
          <a:p>
            <a:pPr marL="355600" lvl="0">
              <a:buNone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Impact" pitchFamily="34" charset="0"/>
              </a:rPr>
              <a:t>М</a:t>
            </a:r>
            <a:r>
              <a:rPr lang="ru-RU" sz="2800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Impact" pitchFamily="34" charset="0"/>
              </a:rPr>
              <a:t>а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Impact" pitchFamily="34" charset="0"/>
              </a:rPr>
              <a:t>р</a:t>
            </a:r>
            <a:r>
              <a:rPr lang="ru-RU" sz="2800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Impact" pitchFamily="34" charset="0"/>
              </a:rPr>
              <a:t>ка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Impact" pitchFamily="34" charset="0"/>
              </a:rPr>
              <a:t>  (мрак)  </a:t>
            </a:r>
            <a:r>
              <a:rPr lang="ru-RU" sz="2800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Impact" pitchFamily="34" charset="0"/>
              </a:rPr>
              <a:t>Рыб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Impact" pitchFamily="34" charset="0"/>
              </a:rPr>
              <a:t>ак</a:t>
            </a:r>
          </a:p>
          <a:p>
            <a:pPr marL="355600" lvl="0">
              <a:buNone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Impact" pitchFamily="34" charset="0"/>
              </a:rPr>
              <a:t>С</a:t>
            </a:r>
            <a:r>
              <a:rPr lang="ru-RU" sz="2800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Impact" pitchFamily="34" charset="0"/>
              </a:rPr>
              <a:t>т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Impact" pitchFamily="34" charset="0"/>
              </a:rPr>
              <a:t>о</a:t>
            </a:r>
            <a:r>
              <a:rPr lang="ru-RU" sz="2800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Impact" pitchFamily="34" charset="0"/>
              </a:rPr>
              <a:t>лб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Impact" pitchFamily="34" charset="0"/>
              </a:rPr>
              <a:t>  (соха)    </a:t>
            </a:r>
            <a:r>
              <a:rPr lang="ru-RU" sz="2800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Impact" pitchFamily="34" charset="0"/>
              </a:rPr>
              <a:t>Кро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Impact" pitchFamily="34" charset="0"/>
              </a:rPr>
              <a:t>ха</a:t>
            </a:r>
          </a:p>
          <a:p>
            <a:pPr marL="1588" lvl="0" indent="-1588">
              <a:buNone/>
            </a:pPr>
            <a:endParaRPr lang="ru-RU" sz="320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Impact" pitchFamily="34" charset="0"/>
            </a:endParaRPr>
          </a:p>
          <a:p>
            <a:pPr marL="1588" lvl="0" indent="-1588">
              <a:buNone/>
            </a:pPr>
            <a:endParaRPr lang="ru-RU" sz="2400" dirty="0"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15547" y="2000240"/>
            <a:ext cx="4728453" cy="1928826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r>
              <a:rPr lang="ru-RU" sz="1100" dirty="0" smtClean="0">
                <a:solidFill>
                  <a:schemeClr val="bg1"/>
                </a:solidFill>
                <a:effectLst/>
                <a:latin typeface="Impact" pitchFamily="34" charset="0"/>
              </a:rPr>
              <a:t>              </a:t>
            </a:r>
            <a:endParaRPr lang="ru-RU" dirty="0" smtClean="0">
              <a:solidFill>
                <a:schemeClr val="bg1"/>
              </a:solidFill>
              <a:effectLst/>
              <a:latin typeface="Century Gothic" pitchFamily="34" charset="0"/>
            </a:endParaRPr>
          </a:p>
          <a:p>
            <a:pPr algn="r"/>
            <a:r>
              <a:rPr lang="ru-RU" dirty="0" smtClean="0">
                <a:solidFill>
                  <a:schemeClr val="bg1"/>
                </a:solidFill>
                <a:effectLst/>
                <a:latin typeface="Century Gothic" pitchFamily="34" charset="0"/>
              </a:rPr>
              <a:t>                  </a:t>
            </a:r>
            <a:r>
              <a:rPr lang="ru-RU" i="1" dirty="0" smtClean="0">
                <a:latin typeface="Century Gothic" pitchFamily="34" charset="0"/>
              </a:rPr>
              <a:t>Проанализировав данные слова, </a:t>
            </a:r>
            <a:endParaRPr lang="ru-RU" i="1" dirty="0" smtClean="0">
              <a:latin typeface="Century Gothic" pitchFamily="34" charset="0"/>
            </a:endParaRPr>
          </a:p>
          <a:p>
            <a:pPr algn="r"/>
            <a:r>
              <a:rPr lang="ru-RU" i="1" dirty="0" smtClean="0">
                <a:latin typeface="Century Gothic" pitchFamily="34" charset="0"/>
              </a:rPr>
              <a:t>я </a:t>
            </a:r>
            <a:r>
              <a:rPr lang="ru-RU" i="1" dirty="0" smtClean="0">
                <a:latin typeface="Century Gothic" pitchFamily="34" charset="0"/>
              </a:rPr>
              <a:t>поняла, </a:t>
            </a:r>
            <a:r>
              <a:rPr lang="ru-RU" i="1" dirty="0" smtClean="0">
                <a:latin typeface="Century Gothic" pitchFamily="34" charset="0"/>
              </a:rPr>
              <a:t>что </a:t>
            </a:r>
            <a:r>
              <a:rPr lang="ru-RU" i="1" dirty="0" smtClean="0">
                <a:latin typeface="Century Gothic" pitchFamily="34" charset="0"/>
              </a:rPr>
              <a:t>слово </a:t>
            </a:r>
            <a:r>
              <a:rPr lang="ru-RU" b="1" i="1" dirty="0" smtClean="0">
                <a:latin typeface="Century Gothic" pitchFamily="34" charset="0"/>
              </a:rPr>
              <a:t>«пояс»</a:t>
            </a:r>
            <a:r>
              <a:rPr lang="ru-RU" i="1" dirty="0" smtClean="0">
                <a:latin typeface="Century Gothic" pitchFamily="34" charset="0"/>
              </a:rPr>
              <a:t> </a:t>
            </a:r>
            <a:endParaRPr lang="ru-RU" i="1" dirty="0" smtClean="0">
              <a:latin typeface="Century Gothic" pitchFamily="34" charset="0"/>
            </a:endParaRPr>
          </a:p>
          <a:p>
            <a:pPr algn="r"/>
            <a:r>
              <a:rPr lang="ru-RU" i="1" dirty="0" smtClean="0">
                <a:latin typeface="Century Gothic" pitchFamily="34" charset="0"/>
              </a:rPr>
              <a:t>получилось из </a:t>
            </a:r>
            <a:r>
              <a:rPr lang="ru-RU" i="1" dirty="0" smtClean="0">
                <a:latin typeface="Century Gothic" pitchFamily="34" charset="0"/>
              </a:rPr>
              <a:t>1 и 3 букв </a:t>
            </a:r>
            <a:r>
              <a:rPr lang="ru-RU" i="1" dirty="0" smtClean="0">
                <a:latin typeface="Century Gothic" pitchFamily="34" charset="0"/>
              </a:rPr>
              <a:t>слова </a:t>
            </a:r>
            <a:r>
              <a:rPr lang="ru-RU" b="1" i="1" dirty="0" smtClean="0">
                <a:latin typeface="Century Gothic" pitchFamily="34" charset="0"/>
              </a:rPr>
              <a:t>«прочь</a:t>
            </a:r>
            <a:r>
              <a:rPr lang="ru-RU" b="1" i="1" dirty="0" smtClean="0">
                <a:latin typeface="Century Gothic" pitchFamily="34" charset="0"/>
              </a:rPr>
              <a:t>»</a:t>
            </a:r>
          </a:p>
          <a:p>
            <a:pPr algn="r"/>
            <a:r>
              <a:rPr lang="ru-RU" i="1" dirty="0" smtClean="0">
                <a:latin typeface="Century Gothic" pitchFamily="34" charset="0"/>
              </a:rPr>
              <a:t> </a:t>
            </a:r>
            <a:r>
              <a:rPr lang="ru-RU" i="1" dirty="0" smtClean="0">
                <a:latin typeface="Century Gothic" pitchFamily="34" charset="0"/>
              </a:rPr>
              <a:t>и из 3 и 4 букв </a:t>
            </a:r>
            <a:r>
              <a:rPr lang="ru-RU" b="1" i="1" dirty="0" smtClean="0">
                <a:latin typeface="Century Gothic" pitchFamily="34" charset="0"/>
              </a:rPr>
              <a:t>слова «косяк».</a:t>
            </a:r>
            <a:r>
              <a:rPr lang="ru-RU" i="1" dirty="0" smtClean="0">
                <a:latin typeface="Century Gothic" pitchFamily="34" charset="0"/>
              </a:rPr>
              <a:t> </a:t>
            </a:r>
            <a:endParaRPr lang="ru-RU" i="1" dirty="0" smtClean="0">
              <a:latin typeface="Century Gothic" pitchFamily="34" charset="0"/>
            </a:endParaRPr>
          </a:p>
          <a:p>
            <a:pPr algn="r"/>
            <a:r>
              <a:rPr lang="ru-RU" i="1" dirty="0" smtClean="0">
                <a:latin typeface="Century Gothic" pitchFamily="34" charset="0"/>
              </a:rPr>
              <a:t>Этим </a:t>
            </a:r>
            <a:r>
              <a:rPr lang="ru-RU" i="1" dirty="0" smtClean="0">
                <a:latin typeface="Century Gothic" pitchFamily="34" charset="0"/>
              </a:rPr>
              <a:t>же способом я </a:t>
            </a:r>
            <a:r>
              <a:rPr lang="ru-RU" i="1" dirty="0" smtClean="0">
                <a:latin typeface="Century Gothic" pitchFamily="34" charset="0"/>
              </a:rPr>
              <a:t>составила</a:t>
            </a:r>
          </a:p>
          <a:p>
            <a:pPr algn="r"/>
            <a:r>
              <a:rPr lang="ru-RU" i="1" dirty="0" smtClean="0">
                <a:latin typeface="Century Gothic" pitchFamily="34" charset="0"/>
              </a:rPr>
              <a:t> </a:t>
            </a:r>
            <a:r>
              <a:rPr lang="ru-RU" i="1" dirty="0" smtClean="0">
                <a:latin typeface="Century Gothic" pitchFamily="34" charset="0"/>
              </a:rPr>
              <a:t>слово </a:t>
            </a:r>
            <a:r>
              <a:rPr lang="ru-RU" b="1" i="1" dirty="0" smtClean="0">
                <a:latin typeface="Century Gothic" pitchFamily="34" charset="0"/>
              </a:rPr>
              <a:t>«кора».</a:t>
            </a:r>
            <a:endParaRPr lang="ru-RU" dirty="0" smtClean="0">
              <a:latin typeface="Century Gothic" pitchFamily="34" charset="0"/>
            </a:endParaRPr>
          </a:p>
          <a:p>
            <a:pPr algn="r"/>
            <a:endParaRPr lang="ru-RU" sz="2000" dirty="0">
              <a:solidFill>
                <a:schemeClr val="bg1"/>
              </a:solidFill>
              <a:effectLst/>
            </a:endParaRPr>
          </a:p>
        </p:txBody>
      </p:sp>
      <p:sp>
        <p:nvSpPr>
          <p:cNvPr id="8" name="Стрелка влево 7"/>
          <p:cNvSpPr/>
          <p:nvPr/>
        </p:nvSpPr>
        <p:spPr>
          <a:xfrm>
            <a:off x="4429124" y="2285992"/>
            <a:ext cx="642942" cy="571504"/>
          </a:xfrm>
          <a:prstGeom prst="leftArrow">
            <a:avLst/>
          </a:prstGeom>
          <a:gradFill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0" y="5000636"/>
            <a:ext cx="4429124" cy="1857364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r>
              <a:rPr lang="ru-RU" i="1" dirty="0" smtClean="0">
                <a:latin typeface="Century Gothic" pitchFamily="34" charset="0"/>
              </a:rPr>
              <a:t>А в этой головоломке я составила                                                                      </a:t>
            </a:r>
            <a:endParaRPr lang="ru-RU" i="1" dirty="0" smtClean="0">
              <a:latin typeface="Century Gothic" pitchFamily="34" charset="0"/>
            </a:endParaRPr>
          </a:p>
          <a:p>
            <a:r>
              <a:rPr lang="ru-RU" i="1" dirty="0" smtClean="0">
                <a:latin typeface="Century Gothic" pitchFamily="34" charset="0"/>
              </a:rPr>
              <a:t>слова </a:t>
            </a:r>
            <a:r>
              <a:rPr lang="ru-RU" b="1" i="1" dirty="0" smtClean="0">
                <a:latin typeface="Century Gothic" pitchFamily="34" charset="0"/>
              </a:rPr>
              <a:t>«киль», «мрак»  </a:t>
            </a:r>
            <a:r>
              <a:rPr lang="ru-RU" i="1" dirty="0" smtClean="0">
                <a:latin typeface="Century Gothic" pitchFamily="34" charset="0"/>
              </a:rPr>
              <a:t>и </a:t>
            </a:r>
            <a:r>
              <a:rPr lang="ru-RU" b="1" i="1" dirty="0" smtClean="0">
                <a:latin typeface="Century Gothic" pitchFamily="34" charset="0"/>
              </a:rPr>
              <a:t>«соха»,</a:t>
            </a:r>
            <a:r>
              <a:rPr lang="ru-RU" i="1" dirty="0" smtClean="0">
                <a:latin typeface="Century Gothic" pitchFamily="34" charset="0"/>
              </a:rPr>
              <a:t>  взяв                                                                             </a:t>
            </a:r>
            <a:endParaRPr lang="ru-RU" i="1" dirty="0" smtClean="0">
              <a:latin typeface="Century Gothic" pitchFamily="34" charset="0"/>
            </a:endParaRPr>
          </a:p>
          <a:p>
            <a:r>
              <a:rPr lang="ru-RU" i="1" dirty="0" smtClean="0">
                <a:latin typeface="Century Gothic" pitchFamily="34" charset="0"/>
              </a:rPr>
              <a:t> </a:t>
            </a:r>
            <a:r>
              <a:rPr lang="ru-RU" i="1" dirty="0" smtClean="0">
                <a:latin typeface="Century Gothic" pitchFamily="34" charset="0"/>
              </a:rPr>
              <a:t>из  первого  слова 1 и 3 буквы, а из                                                                 </a:t>
            </a:r>
            <a:endParaRPr lang="ru-RU" i="1" dirty="0" smtClean="0">
              <a:latin typeface="Century Gothic" pitchFamily="34" charset="0"/>
            </a:endParaRPr>
          </a:p>
          <a:p>
            <a:r>
              <a:rPr lang="ru-RU" i="1" dirty="0" smtClean="0">
                <a:latin typeface="Century Gothic" pitchFamily="34" charset="0"/>
              </a:rPr>
              <a:t> </a:t>
            </a:r>
            <a:r>
              <a:rPr lang="ru-RU" i="1" dirty="0" smtClean="0">
                <a:latin typeface="Century Gothic" pitchFamily="34" charset="0"/>
              </a:rPr>
              <a:t>второго  слова  2 последние </a:t>
            </a:r>
            <a:r>
              <a:rPr lang="ru-RU" i="1" dirty="0" smtClean="0">
                <a:latin typeface="Century Gothic" pitchFamily="34" charset="0"/>
              </a:rPr>
              <a:t>буквы.</a:t>
            </a:r>
            <a:endParaRPr lang="ru-RU" dirty="0">
              <a:solidFill>
                <a:schemeClr val="bg1"/>
              </a:solidFill>
              <a:effectLst/>
              <a:latin typeface="Century Gothic" pitchFamily="34" charset="0"/>
            </a:endParaRPr>
          </a:p>
        </p:txBody>
      </p:sp>
      <p:sp>
        <p:nvSpPr>
          <p:cNvPr id="10" name="Стрелка влево 9"/>
          <p:cNvSpPr/>
          <p:nvPr/>
        </p:nvSpPr>
        <p:spPr>
          <a:xfrm rot="10800000">
            <a:off x="3786182" y="4429132"/>
            <a:ext cx="642942" cy="571504"/>
          </a:xfrm>
          <a:prstGeom prst="leftArrow">
            <a:avLst/>
          </a:prstGeom>
          <a:gradFill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6 Мая      1997 Года.docx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рек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Техническая">
  <a:themeElements>
    <a:clrScheme name="Другая 6">
      <a:dk1>
        <a:srgbClr val="FFFFFF"/>
      </a:dk1>
      <a:lt1>
        <a:sysClr val="window" lastClr="FFFFFF"/>
      </a:lt1>
      <a:dk2>
        <a:srgbClr val="FFFFFF"/>
      </a:dk2>
      <a:lt2>
        <a:srgbClr val="FFFFFF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FFFFFF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1411</TotalTime>
  <Words>925</Words>
  <Application>Microsoft Office PowerPoint</Application>
  <PresentationFormat>Экран (4:3)</PresentationFormat>
  <Paragraphs>209</Paragraphs>
  <Slides>20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7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Пастель</vt:lpstr>
      <vt:lpstr>6 Мая      1997 Года.docx</vt:lpstr>
      <vt:lpstr>Тема Office</vt:lpstr>
      <vt:lpstr>Трек</vt:lpstr>
      <vt:lpstr>Яркая</vt:lpstr>
      <vt:lpstr>Апекс</vt:lpstr>
      <vt:lpstr>Техническая</vt:lpstr>
      <vt:lpstr>Слайд 1</vt:lpstr>
      <vt:lpstr>Слайд 2</vt:lpstr>
      <vt:lpstr>Слайд 3</vt:lpstr>
      <vt:lpstr>Слайд 4</vt:lpstr>
      <vt:lpstr>Слайд 5</vt:lpstr>
      <vt:lpstr>      По следам ваших предложений.</vt:lpstr>
      <vt:lpstr>Скор на язык.</vt:lpstr>
      <vt:lpstr>Слайд 8</vt:lpstr>
      <vt:lpstr>Слайд 9</vt:lpstr>
      <vt:lpstr>   С головы до пят.</vt:lpstr>
      <vt:lpstr>Слайд 11</vt:lpstr>
      <vt:lpstr>Слайд 12</vt:lpstr>
      <vt:lpstr>Слайд 13</vt:lpstr>
      <vt:lpstr>               </vt:lpstr>
      <vt:lpstr>Слайд 15</vt:lpstr>
      <vt:lpstr>                  </vt:lpstr>
      <vt:lpstr>Слайд 17</vt:lpstr>
      <vt:lpstr>Слайд 18</vt:lpstr>
      <vt:lpstr>Слайд 19</vt:lpstr>
      <vt:lpstr>Слайд 20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Музыкально - педагогическая концепция  Д.Б. Кабалевского</dc:title>
  <dc:creator>User</dc:creator>
  <cp:lastModifiedBy>user</cp:lastModifiedBy>
  <cp:revision>173</cp:revision>
  <dcterms:created xsi:type="dcterms:W3CDTF">2009-02-15T07:53:19Z</dcterms:created>
  <dcterms:modified xsi:type="dcterms:W3CDTF">2011-07-06T14:13:14Z</dcterms:modified>
</cp:coreProperties>
</file>