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sldIdLst>
    <p:sldId id="258" r:id="rId2"/>
    <p:sldId id="308" r:id="rId3"/>
    <p:sldId id="264" r:id="rId4"/>
    <p:sldId id="260" r:id="rId5"/>
    <p:sldId id="310" r:id="rId6"/>
    <p:sldId id="268" r:id="rId7"/>
    <p:sldId id="278" r:id="rId8"/>
    <p:sldId id="282" r:id="rId9"/>
    <p:sldId id="284" r:id="rId10"/>
    <p:sldId id="286" r:id="rId11"/>
    <p:sldId id="295" r:id="rId12"/>
    <p:sldId id="297" r:id="rId13"/>
    <p:sldId id="299" r:id="rId14"/>
    <p:sldId id="272" r:id="rId15"/>
    <p:sldId id="301" r:id="rId16"/>
    <p:sldId id="303" r:id="rId17"/>
    <p:sldId id="305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98" d="100"/>
          <a:sy n="98" d="100"/>
        </p:scale>
        <p:origin x="-76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EC3C9F-BB59-4ADB-AE3D-8972EC1AE8AB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D5A97C-2575-42CF-AA34-7F8048D7C30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544667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D5A97C-2575-42CF-AA34-7F8048D7C302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766891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D5A97C-2575-42CF-AA34-7F8048D7C302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823184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6"/>
          <p:cNvSpPr>
            <a:spLocks noGrp="1" noChangeArrowheads="1"/>
          </p:cNvSpPr>
          <p:nvPr>
            <p:ph type="title"/>
          </p:nvPr>
        </p:nvSpPr>
        <p:spPr>
          <a:xfrm>
            <a:off x="683568" y="764704"/>
            <a:ext cx="7893496" cy="4871442"/>
          </a:xfrm>
        </p:spPr>
        <p:txBody>
          <a:bodyPr>
            <a:normAutofit fontScale="90000"/>
          </a:bodyPr>
          <a:lstStyle/>
          <a:p>
            <a:pPr algn="r" eaLnBrk="1" hangingPunct="1"/>
            <a:r>
              <a:rPr lang="ru-RU" sz="5400" b="1" i="1" dirty="0" smtClean="0">
                <a:latin typeface="Monotype Corsiva" pitchFamily="66" charset="0"/>
              </a:rPr>
              <a:t>Проект на тему </a:t>
            </a:r>
            <a:r>
              <a:rPr lang="ru-RU" sz="5400" b="1" dirty="0" smtClean="0">
                <a:latin typeface="Monotype Corsiva" pitchFamily="66" charset="0"/>
              </a:rPr>
              <a:t/>
            </a:r>
            <a:br>
              <a:rPr lang="ru-RU" sz="5400" b="1" dirty="0" smtClean="0">
                <a:latin typeface="Monotype Corsiva" pitchFamily="66" charset="0"/>
              </a:rPr>
            </a:br>
            <a:r>
              <a:rPr lang="ru-RU" sz="5400" b="1" dirty="0" smtClean="0">
                <a:latin typeface="Monotype Corsiva" pitchFamily="66" charset="0"/>
              </a:rPr>
              <a:t>     </a:t>
            </a:r>
            <a:br>
              <a:rPr lang="ru-RU" sz="5400" b="1" dirty="0" smtClean="0">
                <a:latin typeface="Monotype Corsiva" pitchFamily="66" charset="0"/>
              </a:rPr>
            </a:br>
            <a:r>
              <a:rPr lang="ru-RU" sz="5400" b="1" dirty="0" smtClean="0">
                <a:latin typeface="Monotype Corsiva" pitchFamily="66" charset="0"/>
              </a:rPr>
              <a:t> </a:t>
            </a:r>
            <a:r>
              <a:rPr lang="ru-RU" sz="5400" b="1" i="1" dirty="0" smtClean="0">
                <a:latin typeface="Monotype Corsiva" pitchFamily="66" charset="0"/>
              </a:rPr>
              <a:t>Путешествие в историю денег</a:t>
            </a:r>
            <a:r>
              <a:rPr lang="ru-RU" sz="5400" b="1" i="1" dirty="0">
                <a:latin typeface="Monotype Corsiva" pitchFamily="66" charset="0"/>
              </a:rPr>
              <a:t/>
            </a:r>
            <a:br>
              <a:rPr lang="ru-RU" sz="5400" b="1" i="1" dirty="0">
                <a:latin typeface="Monotype Corsiva" pitchFamily="66" charset="0"/>
              </a:rPr>
            </a:br>
            <a:r>
              <a:rPr lang="ru-RU" sz="4800" b="1" i="1" dirty="0" smtClean="0">
                <a:latin typeface="Monotype Corsiva" pitchFamily="66" charset="0"/>
              </a:rPr>
              <a:t/>
            </a:r>
            <a:br>
              <a:rPr lang="ru-RU" sz="4800" b="1" i="1" dirty="0" smtClean="0">
                <a:latin typeface="Monotype Corsiva" pitchFamily="66" charset="0"/>
              </a:rPr>
            </a:br>
            <a:r>
              <a:rPr lang="ru-RU" sz="3600" b="1" i="1" dirty="0" smtClean="0">
                <a:latin typeface="Monotype Corsiva" pitchFamily="66" charset="0"/>
              </a:rPr>
              <a:t>Выполнил : ученик  4 А класса</a:t>
            </a:r>
            <a:br>
              <a:rPr lang="ru-RU" sz="3600" b="1" i="1" dirty="0" smtClean="0">
                <a:latin typeface="Monotype Corsiva" pitchFamily="66" charset="0"/>
              </a:rPr>
            </a:br>
            <a:r>
              <a:rPr lang="ru-RU" sz="3600" b="1" i="1" dirty="0" smtClean="0">
                <a:latin typeface="Monotype Corsiva" pitchFamily="66" charset="0"/>
              </a:rPr>
              <a:t>    МБОУ»СОШ  №1»</a:t>
            </a:r>
            <a:br>
              <a:rPr lang="ru-RU" sz="3600" b="1" i="1" dirty="0" smtClean="0">
                <a:latin typeface="Monotype Corsiva" pitchFamily="66" charset="0"/>
              </a:rPr>
            </a:br>
            <a:r>
              <a:rPr lang="ru-RU" sz="3600" b="1" i="1" dirty="0" smtClean="0">
                <a:latin typeface="Monotype Corsiva" pitchFamily="66" charset="0"/>
              </a:rPr>
              <a:t>г.Менделеевска</a:t>
            </a:r>
            <a:br>
              <a:rPr lang="ru-RU" sz="3600" b="1" i="1" dirty="0" smtClean="0">
                <a:latin typeface="Monotype Corsiva" pitchFamily="66" charset="0"/>
              </a:rPr>
            </a:br>
            <a:r>
              <a:rPr lang="ru-RU" sz="3600" b="1" i="1" dirty="0" smtClean="0">
                <a:latin typeface="Monotype Corsiva" pitchFamily="66" charset="0"/>
              </a:rPr>
              <a:t>                 </a:t>
            </a:r>
            <a:r>
              <a:rPr lang="ru-RU" sz="3600" b="1" i="1" dirty="0" err="1" smtClean="0">
                <a:latin typeface="Monotype Corsiva" pitchFamily="66" charset="0"/>
              </a:rPr>
              <a:t>Амирзянов</a:t>
            </a:r>
            <a:r>
              <a:rPr lang="ru-RU" sz="3600" b="1" i="1" dirty="0" smtClean="0">
                <a:latin typeface="Monotype Corsiva" pitchFamily="66" charset="0"/>
              </a:rPr>
              <a:t>  Динар</a:t>
            </a:r>
            <a:br>
              <a:rPr lang="ru-RU" sz="3600" b="1" i="1" dirty="0" smtClean="0">
                <a:latin typeface="Monotype Corsiva" pitchFamily="66" charset="0"/>
              </a:rPr>
            </a:br>
            <a:r>
              <a:rPr lang="ru-RU" sz="3600" b="1" i="1" dirty="0" err="1" smtClean="0">
                <a:latin typeface="Monotype Corsiva" pitchFamily="66" charset="0"/>
              </a:rPr>
              <a:t>Руководитель:Архипова</a:t>
            </a:r>
            <a:r>
              <a:rPr lang="ru-RU" sz="3600" b="1" i="1" dirty="0" smtClean="0">
                <a:latin typeface="Monotype Corsiva" pitchFamily="66" charset="0"/>
              </a:rPr>
              <a:t> Н.А.</a:t>
            </a:r>
            <a:endParaRPr lang="ru-RU" sz="3600" b="1" dirty="0" smtClean="0"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8447118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Прямоугольник 5"/>
          <p:cNvSpPr>
            <a:spLocks noChangeArrowheads="1"/>
          </p:cNvSpPr>
          <p:nvPr/>
        </p:nvSpPr>
        <p:spPr bwMode="auto">
          <a:xfrm>
            <a:off x="1000125" y="2428875"/>
            <a:ext cx="535781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/>
              <a:t>.</a:t>
            </a:r>
          </a:p>
        </p:txBody>
      </p:sp>
      <p:sp>
        <p:nvSpPr>
          <p:cNvPr id="19459" name="Прямоугольник 6"/>
          <p:cNvSpPr>
            <a:spLocks noChangeArrowheads="1"/>
          </p:cNvSpPr>
          <p:nvPr/>
        </p:nvSpPr>
        <p:spPr bwMode="auto">
          <a:xfrm>
            <a:off x="571500" y="428625"/>
            <a:ext cx="7858125" cy="526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2400" dirty="0"/>
              <a:t>В марте </a:t>
            </a:r>
            <a:r>
              <a:rPr lang="ru-RU" sz="2400" b="1" dirty="0"/>
              <a:t>1704</a:t>
            </a:r>
            <a:r>
              <a:rPr lang="ru-RU" sz="2400" dirty="0"/>
              <a:t> года по указу Петра I впервые в России начали делать серебряные рублевые монеты. Одновременно выпустили полтинник, </a:t>
            </a:r>
            <a:r>
              <a:rPr lang="ru-RU" sz="2400" dirty="0" err="1"/>
              <a:t>полуполтинник</a:t>
            </a:r>
            <a:r>
              <a:rPr lang="ru-RU" sz="2400" dirty="0"/>
              <a:t>, гривенник, равный 10 копейкам, пятачок с надписью "10 денег" и алтын. </a:t>
            </a:r>
            <a:br>
              <a:rPr lang="ru-RU" sz="2400" dirty="0"/>
            </a:br>
            <a:r>
              <a:rPr lang="ru-RU" sz="2400" dirty="0"/>
              <a:t>Название "алтын" - татарское. "</a:t>
            </a:r>
            <a:r>
              <a:rPr lang="ru-RU" sz="2400" dirty="0" err="1"/>
              <a:t>Алты</a:t>
            </a:r>
            <a:r>
              <a:rPr lang="ru-RU" sz="2400" dirty="0"/>
              <a:t>" - значит шесть. Древний алтын равнялся 6 </a:t>
            </a:r>
            <a:r>
              <a:rPr lang="ru-RU" sz="2400" dirty="0" err="1"/>
              <a:t>денгам</a:t>
            </a:r>
            <a:r>
              <a:rPr lang="ru-RU" sz="2400" dirty="0"/>
              <a:t>, петровский алтын - 3 копейкам. Серебро во много раз дороже меди. Чтобы медная монета была такой же ценности, как серебряная, ее нужно сделать очень большой и тяжелой. Так как в России серебра недоставало, то Екатерина I и задумала делать именно такие медные деньги. Рассчитали, что рублевая монета должна иметь вес 1,6 килограмма. </a:t>
            </a:r>
          </a:p>
        </p:txBody>
      </p:sp>
    </p:spTree>
    <p:extLst>
      <p:ext uri="{BB962C8B-B14F-4D97-AF65-F5344CB8AC3E}">
        <p14:creationId xmlns="" xmlns:p14="http://schemas.microsoft.com/office/powerpoint/2010/main" val="126664142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9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95536" y="4221088"/>
            <a:ext cx="8363272" cy="2517027"/>
          </a:xfrm>
        </p:spPr>
        <p:txBody>
          <a:bodyPr>
            <a:normAutofit lnSpcReduction="10000"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800" b="1" dirty="0"/>
              <a:t>Откуда появились бумажные деньги? Вскоре, как в сделках стало использоваться золото, стало очевидно, что как покупателям, так и торговцам неудобно и небезопасно перевозить, взвешивать и проверять на чистоту золото каждый раз при заключении сделок. Поэтому в практику вошло правило отдавать золото на хранение золотых дел мастерам. Получив золотой вклад, золотых дел мастер выдавал вкладчику квитанцию. Вскоре товары стали обмениваться на эти квитанции, которые превратились в раннюю форму бумажных денег.</a:t>
            </a:r>
          </a:p>
        </p:txBody>
      </p:sp>
      <p:pic>
        <p:nvPicPr>
          <p:cNvPr id="8" name="Picture 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332656"/>
            <a:ext cx="7344816" cy="38164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14763590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33322" y="4091492"/>
            <a:ext cx="7215187" cy="2586038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1"/>
                </a:solidFill>
              </a:rPr>
              <a:t>Квитанции были полноценными деньгами, поскольку их количество в точности соответствовало количеству золота на хранении у золотых дел мастеров.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1"/>
                </a:solidFill>
              </a:rPr>
              <a:t>В нашей стране бумажные деньги появились в 1766 году по указу императрицы Екатерины II. В настоящее время, также, как и металлические деньги, бумажные деньги ни в одном государстве мира не имеют товарной основы, то есть они не обмениваются ни на золото, ни на другие драг. металлы.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3" name="Picture 2" descr="C:\Users\Админ\Desktop\деньги\41199401_1.jpg"/>
          <p:cNvPicPr>
            <a:picLocks noChangeAspect="1" noChangeArrowheads="1"/>
          </p:cNvPicPr>
          <p:nvPr/>
        </p:nvPicPr>
        <p:blipFill>
          <a:blip r:embed="rId2" cstate="print">
            <a:lum contrast="40000"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093" y="1401628"/>
            <a:ext cx="3881438" cy="178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1" descr="C:\Users\Админ\Desktop\деньги\many1.jpg"/>
          <p:cNvPicPr>
            <a:picLocks noChangeAspect="1" noChangeArrowheads="1"/>
          </p:cNvPicPr>
          <p:nvPr/>
        </p:nvPicPr>
        <p:blipFill>
          <a:blip r:embed="rId3" cstate="print">
            <a:lum contrast="40000"/>
          </a:blip>
          <a:srcRect/>
          <a:stretch>
            <a:fillRect/>
          </a:stretch>
        </p:blipFill>
        <p:spPr bwMode="auto">
          <a:xfrm>
            <a:off x="4640916" y="740434"/>
            <a:ext cx="4143375" cy="3105150"/>
          </a:xfrm>
          <a:prstGeom prst="rect">
            <a:avLst/>
          </a:prstGeom>
          <a:noFill/>
          <a:effectLst>
            <a:outerShdw blurRad="50800" dist="50800" dir="5400000" algn="ctr" rotWithShape="0">
              <a:schemeClr val="tx1">
                <a:lumMod val="50000"/>
                <a:lumOff val="50000"/>
              </a:scheme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29736587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8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 txBox="1">
            <a:spLocks noChangeArrowheads="1"/>
          </p:cNvSpPr>
          <p:nvPr/>
        </p:nvSpPr>
        <p:spPr>
          <a:xfrm>
            <a:off x="521519" y="648575"/>
            <a:ext cx="8229600" cy="1139825"/>
          </a:xfrm>
          <a:prstGeom prst="rect">
            <a:avLst/>
          </a:prstGeom>
          <a:ln>
            <a:solidFill>
              <a:schemeClr val="accent2">
                <a:lumMod val="75000"/>
              </a:schemeClr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rgbClr val="FF0000"/>
              </a:contourClr>
            </a:sp3d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5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  <a:ea typeface="+mj-ea"/>
                <a:cs typeface="+mj-cs"/>
              </a:rPr>
              <a:t>            Функции денег</a:t>
            </a:r>
          </a:p>
        </p:txBody>
      </p:sp>
      <p:sp>
        <p:nvSpPr>
          <p:cNvPr id="76803" name="Rectangle 5"/>
          <p:cNvSpPr txBox="1">
            <a:spLocks noChangeArrowheads="1"/>
          </p:cNvSpPr>
          <p:nvPr/>
        </p:nvSpPr>
        <p:spPr bwMode="auto">
          <a:xfrm>
            <a:off x="467544" y="3087192"/>
            <a:ext cx="5907087" cy="300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73050" indent="-2730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ts val="600"/>
              </a:spcBef>
              <a:buClr>
                <a:schemeClr val="tx2"/>
              </a:buClr>
              <a:buSzPct val="73000"/>
              <a:buFont typeface="Wingdings" pitchFamily="2" charset="2"/>
              <a:buNone/>
            </a:pPr>
            <a:endParaRPr lang="ru-RU" sz="2600" dirty="0">
              <a:latin typeface="Monotype Corsiva" pitchFamily="66" charset="0"/>
            </a:endParaRPr>
          </a:p>
          <a:p>
            <a:pPr eaLnBrk="1" hangingPunct="1">
              <a:spcBef>
                <a:spcPts val="600"/>
              </a:spcBef>
              <a:buClr>
                <a:schemeClr val="tx2"/>
              </a:buClr>
              <a:buSzPct val="73000"/>
              <a:buFont typeface="Wingdings 2" pitchFamily="18" charset="2"/>
              <a:buChar char=""/>
            </a:pPr>
            <a:r>
              <a:rPr lang="ru-RU" sz="3300" b="1" dirty="0">
                <a:latin typeface="Monotype Corsiva" pitchFamily="66" charset="0"/>
              </a:rPr>
              <a:t>Деньги как  мера стоимости</a:t>
            </a:r>
          </a:p>
          <a:p>
            <a:pPr eaLnBrk="1" hangingPunct="1">
              <a:spcBef>
                <a:spcPts val="600"/>
              </a:spcBef>
              <a:buClr>
                <a:schemeClr val="tx2"/>
              </a:buClr>
              <a:buSzPct val="73000"/>
              <a:buFont typeface="Wingdings 2" pitchFamily="18" charset="2"/>
              <a:buChar char=""/>
            </a:pPr>
            <a:r>
              <a:rPr lang="ru-RU" sz="3300" b="1" dirty="0">
                <a:latin typeface="Monotype Corsiva" pitchFamily="66" charset="0"/>
              </a:rPr>
              <a:t>Деньги как средство обмена</a:t>
            </a:r>
          </a:p>
          <a:p>
            <a:pPr eaLnBrk="1" hangingPunct="1">
              <a:spcBef>
                <a:spcPts val="600"/>
              </a:spcBef>
              <a:buClr>
                <a:schemeClr val="tx2"/>
              </a:buClr>
              <a:buSzPct val="73000"/>
              <a:buFont typeface="Wingdings 2" pitchFamily="18" charset="2"/>
              <a:buChar char=""/>
            </a:pPr>
            <a:r>
              <a:rPr lang="ru-RU" sz="3300" b="1" dirty="0">
                <a:latin typeface="Monotype Corsiva" pitchFamily="66" charset="0"/>
              </a:rPr>
              <a:t>Деньги как средство накопления</a:t>
            </a:r>
          </a:p>
          <a:p>
            <a:pPr eaLnBrk="1" hangingPunct="1">
              <a:spcBef>
                <a:spcPts val="600"/>
              </a:spcBef>
              <a:buClr>
                <a:schemeClr val="tx2"/>
              </a:buClr>
              <a:buSzPct val="73000"/>
              <a:buFont typeface="Wingdings 2" pitchFamily="18" charset="2"/>
              <a:buChar char=""/>
            </a:pPr>
            <a:r>
              <a:rPr lang="ru-RU" sz="3300" b="1" dirty="0">
                <a:latin typeface="Monotype Corsiva" pitchFamily="66" charset="0"/>
              </a:rPr>
              <a:t>Деньги как средство платежа</a:t>
            </a:r>
          </a:p>
          <a:p>
            <a:pPr eaLnBrk="1" hangingPunct="1">
              <a:spcBef>
                <a:spcPts val="600"/>
              </a:spcBef>
              <a:buClr>
                <a:schemeClr val="tx2"/>
              </a:buClr>
              <a:buSzPct val="73000"/>
              <a:buFont typeface="Wingdings 2" pitchFamily="18" charset="2"/>
              <a:buChar char=""/>
            </a:pPr>
            <a:r>
              <a:rPr lang="ru-RU" sz="3300" b="1" dirty="0">
                <a:latin typeface="Monotype Corsiva" pitchFamily="66" charset="0"/>
              </a:rPr>
              <a:t>Функция мировых денег</a:t>
            </a:r>
          </a:p>
        </p:txBody>
      </p:sp>
      <p:pic>
        <p:nvPicPr>
          <p:cNvPr id="76804" name="Picture 2" descr="C:\Users\Админ\Desktop\деньги\9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1218488"/>
            <a:ext cx="3675063" cy="3675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307907294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500"/>
                                        <p:tgtEl>
                                          <p:spTgt spid="768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58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68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68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68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68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68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80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528639" y="332656"/>
            <a:ext cx="8229600" cy="11430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dirty="0" smtClean="0">
                <a:solidFill>
                  <a:srgbClr val="686F0B"/>
                </a:solidFill>
                <a:latin typeface="Monotype Corsiva" pitchFamily="66" charset="0"/>
              </a:rPr>
              <a:t>       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Monotype Corsiva" pitchFamily="66" charset="0"/>
              </a:rPr>
              <a:t>Что можно купить за деньги?</a:t>
            </a:r>
            <a:endParaRPr lang="ru-RU" sz="4600" b="1" dirty="0" smtClean="0">
              <a:solidFill>
                <a:schemeClr val="tx1">
                  <a:lumMod val="95000"/>
                  <a:lumOff val="5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12291" name="Содержимое 4"/>
          <p:cNvSpPr>
            <a:spLocks noGrp="1"/>
          </p:cNvSpPr>
          <p:nvPr>
            <p:ph idx="1"/>
          </p:nvPr>
        </p:nvSpPr>
        <p:spPr>
          <a:xfrm>
            <a:off x="564356" y="1628800"/>
            <a:ext cx="8229600" cy="4900613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Пища</a:t>
            </a:r>
            <a:r>
              <a:rPr lang="ru-RU" dirty="0" smtClean="0"/>
              <a:t>		</a:t>
            </a:r>
            <a:r>
              <a:rPr lang="ru-RU" dirty="0" smtClean="0">
                <a:solidFill>
                  <a:srgbClr val="C00000"/>
                </a:solidFill>
              </a:rPr>
              <a:t>Одежда	</a:t>
            </a:r>
            <a:r>
              <a:rPr lang="ru-RU" dirty="0" smtClean="0"/>
              <a:t>	</a:t>
            </a:r>
            <a:r>
              <a:rPr lang="ru-RU" dirty="0" smtClean="0">
                <a:solidFill>
                  <a:srgbClr val="C00000"/>
                </a:solidFill>
              </a:rPr>
              <a:t>Товары</a:t>
            </a:r>
          </a:p>
          <a:p>
            <a:endParaRPr lang="ru-RU" dirty="0" smtClean="0"/>
          </a:p>
          <a:p>
            <a:r>
              <a:rPr lang="ru-RU" dirty="0" smtClean="0"/>
              <a:t>Здоровье	Образование	Дружба</a:t>
            </a:r>
          </a:p>
          <a:p>
            <a:endParaRPr lang="ru-RU" dirty="0" smtClean="0"/>
          </a:p>
          <a:p>
            <a:r>
              <a:rPr lang="ru-RU" dirty="0" smtClean="0"/>
              <a:t>Безопасность	Воздух	Удача</a:t>
            </a:r>
          </a:p>
          <a:p>
            <a:endParaRPr lang="ru-RU" dirty="0" smtClean="0"/>
          </a:p>
          <a:p>
            <a:r>
              <a:rPr lang="ru-RU" dirty="0" smtClean="0">
                <a:solidFill>
                  <a:srgbClr val="C00000"/>
                </a:solidFill>
              </a:rPr>
              <a:t>Развлечение	</a:t>
            </a:r>
            <a:r>
              <a:rPr lang="ru-RU" dirty="0" smtClean="0"/>
              <a:t>	</a:t>
            </a:r>
            <a:r>
              <a:rPr lang="ru-RU" dirty="0" smtClean="0">
                <a:solidFill>
                  <a:srgbClr val="C00000"/>
                </a:solidFill>
              </a:rPr>
              <a:t>Услуги	</a:t>
            </a:r>
            <a:r>
              <a:rPr lang="ru-RU" dirty="0" smtClean="0"/>
              <a:t>Счастье</a:t>
            </a:r>
          </a:p>
          <a:p>
            <a:pPr lvl="3"/>
            <a:endParaRPr lang="ru-RU" dirty="0" smtClean="0"/>
          </a:p>
          <a:p>
            <a:pPr lvl="4" algn="ctr">
              <a:buFont typeface="Wingdings" pitchFamily="2" charset="2"/>
              <a:buNone/>
            </a:pPr>
            <a:endParaRPr lang="ru-RU" sz="3600" b="1" dirty="0" smtClean="0">
              <a:solidFill>
                <a:srgbClr val="C00000"/>
              </a:solidFill>
            </a:endParaRPr>
          </a:p>
          <a:p>
            <a:pPr lvl="4" algn="ctr">
              <a:buFont typeface="Wingdings" pitchFamily="2" charset="2"/>
              <a:buNone/>
            </a:pPr>
            <a:r>
              <a:rPr lang="ru-RU" sz="3600" b="1" dirty="0" smtClean="0">
                <a:solidFill>
                  <a:srgbClr val="C00000"/>
                </a:solidFill>
              </a:rPr>
              <a:t>Деньги</a:t>
            </a:r>
          </a:p>
        </p:txBody>
      </p:sp>
      <p:cxnSp>
        <p:nvCxnSpPr>
          <p:cNvPr id="12292" name="Прямая со стрелкой 5"/>
          <p:cNvCxnSpPr>
            <a:cxnSpLocks noChangeShapeType="1"/>
          </p:cNvCxnSpPr>
          <p:nvPr/>
        </p:nvCxnSpPr>
        <p:spPr bwMode="auto">
          <a:xfrm rot="10800000">
            <a:off x="2571750" y="5143500"/>
            <a:ext cx="1857375" cy="785813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12293" name="Прямая со стрелкой 7"/>
          <p:cNvCxnSpPr>
            <a:cxnSpLocks noChangeShapeType="1"/>
          </p:cNvCxnSpPr>
          <p:nvPr/>
        </p:nvCxnSpPr>
        <p:spPr bwMode="auto">
          <a:xfrm rot="16200000" flipV="1">
            <a:off x="5000625" y="5214938"/>
            <a:ext cx="642937" cy="357188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12294" name="Прямая со стрелкой 9"/>
          <p:cNvCxnSpPr>
            <a:cxnSpLocks noChangeShapeType="1"/>
          </p:cNvCxnSpPr>
          <p:nvPr/>
        </p:nvCxnSpPr>
        <p:spPr bwMode="auto">
          <a:xfrm rot="16200000" flipV="1">
            <a:off x="1428751" y="2500312"/>
            <a:ext cx="3714750" cy="2714625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12295" name="Прямая со стрелкой 11"/>
          <p:cNvCxnSpPr>
            <a:cxnSpLocks noChangeShapeType="1"/>
          </p:cNvCxnSpPr>
          <p:nvPr/>
        </p:nvCxnSpPr>
        <p:spPr bwMode="auto">
          <a:xfrm rot="16200000" flipV="1">
            <a:off x="2857500" y="3500438"/>
            <a:ext cx="3643313" cy="928687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12296" name="Прямая со стрелкой 13"/>
          <p:cNvCxnSpPr>
            <a:cxnSpLocks noChangeShapeType="1"/>
          </p:cNvCxnSpPr>
          <p:nvPr/>
        </p:nvCxnSpPr>
        <p:spPr bwMode="auto">
          <a:xfrm rot="5400000" flipH="1" flipV="1">
            <a:off x="4286250" y="3429000"/>
            <a:ext cx="3786188" cy="928688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="" xmlns:p14="http://schemas.microsoft.com/office/powerpoint/2010/main" val="366175982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TextBox 4"/>
          <p:cNvSpPr txBox="1">
            <a:spLocks noChangeArrowheads="1"/>
          </p:cNvSpPr>
          <p:nvPr/>
        </p:nvSpPr>
        <p:spPr bwMode="auto">
          <a:xfrm>
            <a:off x="2285999" y="435631"/>
            <a:ext cx="44291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sz="3200" dirty="0">
                <a:solidFill>
                  <a:srgbClr val="FF0000"/>
                </a:solidFill>
                <a:latin typeface="Trebuchet MS" pitchFamily="34" charset="0"/>
              </a:rPr>
              <a:t>Денежные единицы</a:t>
            </a:r>
          </a:p>
        </p:txBody>
      </p:sp>
      <p:pic>
        <p:nvPicPr>
          <p:cNvPr id="74755" name="Picture 3" descr="C:\Users\Админ\Desktop\деньги\4318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938" y="1944832"/>
            <a:ext cx="2559458" cy="17876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703846" y="1052736"/>
            <a:ext cx="8263910" cy="646331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1"/>
                </a:solidFill>
              </a:rPr>
              <a:t>Денежная единица страны - законодательно установленный в стране денежный знак, основной элемент денежной системы страны</a:t>
            </a:r>
          </a:p>
        </p:txBody>
      </p:sp>
      <p:sp>
        <p:nvSpPr>
          <p:cNvPr id="74759" name="Прямоугольник 7"/>
          <p:cNvSpPr>
            <a:spLocks noChangeArrowheads="1"/>
          </p:cNvSpPr>
          <p:nvPr/>
        </p:nvSpPr>
        <p:spPr bwMode="auto">
          <a:xfrm>
            <a:off x="3571875" y="5572125"/>
            <a:ext cx="496802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2400" dirty="0">
                <a:solidFill>
                  <a:srgbClr val="FF0000"/>
                </a:solidFill>
                <a:latin typeface="Trebuchet MS" pitchFamily="34" charset="0"/>
              </a:rPr>
              <a:t>Доллар - денежная единица США</a:t>
            </a:r>
          </a:p>
        </p:txBody>
      </p:sp>
      <p:sp>
        <p:nvSpPr>
          <p:cNvPr id="74760" name="Прямоугольник 8"/>
          <p:cNvSpPr>
            <a:spLocks noChangeArrowheads="1"/>
          </p:cNvSpPr>
          <p:nvPr/>
        </p:nvSpPr>
        <p:spPr bwMode="auto">
          <a:xfrm>
            <a:off x="3429000" y="2428875"/>
            <a:ext cx="516679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2400" dirty="0">
                <a:solidFill>
                  <a:srgbClr val="FF0000"/>
                </a:solidFill>
                <a:latin typeface="Trebuchet MS" pitchFamily="34" charset="0"/>
              </a:rPr>
              <a:t>Евро - единая европейская валюта</a:t>
            </a:r>
          </a:p>
        </p:txBody>
      </p:sp>
      <p:sp>
        <p:nvSpPr>
          <p:cNvPr id="74761" name="Прямоугольник 9"/>
          <p:cNvSpPr>
            <a:spLocks noChangeArrowheads="1"/>
          </p:cNvSpPr>
          <p:nvPr/>
        </p:nvSpPr>
        <p:spPr bwMode="auto">
          <a:xfrm>
            <a:off x="861550" y="4210173"/>
            <a:ext cx="520366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2400" dirty="0">
                <a:solidFill>
                  <a:srgbClr val="FF0000"/>
                </a:solidFill>
                <a:latin typeface="Trebuchet MS" pitchFamily="34" charset="0"/>
              </a:rPr>
              <a:t>Рубль - денежная единица России.</a:t>
            </a:r>
          </a:p>
        </p:txBody>
      </p:sp>
      <p:pic>
        <p:nvPicPr>
          <p:cNvPr id="74762" name="Picture 4" descr="C:\Users\Админ\Desktop\деньги\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511" y="4830823"/>
            <a:ext cx="2500312" cy="17715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4763" name="Picture 5" descr="C:\Users\Админ\Desktop\деньги\1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3432597"/>
            <a:ext cx="2568754" cy="1925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764700140"/>
      </p:ext>
    </p:extLst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47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47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47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47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1700"/>
                            </p:stCondLst>
                            <p:childTnLst>
                              <p:par>
                                <p:cTn id="1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2200"/>
                            </p:stCondLst>
                            <p:childTnLst>
                              <p:par>
                                <p:cTn id="16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747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1" dur="2000"/>
                                        <p:tgtEl>
                                          <p:spTgt spid="747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4200"/>
                            </p:stCondLst>
                            <p:childTnLst>
                              <p:par>
                                <p:cTn id="23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5" dur="500"/>
                                        <p:tgtEl>
                                          <p:spTgt spid="747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747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4700"/>
                            </p:stCondLst>
                            <p:childTnLst>
                              <p:par>
                                <p:cTn id="30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2000"/>
                                        <p:tgtEl>
                                          <p:spTgt spid="747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8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47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47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47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47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47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754" grpId="0"/>
      <p:bldP spid="74759" grpId="0"/>
      <p:bldP spid="74760" grpId="0"/>
      <p:bldP spid="7476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Прямоугольник 1"/>
          <p:cNvSpPr>
            <a:spLocks noChangeArrowheads="1"/>
          </p:cNvSpPr>
          <p:nvPr/>
        </p:nvSpPr>
        <p:spPr bwMode="auto">
          <a:xfrm>
            <a:off x="869156" y="908720"/>
            <a:ext cx="45720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dirty="0">
                <a:solidFill>
                  <a:srgbClr val="FF0000"/>
                </a:solidFill>
                <a:latin typeface="Trebuchet MS" pitchFamily="34" charset="0"/>
              </a:rPr>
              <a:t>Фунт стерлингов - денежная единица Великобритании</a:t>
            </a:r>
          </a:p>
        </p:txBody>
      </p:sp>
      <p:sp>
        <p:nvSpPr>
          <p:cNvPr id="75779" name="Прямоугольник 2"/>
          <p:cNvSpPr>
            <a:spLocks noChangeArrowheads="1"/>
          </p:cNvSpPr>
          <p:nvPr/>
        </p:nvSpPr>
        <p:spPr bwMode="auto">
          <a:xfrm>
            <a:off x="4093071" y="2307359"/>
            <a:ext cx="45720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dirty="0">
                <a:solidFill>
                  <a:srgbClr val="FF0000"/>
                </a:solidFill>
                <a:latin typeface="Trebuchet MS" pitchFamily="34" charset="0"/>
              </a:rPr>
              <a:t>Швейцарский франк - денежная единица Швейцарии</a:t>
            </a:r>
          </a:p>
        </p:txBody>
      </p:sp>
      <p:sp>
        <p:nvSpPr>
          <p:cNvPr id="75780" name="Прямоугольник 3"/>
          <p:cNvSpPr>
            <a:spLocks noChangeArrowheads="1"/>
          </p:cNvSpPr>
          <p:nvPr/>
        </p:nvSpPr>
        <p:spPr bwMode="auto">
          <a:xfrm>
            <a:off x="1763688" y="4077072"/>
            <a:ext cx="32639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dirty="0">
                <a:solidFill>
                  <a:srgbClr val="FF0000"/>
                </a:solidFill>
                <a:latin typeface="Trebuchet MS" pitchFamily="34" charset="0"/>
              </a:rPr>
              <a:t>Песо - денежная единица Боливии</a:t>
            </a:r>
          </a:p>
        </p:txBody>
      </p:sp>
      <p:sp>
        <p:nvSpPr>
          <p:cNvPr id="75781" name="Прямоугольник 4"/>
          <p:cNvSpPr>
            <a:spLocks noChangeArrowheads="1"/>
          </p:cNvSpPr>
          <p:nvPr/>
        </p:nvSpPr>
        <p:spPr bwMode="auto">
          <a:xfrm>
            <a:off x="4364110" y="5753390"/>
            <a:ext cx="355758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dirty="0">
                <a:solidFill>
                  <a:srgbClr val="FF0000"/>
                </a:solidFill>
                <a:latin typeface="Trebuchet MS" pitchFamily="34" charset="0"/>
              </a:rPr>
              <a:t>Лит - денежная единица Литвы</a:t>
            </a:r>
          </a:p>
        </p:txBody>
      </p:sp>
      <p:pic>
        <p:nvPicPr>
          <p:cNvPr id="75782" name="Picture 2" descr="C:\Users\Админ\Desktop\деньги\GBP_20_new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692696"/>
            <a:ext cx="2678235" cy="14328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5783" name="Picture 3" descr="C:\Users\Админ\Desktop\деньги\9F6DE-FE8E-685E-7C60-D8E6-560BC1_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156" y="1997869"/>
            <a:ext cx="3067050" cy="157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5784" name="Picture 4" descr="C:\Users\Админ\Desktop\деньги\ArgentinaP310-1000000Pesos-(1981)sigvar-donatedsb_b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3429000"/>
            <a:ext cx="3228975" cy="157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5785" name="Picture 5" descr="C:\Users\Админ\Desktop\деньги\lit-lizo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9776" y="5000625"/>
            <a:ext cx="3233295" cy="14944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2447286473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757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8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757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57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57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57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57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6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57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57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757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757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57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57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578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757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8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57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57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57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57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57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3800"/>
                            </p:stCondLst>
                            <p:childTnLst>
                              <p:par>
                                <p:cTn id="39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1" dur="2000"/>
                                        <p:tgtEl>
                                          <p:spTgt spid="757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57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757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7578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757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778" grpId="0"/>
      <p:bldP spid="75779" grpId="0"/>
      <p:bldP spid="75780" grpId="0"/>
      <p:bldP spid="7578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042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1" y="188640"/>
            <a:ext cx="8143875" cy="578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539550" y="5805271"/>
            <a:ext cx="8143875" cy="1062037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b="1" dirty="0">
                <a:solidFill>
                  <a:schemeClr val="tx2"/>
                </a:solidFill>
              </a:rPr>
              <a:t>Лучший способ хранения денег – это банк.</a:t>
            </a:r>
          </a:p>
          <a:p>
            <a:pPr algn="ctr">
              <a:spcBef>
                <a:spcPct val="50000"/>
              </a:spcBef>
              <a:defRPr/>
            </a:pPr>
            <a:r>
              <a:rPr lang="ru-RU" b="1" dirty="0">
                <a:solidFill>
                  <a:schemeClr val="tx2"/>
                </a:solidFill>
              </a:rPr>
              <a:t>Банк – это кредитное учреждение, располагающее большим капиталом и производящее различные финансовые операции. </a:t>
            </a:r>
          </a:p>
        </p:txBody>
      </p:sp>
    </p:spTree>
    <p:extLst>
      <p:ext uri="{BB962C8B-B14F-4D97-AF65-F5344CB8AC3E}">
        <p14:creationId xmlns="" xmlns:p14="http://schemas.microsoft.com/office/powerpoint/2010/main" val="1119364148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Цель проекта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8075240" cy="4434840"/>
          </a:xfrm>
        </p:spPr>
        <p:txBody>
          <a:bodyPr/>
          <a:lstStyle/>
          <a:p>
            <a:endParaRPr lang="ru-RU" dirty="0" smtClean="0"/>
          </a:p>
          <a:p>
            <a:pPr marL="0" indent="0" algn="ctr">
              <a:buNone/>
            </a:pPr>
            <a:r>
              <a:rPr lang="ru-RU" sz="3200" b="1" dirty="0" smtClean="0"/>
              <a:t>Показать эволюцию денежной системы, ее роль, начиная с </a:t>
            </a:r>
            <a:r>
              <a:rPr lang="ru-RU" sz="3200" b="1" smtClean="0"/>
              <a:t>периода  глубокой древности </a:t>
            </a:r>
            <a:r>
              <a:rPr lang="ru-RU" sz="3200" b="1" dirty="0" smtClean="0"/>
              <a:t>и заканчивая настоящим временем.</a:t>
            </a:r>
            <a:endParaRPr lang="ru-RU" sz="3200" b="1" dirty="0"/>
          </a:p>
        </p:txBody>
      </p:sp>
    </p:spTree>
    <p:extLst>
      <p:ext uri="{BB962C8B-B14F-4D97-AF65-F5344CB8AC3E}">
        <p14:creationId xmlns="" xmlns:p14="http://schemas.microsoft.com/office/powerpoint/2010/main" val="37156211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285750" y="500063"/>
            <a:ext cx="85725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sz="2400" b="1" dirty="0">
                <a:solidFill>
                  <a:srgbClr val="C00000"/>
                </a:solidFill>
                <a:latin typeface="Verdana" pitchFamily="34" charset="0"/>
              </a:rPr>
              <a:t>Деньги - одно из величайших человеческих изобретений. </a:t>
            </a:r>
          </a:p>
        </p:txBody>
      </p:sp>
      <p:pic>
        <p:nvPicPr>
          <p:cNvPr id="1027" name="Picture 3" descr="C:\Users\Админ\Desktop\деньги\2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5939" y="1269347"/>
            <a:ext cx="5306342" cy="39487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500063" y="5286375"/>
            <a:ext cx="8358187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b="1" dirty="0">
                <a:latin typeface="Verdana" pitchFamily="34" charset="0"/>
              </a:rPr>
              <a:t>Происхождение денег связано с 7 - 8 тыс. до н.э., когда у первобытных племен появились излишки каких-то продуктов, которые можно было обменять на другие нужные продукты. </a:t>
            </a:r>
          </a:p>
          <a:p>
            <a:pPr eaLnBrk="1" hangingPunct="1"/>
            <a:endParaRPr lang="ru-RU" dirty="0">
              <a:latin typeface="Verdana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5583583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1650"/>
                            </p:stCondLst>
                            <p:childTnLst>
                              <p:par>
                                <p:cTn id="1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14375"/>
            <a:ext cx="8229600" cy="928688"/>
          </a:xfrm>
        </p:spPr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ru-RU" sz="4800" b="1" dirty="0" smtClean="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rPr>
              <a:t/>
            </a:r>
            <a:br>
              <a:rPr lang="ru-RU" sz="4800" b="1" dirty="0" smtClean="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rPr>
            </a:br>
            <a:r>
              <a:rPr lang="ru-RU" sz="4800" b="1" dirty="0" smtClean="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rPr>
              <a:t> Товары, которые выполняли в старину роль денег</a:t>
            </a:r>
            <a:endParaRPr lang="ru-RU" sz="4600" dirty="0" smtClean="0">
              <a:solidFill>
                <a:srgbClr val="5F660A"/>
              </a:solidFill>
              <a:latin typeface="Monotype Corsiva" pitchFamily="66" charset="0"/>
            </a:endParaRPr>
          </a:p>
        </p:txBody>
      </p:sp>
      <p:pic>
        <p:nvPicPr>
          <p:cNvPr id="6149" name="Содержимое 6" descr="0000360794-preview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25" y="1643063"/>
            <a:ext cx="2716213" cy="172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0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5087" y="1643063"/>
            <a:ext cx="2743200" cy="171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1" name="Содержимое 10" descr="70541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1772816"/>
            <a:ext cx="2994025" cy="171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2" name="Содержимое 19" descr="tooth002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450" y="3631332"/>
            <a:ext cx="4075112" cy="3055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Объект 1"/>
          <p:cNvSpPr>
            <a:spLocks noGrp="1"/>
          </p:cNvSpPr>
          <p:nvPr>
            <p:ph sz="half" idx="2"/>
          </p:nvPr>
        </p:nvSpPr>
        <p:spPr>
          <a:xfrm>
            <a:off x="4788024" y="3284984"/>
            <a:ext cx="4038600" cy="4434840"/>
          </a:xfrm>
        </p:spPr>
        <p:txBody>
          <a:bodyPr>
            <a:normAutofit/>
          </a:bodyPr>
          <a:lstStyle/>
          <a:p>
            <a:r>
              <a:rPr lang="ru-RU" sz="2200" dirty="0">
                <a:latin typeface="Trebuchet MS" pitchFamily="34" charset="0"/>
              </a:rPr>
              <a:t>В качестве средства обмена использовались - скот, сигары, раковины, камни, куски металла. Но чтобы служить в качестве денег, предмет должен получить общее признание и покупателей, и продавцов как средство обмена.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00537828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428625" y="928688"/>
            <a:ext cx="3286125" cy="526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sz="2800" dirty="0">
                <a:solidFill>
                  <a:srgbClr val="002060"/>
                </a:solidFill>
                <a:latin typeface="Constantia" pitchFamily="18" charset="0"/>
              </a:rPr>
              <a:t>Шкуры зверей стали первыми деньгами. Они легки, долго сохраняются, из них можно сделать обувь или одежду и даже обтянуть щит. Шкурами оплачивали товар, рабов и даже штрафы. </a:t>
            </a:r>
          </a:p>
        </p:txBody>
      </p:sp>
      <p:pic>
        <p:nvPicPr>
          <p:cNvPr id="2051" name="Picture 3" descr="C:\Users\Админ\Desktop\деньги\saryh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692696"/>
            <a:ext cx="4355976" cy="60332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256271682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dirty="0" smtClean="0">
                <a:solidFill>
                  <a:srgbClr val="686F0B"/>
                </a:solidFill>
                <a:latin typeface="Monotype Corsiva" pitchFamily="66" charset="0"/>
              </a:rPr>
              <a:t>       </a:t>
            </a:r>
            <a:r>
              <a:rPr lang="ru-RU" sz="4800" b="1" dirty="0" smtClean="0">
                <a:solidFill>
                  <a:schemeClr val="tx1"/>
                </a:solidFill>
                <a:latin typeface="Monotype Corsiva" pitchFamily="66" charset="0"/>
              </a:rPr>
              <a:t> Монеты</a:t>
            </a:r>
            <a:endParaRPr lang="ru-RU" sz="4600" b="1" dirty="0" smtClean="0">
              <a:solidFill>
                <a:schemeClr val="tx1"/>
              </a:solidFill>
              <a:latin typeface="Monotype Corsiva" pitchFamily="66" charset="0"/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79512" y="2398708"/>
            <a:ext cx="4357687" cy="5500687"/>
          </a:xfrm>
        </p:spPr>
        <p:txBody>
          <a:bodyPr/>
          <a:lstStyle/>
          <a:p>
            <a:pPr eaLnBrk="1" hangingPunct="1"/>
            <a:r>
              <a:rPr lang="ru-RU" sz="2400" dirty="0" smtClean="0"/>
              <a:t>Родина монет -Лидия, конец VII века до н.э. </a:t>
            </a:r>
          </a:p>
          <a:p>
            <a:pPr eaLnBrk="1" hangingPunct="1"/>
            <a:r>
              <a:rPr lang="ru-RU" sz="2400" dirty="0" smtClean="0"/>
              <a:t>«монета» в переводе с латыни означает предостерегающая или советница</a:t>
            </a:r>
          </a:p>
          <a:p>
            <a:pPr eaLnBrk="1" hangingPunct="1"/>
            <a:r>
              <a:rPr lang="ru-RU" sz="2400" dirty="0" smtClean="0"/>
              <a:t>титул имела римская богиня Юнона (Гера), покровительницы торговли</a:t>
            </a:r>
            <a:endParaRPr lang="ru-RU" sz="2400" b="1" dirty="0" smtClean="0">
              <a:latin typeface="Comic Sans MS" pitchFamily="66" charset="0"/>
            </a:endParaRPr>
          </a:p>
        </p:txBody>
      </p:sp>
      <p:pic>
        <p:nvPicPr>
          <p:cNvPr id="9220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499992" y="836712"/>
            <a:ext cx="3817938" cy="1851025"/>
          </a:xfrm>
          <a:noFill/>
        </p:spPr>
      </p:pic>
      <p:pic>
        <p:nvPicPr>
          <p:cNvPr id="9221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0554" y="2852936"/>
            <a:ext cx="5159375" cy="2643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263934379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sz="6000" b="1" smtClean="0">
                <a:solidFill>
                  <a:schemeClr val="tx1"/>
                </a:solidFill>
                <a:latin typeface="Monotype Corsiva" pitchFamily="66" charset="0"/>
              </a:rPr>
              <a:t>        Рубль</a:t>
            </a:r>
          </a:p>
        </p:txBody>
      </p:sp>
      <p:sp>
        <p:nvSpPr>
          <p:cNvPr id="15363" name="Прямоугольник 5"/>
          <p:cNvSpPr>
            <a:spLocks noChangeArrowheads="1"/>
          </p:cNvSpPr>
          <p:nvPr/>
        </p:nvSpPr>
        <p:spPr bwMode="auto">
          <a:xfrm>
            <a:off x="1000125" y="2428875"/>
            <a:ext cx="535781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/>
              <a:t>.</a:t>
            </a:r>
          </a:p>
        </p:txBody>
      </p:sp>
      <p:sp>
        <p:nvSpPr>
          <p:cNvPr id="15364" name="Содержимое 7"/>
          <p:cNvSpPr>
            <a:spLocks noGrp="1"/>
          </p:cNvSpPr>
          <p:nvPr>
            <p:ph sz="half" idx="1"/>
          </p:nvPr>
        </p:nvSpPr>
        <p:spPr>
          <a:xfrm>
            <a:off x="214313" y="1143000"/>
            <a:ext cx="4000500" cy="4987925"/>
          </a:xfrm>
        </p:spPr>
        <p:txBody>
          <a:bodyPr/>
          <a:lstStyle/>
          <a:p>
            <a:r>
              <a:rPr lang="ru-RU" b="1" dirty="0" smtClean="0"/>
              <a:t>Гривну можно было рубить на четыре части, отсюда и название - рубль. </a:t>
            </a:r>
          </a:p>
        </p:txBody>
      </p:sp>
      <p:pic>
        <p:nvPicPr>
          <p:cNvPr id="15365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2707" y="1752760"/>
            <a:ext cx="4970462" cy="2519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6" name="TextBox 7"/>
          <p:cNvSpPr txBox="1">
            <a:spLocks noChangeArrowheads="1"/>
          </p:cNvSpPr>
          <p:nvPr/>
        </p:nvSpPr>
        <p:spPr bwMode="auto">
          <a:xfrm>
            <a:off x="4500563" y="4429125"/>
            <a:ext cx="4643437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ru-RU" sz="2800" b="1" dirty="0"/>
              <a:t>Деньга – серебряная монета</a:t>
            </a:r>
          </a:p>
        </p:txBody>
      </p:sp>
      <p:pic>
        <p:nvPicPr>
          <p:cNvPr id="15367" name="Picture 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66234" r="21999"/>
          <a:stretch>
            <a:fillRect/>
          </a:stretch>
        </p:blipFill>
        <p:spPr bwMode="auto">
          <a:xfrm>
            <a:off x="357188" y="3929063"/>
            <a:ext cx="3822700" cy="2547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233559087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722312"/>
          </a:xfrm>
        </p:spPr>
        <p:txBody>
          <a:bodyPr>
            <a:normAutofit fontScale="90000"/>
          </a:bodyPr>
          <a:lstStyle/>
          <a:p>
            <a:pPr algn="r" eaLnBrk="1" hangingPunct="1"/>
            <a:r>
              <a:rPr lang="ru-RU" smtClean="0">
                <a:solidFill>
                  <a:srgbClr val="686F0B"/>
                </a:solidFill>
                <a:latin typeface="Monotype Corsiva" pitchFamily="66" charset="0"/>
              </a:rPr>
              <a:t>        </a:t>
            </a:r>
            <a:r>
              <a:rPr lang="ru-RU" sz="5400" b="1" smtClean="0">
                <a:solidFill>
                  <a:schemeClr val="tx1"/>
                </a:solidFill>
                <a:latin typeface="Monotype Corsiva" pitchFamily="66" charset="0"/>
              </a:rPr>
              <a:t>Копейка</a:t>
            </a:r>
            <a:endParaRPr lang="ru-RU" sz="4600" b="1" smtClean="0">
              <a:solidFill>
                <a:schemeClr val="tx1"/>
              </a:solidFill>
              <a:latin typeface="Monotype Corsiva" pitchFamily="66" charset="0"/>
            </a:endParaRPr>
          </a:p>
        </p:txBody>
      </p:sp>
      <p:sp>
        <p:nvSpPr>
          <p:cNvPr id="17411" name="Прямоугольник 5"/>
          <p:cNvSpPr>
            <a:spLocks noChangeArrowheads="1"/>
          </p:cNvSpPr>
          <p:nvPr/>
        </p:nvSpPr>
        <p:spPr bwMode="auto">
          <a:xfrm>
            <a:off x="1000125" y="2428875"/>
            <a:ext cx="535781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/>
              <a:t>.</a:t>
            </a:r>
          </a:p>
        </p:txBody>
      </p:sp>
      <p:sp>
        <p:nvSpPr>
          <p:cNvPr id="17412" name="Содержимое 7"/>
          <p:cNvSpPr>
            <a:spLocks noGrp="1"/>
          </p:cNvSpPr>
          <p:nvPr>
            <p:ph sz="half" idx="1"/>
          </p:nvPr>
        </p:nvSpPr>
        <p:spPr>
          <a:xfrm>
            <a:off x="428625" y="714375"/>
            <a:ext cx="4071938" cy="5416550"/>
          </a:xfrm>
        </p:spPr>
        <p:txBody>
          <a:bodyPr/>
          <a:lstStyle/>
          <a:p>
            <a:r>
              <a:rPr lang="ru-RU" sz="2400" smtClean="0"/>
              <a:t>Копейка времен Ивана  - всадник с мечом. </a:t>
            </a:r>
          </a:p>
          <a:p>
            <a:r>
              <a:rPr lang="ru-RU" sz="2400" smtClean="0"/>
              <a:t>Эти монеты получили название мечевых.</a:t>
            </a:r>
          </a:p>
          <a:p>
            <a:r>
              <a:rPr lang="ru-RU" sz="2400" smtClean="0"/>
              <a:t>На деньгах крупного веса -  всадник с копьем в руках - копейные деньги. </a:t>
            </a:r>
          </a:p>
          <a:p>
            <a:r>
              <a:rPr lang="ru-RU" sz="2400" smtClean="0"/>
              <a:t>Это и были наши первые копейки. Они имели неправильную форму, а размер - с арбузное семечко</a:t>
            </a:r>
            <a:r>
              <a:rPr lang="ru-RU" sz="1800" smtClean="0"/>
              <a:t>. </a:t>
            </a:r>
            <a:endParaRPr lang="ru-RU" sz="3600" smtClean="0"/>
          </a:p>
        </p:txBody>
      </p:sp>
      <p:pic>
        <p:nvPicPr>
          <p:cNvPr id="17413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429125" y="1000125"/>
            <a:ext cx="4429125" cy="2214563"/>
          </a:xfrm>
          <a:noFill/>
        </p:spPr>
      </p:pic>
      <p:pic>
        <p:nvPicPr>
          <p:cNvPr id="17414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0688" y="3357563"/>
            <a:ext cx="3238500" cy="323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5865422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491404" y="188640"/>
            <a:ext cx="8229600" cy="1143000"/>
          </a:xfrm>
        </p:spPr>
        <p:txBody>
          <a:bodyPr/>
          <a:lstStyle/>
          <a:p>
            <a:pPr algn="ctr" eaLnBrk="1" hangingPunct="1"/>
            <a:r>
              <a:rPr lang="ru-RU" sz="6000" b="1" dirty="0" smtClean="0">
                <a:solidFill>
                  <a:schemeClr val="tx1"/>
                </a:solidFill>
                <a:latin typeface="Monotype Corsiva" pitchFamily="66" charset="0"/>
              </a:rPr>
              <a:t>Полушка</a:t>
            </a:r>
          </a:p>
        </p:txBody>
      </p:sp>
      <p:sp>
        <p:nvSpPr>
          <p:cNvPr id="18435" name="Прямоугольник 5"/>
          <p:cNvSpPr>
            <a:spLocks noChangeArrowheads="1"/>
          </p:cNvSpPr>
          <p:nvPr/>
        </p:nvSpPr>
        <p:spPr bwMode="auto">
          <a:xfrm>
            <a:off x="1000125" y="2428875"/>
            <a:ext cx="535781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/>
              <a:t>.</a:t>
            </a:r>
          </a:p>
        </p:txBody>
      </p:sp>
      <p:sp>
        <p:nvSpPr>
          <p:cNvPr id="18436" name="Содержимое 7"/>
          <p:cNvSpPr>
            <a:spLocks noGrp="1"/>
          </p:cNvSpPr>
          <p:nvPr>
            <p:ph sz="half" idx="1"/>
          </p:nvPr>
        </p:nvSpPr>
        <p:spPr>
          <a:xfrm>
            <a:off x="0" y="1214438"/>
            <a:ext cx="4714875" cy="4916487"/>
          </a:xfrm>
        </p:spPr>
        <p:txBody>
          <a:bodyPr/>
          <a:lstStyle/>
          <a:p>
            <a:r>
              <a:rPr lang="ru-RU" dirty="0" smtClean="0"/>
              <a:t>Полушка(</a:t>
            </a:r>
            <a:r>
              <a:rPr lang="ru-RU" dirty="0" err="1" smtClean="0"/>
              <a:t>полуденьга</a:t>
            </a:r>
            <a:r>
              <a:rPr lang="ru-RU" dirty="0" smtClean="0"/>
              <a:t>) – ¼ деньги. </a:t>
            </a:r>
          </a:p>
        </p:txBody>
      </p:sp>
      <p:pic>
        <p:nvPicPr>
          <p:cNvPr id="18437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2013" y="1571625"/>
            <a:ext cx="4471987" cy="258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75" y="2928938"/>
            <a:ext cx="4381500" cy="328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9" name="TextBox 9"/>
          <p:cNvSpPr txBox="1">
            <a:spLocks noChangeArrowheads="1"/>
          </p:cNvSpPr>
          <p:nvPr/>
        </p:nvSpPr>
        <p:spPr bwMode="auto">
          <a:xfrm>
            <a:off x="4929188" y="4286250"/>
            <a:ext cx="3714750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ru-RU" sz="2800"/>
              <a:t>Самая мелкая  монета</a:t>
            </a:r>
          </a:p>
        </p:txBody>
      </p:sp>
    </p:spTree>
    <p:extLst>
      <p:ext uri="{BB962C8B-B14F-4D97-AF65-F5344CB8AC3E}">
        <p14:creationId xmlns="" xmlns:p14="http://schemas.microsoft.com/office/powerpoint/2010/main" val="181090858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204</TotalTime>
  <Words>554</Words>
  <Application>Microsoft Office PowerPoint</Application>
  <PresentationFormat>Экран (4:3)</PresentationFormat>
  <Paragraphs>63</Paragraphs>
  <Slides>17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Поток</vt:lpstr>
      <vt:lpstr>Проект на тему         Путешествие в историю денег  Выполнил : ученик  4 А класса     МБОУ»СОШ  №1» г.Менделеевска                  Амирзянов  Динар Руководитель:Архипова Н.А.</vt:lpstr>
      <vt:lpstr>Цель проекта</vt:lpstr>
      <vt:lpstr>Слайд 3</vt:lpstr>
      <vt:lpstr>  Товары, которые выполняли в старину роль денег</vt:lpstr>
      <vt:lpstr>Слайд 5</vt:lpstr>
      <vt:lpstr>        Монеты</vt:lpstr>
      <vt:lpstr>        Рубль</vt:lpstr>
      <vt:lpstr>        Копейка</vt:lpstr>
      <vt:lpstr>Полушка</vt:lpstr>
      <vt:lpstr>Слайд 10</vt:lpstr>
      <vt:lpstr>Слайд 11</vt:lpstr>
      <vt:lpstr>Слайд 12</vt:lpstr>
      <vt:lpstr>Слайд 13</vt:lpstr>
      <vt:lpstr>       Что можно купить за деньги?</vt:lpstr>
      <vt:lpstr>Слайд 15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Реферат на тему         Путешествие в историю денег.  Выполнил : ученик  4 «А» класса Амирзянов  Динар</dc:title>
  <cp:lastModifiedBy>Наталья</cp:lastModifiedBy>
  <cp:revision>21</cp:revision>
  <dcterms:modified xsi:type="dcterms:W3CDTF">2013-03-29T16:59:54Z</dcterms:modified>
</cp:coreProperties>
</file>