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79" r:id="rId3"/>
    <p:sldId id="264" r:id="rId4"/>
    <p:sldId id="261" r:id="rId5"/>
    <p:sldId id="265" r:id="rId6"/>
    <p:sldId id="273" r:id="rId7"/>
    <p:sldId id="276" r:id="rId8"/>
    <p:sldId id="280" r:id="rId9"/>
    <p:sldId id="278" r:id="rId10"/>
    <p:sldId id="272" r:id="rId11"/>
    <p:sldId id="277" r:id="rId12"/>
    <p:sldId id="27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AFCA"/>
    <a:srgbClr val="07222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155" autoAdjust="0"/>
  </p:normalViewPr>
  <p:slideViewPr>
    <p:cSldViewPr>
      <p:cViewPr varScale="1">
        <p:scale>
          <a:sx n="100" d="100"/>
          <a:sy n="100" d="100"/>
        </p:scale>
        <p:origin x="-2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image" Target="../media/image11.emf"/><Relationship Id="rId4" Type="http://schemas.openxmlformats.org/officeDocument/2006/relationships/image" Target="../media/image1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40EDF3-0DD6-4C24-83C1-ED17035521AA}" type="datetimeFigureOut">
              <a:rPr lang="ru-RU" smtClean="0"/>
              <a:pPr/>
              <a:t>29.03.2013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D4FA27-7E8F-432D-9D93-394C64AAB80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4FA27-7E8F-432D-9D93-394C64AAB80E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83D65-9E44-44E4-8088-C828AEF38A6F}" type="datetimeFigureOut">
              <a:rPr lang="ru-RU" smtClean="0"/>
              <a:pPr/>
              <a:t>29.03.2013</a:t>
            </a:fld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907626-C538-4B7A-B4FC-ADAA1F1F48D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83D65-9E44-44E4-8088-C828AEF38A6F}" type="datetimeFigureOut">
              <a:rPr lang="ru-RU" smtClean="0"/>
              <a:pPr/>
              <a:t>29.03.2013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07626-C538-4B7A-B4FC-ADAA1F1F48D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83D65-9E44-44E4-8088-C828AEF38A6F}" type="datetimeFigureOut">
              <a:rPr lang="ru-RU" smtClean="0"/>
              <a:pPr/>
              <a:t>29.03.2013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07626-C538-4B7A-B4FC-ADAA1F1F48D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9883D65-9E44-44E4-8088-C828AEF38A6F}" type="datetimeFigureOut">
              <a:rPr lang="ru-RU" smtClean="0"/>
              <a:pPr/>
              <a:t>29.03.2013</a:t>
            </a:fld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31907626-C538-4B7A-B4FC-ADAA1F1F48D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83D65-9E44-44E4-8088-C828AEF38A6F}" type="datetimeFigureOut">
              <a:rPr lang="ru-RU" smtClean="0"/>
              <a:pPr/>
              <a:t>29.03.2013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07626-C538-4B7A-B4FC-ADAA1F1F48D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83D65-9E44-44E4-8088-C828AEF38A6F}" type="datetimeFigureOut">
              <a:rPr lang="ru-RU" smtClean="0"/>
              <a:pPr/>
              <a:t>29.03.2013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07626-C538-4B7A-B4FC-ADAA1F1F48D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07626-C538-4B7A-B4FC-ADAA1F1F48D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83D65-9E44-44E4-8088-C828AEF38A6F}" type="datetimeFigureOut">
              <a:rPr lang="ru-RU" smtClean="0"/>
              <a:pPr/>
              <a:t>29.03.2013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83D65-9E44-44E4-8088-C828AEF38A6F}" type="datetimeFigureOut">
              <a:rPr lang="ru-RU" smtClean="0"/>
              <a:pPr/>
              <a:t>29.03.2013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07626-C538-4B7A-B4FC-ADAA1F1F48D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83D65-9E44-44E4-8088-C828AEF38A6F}" type="datetimeFigureOut">
              <a:rPr lang="ru-RU" smtClean="0"/>
              <a:pPr/>
              <a:t>29.03.2013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07626-C538-4B7A-B4FC-ADAA1F1F48D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9883D65-9E44-44E4-8088-C828AEF38A6F}" type="datetimeFigureOut">
              <a:rPr lang="ru-RU" smtClean="0"/>
              <a:pPr/>
              <a:t>29.03.2013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1907626-C538-4B7A-B4FC-ADAA1F1F48D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83D65-9E44-44E4-8088-C828AEF38A6F}" type="datetimeFigureOut">
              <a:rPr lang="ru-RU" smtClean="0"/>
              <a:pPr/>
              <a:t>29.03.2013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907626-C538-4B7A-B4FC-ADAA1F1F48D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5000">
              <a:srgbClr val="28AFCA"/>
            </a:gs>
            <a:gs pos="100000">
              <a:schemeClr val="bg1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9883D65-9E44-44E4-8088-C828AEF38A6F}" type="datetimeFigureOut">
              <a:rPr lang="ru-RU" smtClean="0"/>
              <a:pPr/>
              <a:t>29.03.2013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31907626-C538-4B7A-B4FC-ADAA1F1F48D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stronaut.ru/bookcase/article/article30.htm?reload_coolmenus" TargetMode="External"/><Relationship Id="rId2" Type="http://schemas.openxmlformats.org/officeDocument/2006/relationships/hyperlink" Target="http://gctc.ru/facility/cf.htm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ru.wikipedia.org/wiki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endParaRPr lang="ru-RU" dirty="0" smtClean="0"/>
          </a:p>
          <a:p>
            <a:pPr algn="r"/>
            <a:r>
              <a:rPr lang="ru-RU" dirty="0" smtClean="0"/>
              <a:t>Учитель физики</a:t>
            </a:r>
          </a:p>
          <a:p>
            <a:pPr algn="r"/>
            <a:r>
              <a:rPr lang="ru-RU" dirty="0" smtClean="0"/>
              <a:t>МБОУ СОШ  №44</a:t>
            </a:r>
          </a:p>
          <a:p>
            <a:pPr algn="r"/>
            <a:r>
              <a:rPr lang="ru-RU" dirty="0" smtClean="0"/>
              <a:t>г. Мурманска</a:t>
            </a:r>
          </a:p>
          <a:p>
            <a:pPr algn="r"/>
            <a:r>
              <a:rPr lang="ru-RU" dirty="0" smtClean="0"/>
              <a:t>Рубашкина И.В.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571480"/>
            <a:ext cx="8686800" cy="2843452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Решение задач.</a:t>
            </a:r>
            <a:endParaRPr lang="ru-RU" dirty="0"/>
          </a:p>
        </p:txBody>
      </p:sp>
      <p:pic>
        <p:nvPicPr>
          <p:cNvPr id="6246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929067"/>
            <a:ext cx="314327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214290"/>
            <a:ext cx="3810000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142844" y="285728"/>
            <a:ext cx="464347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Решать задачи можно научиться, только решая задачи!</a:t>
            </a:r>
            <a:endParaRPr lang="ru-RU" sz="36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2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7000892" y="500042"/>
            <a:ext cx="1928826" cy="1071570"/>
          </a:xfrm>
        </p:spPr>
        <p:txBody>
          <a:bodyPr/>
          <a:lstStyle/>
          <a:p>
            <a:r>
              <a:rPr lang="en-US" sz="1800" dirty="0" smtClean="0">
                <a:solidFill>
                  <a:srgbClr val="FFFF00"/>
                </a:solidFill>
                <a:hlinkClick r:id="rId2"/>
              </a:rPr>
              <a:t>http://gctc.ru/facility/cf.htm</a:t>
            </a:r>
            <a:r>
              <a:rPr lang="en-US" sz="1800" dirty="0" smtClean="0">
                <a:solidFill>
                  <a:srgbClr val="FFFF00"/>
                </a:solidFill>
              </a:rPr>
              <a:t> </a:t>
            </a:r>
          </a:p>
          <a:p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457200" y="1500174"/>
            <a:ext cx="4186238" cy="500066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1800" dirty="0" smtClean="0">
                <a:hlinkClick r:id="rId3"/>
              </a:rPr>
              <a:t>http://www.astronaut.ru/bookcase/article/article30.htm?reload_coolmenus</a:t>
            </a:r>
            <a:endParaRPr lang="en-US" sz="1800" dirty="0" smtClean="0"/>
          </a:p>
          <a:p>
            <a:pPr>
              <a:buNone/>
            </a:pPr>
            <a:endParaRPr lang="ru-RU" sz="1800" dirty="0" smtClean="0"/>
          </a:p>
          <a:p>
            <a:r>
              <a:rPr lang="ru-RU" sz="2800" dirty="0" smtClean="0"/>
              <a:t>Радиус плеча центрифуги 18м. При тренировке на ней космонавт может испытывать перегрузку равную 30</a:t>
            </a:r>
            <a:r>
              <a:rPr lang="en-US" sz="2800" dirty="0" smtClean="0"/>
              <a:t>g</a:t>
            </a:r>
            <a:r>
              <a:rPr lang="ru-RU" sz="2800" dirty="0" smtClean="0"/>
              <a:t>. Определите скорость и период вращения центрифуги</a:t>
            </a:r>
            <a:r>
              <a:rPr lang="en-US" sz="2800" dirty="0" smtClean="0"/>
              <a:t>.</a:t>
            </a:r>
            <a:r>
              <a:rPr lang="ru-RU" sz="2800" dirty="0" smtClean="0"/>
              <a:t>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214446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>Задача</a:t>
            </a:r>
            <a:r>
              <a:rPr lang="ru-RU" dirty="0" smtClean="0"/>
              <a:t> 2 </a:t>
            </a:r>
            <a:r>
              <a:rPr lang="ru-RU" sz="4400" b="1" dirty="0" smtClean="0"/>
              <a:t>Скорость и период вращения центрифуги.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3"/>
          </p:nvPr>
        </p:nvSpPr>
        <p:spPr>
          <a:xfrm>
            <a:off x="4648200" y="1399592"/>
            <a:ext cx="4210080" cy="1457904"/>
          </a:xfrm>
        </p:spPr>
        <p:txBody>
          <a:bodyPr/>
          <a:lstStyle/>
          <a:p>
            <a:r>
              <a:rPr lang="ru-RU" dirty="0" smtClean="0"/>
              <a:t>Кандидат в космонавты. Центрифугу  прошла на  «отлично».</a:t>
            </a:r>
            <a:endParaRPr lang="ru-RU" dirty="0"/>
          </a:p>
        </p:txBody>
      </p:sp>
      <p:pic>
        <p:nvPicPr>
          <p:cNvPr id="77825" name="Picture 1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2928934"/>
            <a:ext cx="3750469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78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78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78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7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500042"/>
            <a:ext cx="4059936" cy="5595958"/>
          </a:xfrm>
        </p:spPr>
        <p:txBody>
          <a:bodyPr>
            <a:normAutofit/>
          </a:bodyPr>
          <a:lstStyle/>
          <a:p>
            <a:r>
              <a:rPr lang="el-GR" sz="4000" dirty="0" smtClean="0"/>
              <a:t>υ</a:t>
            </a:r>
            <a:r>
              <a:rPr lang="ru-RU" sz="4000" dirty="0" smtClean="0"/>
              <a:t> </a:t>
            </a:r>
            <a:r>
              <a:rPr lang="ru-RU" sz="3600" dirty="0" smtClean="0"/>
              <a:t>- ?, Т - ?</a:t>
            </a:r>
          </a:p>
          <a:p>
            <a:endParaRPr lang="ru-RU" sz="3600" dirty="0" smtClean="0"/>
          </a:p>
          <a:p>
            <a:r>
              <a:rPr lang="en-US" sz="3600" dirty="0" smtClean="0"/>
              <a:t>r = 18 </a:t>
            </a:r>
            <a:r>
              <a:rPr lang="ru-RU" sz="3600" dirty="0" smtClean="0"/>
              <a:t>м</a:t>
            </a:r>
          </a:p>
          <a:p>
            <a:r>
              <a:rPr lang="ru-RU" sz="3600" dirty="0" smtClean="0"/>
              <a:t>а = </a:t>
            </a:r>
            <a:r>
              <a:rPr lang="en-US" sz="3600" dirty="0" smtClean="0"/>
              <a:t>30g</a:t>
            </a:r>
            <a:endParaRPr lang="ru-RU" sz="3600" dirty="0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3428992" y="428604"/>
            <a:ext cx="5279144" cy="566739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Решение:</a:t>
            </a:r>
          </a:p>
          <a:p>
            <a:endParaRPr lang="ru-RU" sz="2800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499240" y="3214686"/>
            <a:ext cx="5430082" cy="79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aphicFrame>
        <p:nvGraphicFramePr>
          <p:cNvPr id="13" name="Объект 12"/>
          <p:cNvGraphicFramePr>
            <a:graphicFrameLocks noChangeAspect="1"/>
          </p:cNvGraphicFramePr>
          <p:nvPr/>
        </p:nvGraphicFramePr>
        <p:xfrm>
          <a:off x="3357554" y="857232"/>
          <a:ext cx="6432585" cy="2571768"/>
        </p:xfrm>
        <a:graphic>
          <a:graphicData uri="http://schemas.openxmlformats.org/presentationml/2006/ole">
            <p:oleObj spid="_x0000_s100356" name="Документ" r:id="rId3" imgW="5931857" imgH="2754619" progId="">
              <p:embed/>
            </p:oleObj>
          </a:graphicData>
        </a:graphic>
      </p:graphicFrame>
      <p:graphicFrame>
        <p:nvGraphicFramePr>
          <p:cNvPr id="14" name="Объект 13"/>
          <p:cNvGraphicFramePr>
            <a:graphicFrameLocks noChangeAspect="1"/>
          </p:cNvGraphicFramePr>
          <p:nvPr/>
        </p:nvGraphicFramePr>
        <p:xfrm>
          <a:off x="3428992" y="1928802"/>
          <a:ext cx="6200775" cy="2617787"/>
        </p:xfrm>
        <a:graphic>
          <a:graphicData uri="http://schemas.openxmlformats.org/presentationml/2006/ole">
            <p:oleObj spid="_x0000_s100357" name="Документ" r:id="rId4" imgW="6201471" imgH="2617678" progId="">
              <p:embed/>
            </p:oleObj>
          </a:graphicData>
        </a:graphic>
      </p:graphicFrame>
      <p:graphicFrame>
        <p:nvGraphicFramePr>
          <p:cNvPr id="15" name="Объект 14"/>
          <p:cNvGraphicFramePr>
            <a:graphicFrameLocks noChangeAspect="1"/>
          </p:cNvGraphicFramePr>
          <p:nvPr/>
        </p:nvGraphicFramePr>
        <p:xfrm>
          <a:off x="3428992" y="3929066"/>
          <a:ext cx="6200775" cy="1624013"/>
        </p:xfrm>
        <a:graphic>
          <a:graphicData uri="http://schemas.openxmlformats.org/presentationml/2006/ole">
            <p:oleObj spid="_x0000_s100358" name="Документ" r:id="rId5" imgW="6201471" imgH="1624592" progId="">
              <p:embed/>
            </p:oleObj>
          </a:graphicData>
        </a:graphic>
      </p:graphicFrame>
      <p:graphicFrame>
        <p:nvGraphicFramePr>
          <p:cNvPr id="16" name="Объект 15"/>
          <p:cNvGraphicFramePr>
            <a:graphicFrameLocks noChangeAspect="1"/>
          </p:cNvGraphicFramePr>
          <p:nvPr/>
        </p:nvGraphicFramePr>
        <p:xfrm>
          <a:off x="3428992" y="5072074"/>
          <a:ext cx="6200775" cy="1627187"/>
        </p:xfrm>
        <a:graphic>
          <a:graphicData uri="http://schemas.openxmlformats.org/presentationml/2006/ole">
            <p:oleObj spid="_x0000_s100359" name="Документ" r:id="rId6" imgW="6201471" imgH="1627468" progId="">
              <p:embed/>
            </p:oleObj>
          </a:graphicData>
        </a:graphic>
      </p:graphicFrame>
      <p:cxnSp>
        <p:nvCxnSpPr>
          <p:cNvPr id="19" name="Прямая соединительная линия 18"/>
          <p:cNvCxnSpPr/>
          <p:nvPr/>
        </p:nvCxnSpPr>
        <p:spPr>
          <a:xfrm>
            <a:off x="500034" y="1357298"/>
            <a:ext cx="8143932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14678" y="152400"/>
            <a:ext cx="5472122" cy="3705228"/>
          </a:xfrm>
        </p:spPr>
        <p:txBody>
          <a:bodyPr>
            <a:normAutofit/>
          </a:bodyPr>
          <a:lstStyle/>
          <a:p>
            <a:r>
              <a:rPr lang="ru-RU" sz="9600" b="1" dirty="0" smtClean="0"/>
              <a:t>Успехов!</a:t>
            </a:r>
            <a:endParaRPr lang="ru-RU" sz="9600" b="1" dirty="0"/>
          </a:p>
        </p:txBody>
      </p:sp>
      <p:pic>
        <p:nvPicPr>
          <p:cNvPr id="4" name="Picture 11" descr="book_w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714488"/>
            <a:ext cx="2590800" cy="2066925"/>
          </a:xfrm>
          <a:prstGeom prst="rect">
            <a:avLst/>
          </a:prstGeom>
          <a:noFill/>
        </p:spPr>
      </p:pic>
      <p:pic>
        <p:nvPicPr>
          <p:cNvPr id="5" name="Picture 18" descr="original_pencil_w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4286256"/>
            <a:ext cx="2528894" cy="18966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Тема: </a:t>
            </a:r>
            <a:r>
              <a:rPr lang="ru-RU" sz="2800" dirty="0" smtClean="0"/>
              <a:t>Гидростатическое давление.</a:t>
            </a:r>
          </a:p>
          <a:p>
            <a:endParaRPr lang="ru-RU" sz="2800" dirty="0" smtClean="0"/>
          </a:p>
          <a:p>
            <a:r>
              <a:rPr lang="ru-RU" sz="2800" dirty="0" smtClean="0"/>
              <a:t>Цель: Расширение кругозора учащихся, умения видеть проявления изученных закономерностей в окружающей жизни.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7 класс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42996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Самая большая подводная лодка – Акула</a:t>
            </a:r>
            <a:r>
              <a:rPr sz="3200" b="1" smtClean="0"/>
              <a:t/>
            </a:r>
            <a:br>
              <a:rPr sz="3200" b="1" smtClean="0"/>
            </a:br>
            <a:r>
              <a:rPr lang="ru-RU" sz="3200" b="1" dirty="0" smtClean="0"/>
              <a:t> </a:t>
            </a:r>
            <a:r>
              <a:rPr lang="en-US" sz="3200" b="1" dirty="0" smtClean="0">
                <a:hlinkClick r:id="rId2"/>
              </a:rPr>
              <a:t>http://ru.wikipedia.org/wiki/</a:t>
            </a:r>
            <a:endParaRPr lang="ru-RU" sz="32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7281" y="1524000"/>
            <a:ext cx="6849438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Тяжёлые ракетные подводные крейсеры стратегического назначения проекта 941 «Акула»— самые большие в мире атомные подводные лодки. Проект разработан в ЦКБМТ «Рубин» (Санкт-Петербург). Задание на разработку было выдано в декабре 1972 года.</a:t>
            </a:r>
            <a:r>
              <a:rPr lang="ru-RU" dirty="0" smtClean="0"/>
              <a:t/>
            </a:r>
            <a:br>
              <a:rPr lang="ru-RU" dirty="0" smtClean="0"/>
            </a:br>
            <a:endParaRPr lang="en-US" dirty="0" smtClean="0"/>
          </a:p>
          <a:p>
            <a:r>
              <a:rPr lang="ru-RU" dirty="0" smtClean="0"/>
              <a:t>Якорь  «Акулы»</a:t>
            </a:r>
          </a:p>
          <a:p>
            <a:r>
              <a:rPr lang="ru-RU" dirty="0" smtClean="0"/>
              <a:t> установлен в Северодвинске.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9065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8396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4429132"/>
            <a:ext cx="3286116" cy="2252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3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3883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У корабля 2 прочных корпуса расположенных параллельно и несколько прочных модулей связанных единым наружным корпусом. Он несет 20 твердотопливных БР расположенных между прочными корпусами. У этого корабля самое большое из всех отечественных и импортных АПЛ подводное и надводное водоизмещение и ширина корпуса. Надводное: 23200 т, подводное: 48000т. Длина: 172 м, ширина: 23.3 м, осадка: 11 м. Экипаж 160 человек. 2004 год.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Определите, во сколько раз внешнее давление на борт подводной лодки, находящейся на глубине </a:t>
            </a:r>
            <a:r>
              <a:rPr lang="ru-RU" b="1" dirty="0" smtClean="0"/>
              <a:t>100 м</a:t>
            </a:r>
            <a:r>
              <a:rPr lang="ru-RU" dirty="0" smtClean="0"/>
              <a:t>, превышает атмосферное? Плотность воды </a:t>
            </a:r>
            <a:r>
              <a:rPr lang="ru-RU" b="1" dirty="0" smtClean="0"/>
              <a:t>1030 кг/м</a:t>
            </a:r>
            <a:r>
              <a:rPr lang="ru-RU" b="1" baseline="30000" dirty="0" smtClean="0"/>
              <a:t>3</a:t>
            </a:r>
            <a:r>
              <a:rPr lang="ru-RU" dirty="0" smtClean="0"/>
              <a:t>. Атмосферное давление </a:t>
            </a:r>
            <a:r>
              <a:rPr lang="ru-RU" b="1" dirty="0" smtClean="0"/>
              <a:t>Р</a:t>
            </a:r>
            <a:r>
              <a:rPr lang="ru-RU" b="1" baseline="-25000" dirty="0" smtClean="0"/>
              <a:t>o</a:t>
            </a:r>
            <a:r>
              <a:rPr lang="ru-RU" b="1" dirty="0" smtClean="0"/>
              <a:t> = 100 кПа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64307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Задача </a:t>
            </a:r>
            <a:r>
              <a:rPr lang="ru-RU" sz="6700" b="1" dirty="0" smtClean="0"/>
              <a:t>1</a:t>
            </a:r>
            <a:r>
              <a:rPr lang="ru-RU" sz="3600" b="1" dirty="0" smtClean="0"/>
              <a:t>: Давление на борт подводной лодки.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7826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9678" y="2000240"/>
            <a:ext cx="4108602" cy="3967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7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>
          <a:xfrm>
            <a:off x="457200" y="357166"/>
            <a:ext cx="4043362" cy="5738834"/>
          </a:xfrm>
        </p:spPr>
        <p:txBody>
          <a:bodyPr/>
          <a:lstStyle/>
          <a:p>
            <a:r>
              <a:rPr lang="ru-RU" dirty="0" smtClean="0"/>
              <a:t>р/р</a:t>
            </a:r>
            <a:r>
              <a:rPr lang="en-US" dirty="0" smtClean="0"/>
              <a:t>₀</a:t>
            </a:r>
            <a:r>
              <a:rPr lang="ru-RU" dirty="0" smtClean="0"/>
              <a:t>-?                      СИ</a:t>
            </a:r>
          </a:p>
          <a:p>
            <a:r>
              <a:rPr lang="en-US" dirty="0" smtClean="0"/>
              <a:t>h=</a:t>
            </a:r>
            <a:r>
              <a:rPr lang="ru-RU" dirty="0" smtClean="0"/>
              <a:t>100м</a:t>
            </a:r>
          </a:p>
          <a:p>
            <a:r>
              <a:rPr lang="el-GR" dirty="0" smtClean="0"/>
              <a:t>ρ</a:t>
            </a:r>
            <a:r>
              <a:rPr lang="ru-RU" dirty="0" smtClean="0"/>
              <a:t> = 1030кг/м³    </a:t>
            </a:r>
          </a:p>
          <a:p>
            <a:r>
              <a:rPr lang="ru-RU" dirty="0" smtClean="0"/>
              <a:t>р ₀= 100кПа          10⁵Па</a:t>
            </a:r>
          </a:p>
          <a:p>
            <a:r>
              <a:rPr lang="en-US" dirty="0" smtClean="0"/>
              <a:t>g ≈ 10 </a:t>
            </a:r>
            <a:r>
              <a:rPr lang="ru-RU" dirty="0" smtClean="0"/>
              <a:t>Н/кг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643438" y="285728"/>
            <a:ext cx="4059936" cy="5929322"/>
          </a:xfrm>
        </p:spPr>
        <p:txBody>
          <a:bodyPr/>
          <a:lstStyle/>
          <a:p>
            <a:r>
              <a:rPr lang="ru-RU" dirty="0" smtClean="0"/>
              <a:t>Решение:</a:t>
            </a:r>
          </a:p>
          <a:p>
            <a:r>
              <a:rPr lang="ru-RU" sz="2000" dirty="0" smtClean="0"/>
              <a:t>Если не учитывать изменение плотности воды с глубиной, то давление на борт лодки определится суммой атмосферного и гидростатического давлений: </a:t>
            </a:r>
          </a:p>
          <a:p>
            <a:r>
              <a:rPr lang="ru-RU" sz="2800" dirty="0" smtClean="0"/>
              <a:t>p = p</a:t>
            </a:r>
            <a:r>
              <a:rPr lang="ru-RU" sz="2800" baseline="-25000" dirty="0" smtClean="0"/>
              <a:t>o</a:t>
            </a:r>
            <a:r>
              <a:rPr lang="ru-RU" sz="2800" dirty="0" smtClean="0"/>
              <a:t> + ρgh</a:t>
            </a:r>
          </a:p>
          <a:p>
            <a:r>
              <a:rPr lang="ru-RU" sz="2000" dirty="0" smtClean="0"/>
              <a:t>Тогда искомое отношение давлений будет равно: </a:t>
            </a:r>
          </a:p>
          <a:p>
            <a:r>
              <a:rPr lang="ru-RU" sz="3200" dirty="0" smtClean="0"/>
              <a:t>p/p</a:t>
            </a:r>
            <a:r>
              <a:rPr lang="ru-RU" sz="3200" baseline="-25000" dirty="0" smtClean="0"/>
              <a:t>o</a:t>
            </a:r>
            <a:r>
              <a:rPr lang="ru-RU" sz="3200" dirty="0" smtClean="0"/>
              <a:t>= p</a:t>
            </a:r>
            <a:r>
              <a:rPr lang="ru-RU" sz="3200" baseline="-25000" dirty="0" smtClean="0"/>
              <a:t>o</a:t>
            </a:r>
            <a:r>
              <a:rPr lang="ru-RU" sz="3200" dirty="0" smtClean="0"/>
              <a:t>/p</a:t>
            </a:r>
            <a:r>
              <a:rPr lang="ru-RU" sz="3200" baseline="-25000" dirty="0" smtClean="0"/>
              <a:t>o</a:t>
            </a:r>
            <a:r>
              <a:rPr lang="ru-RU" sz="3200" dirty="0" smtClean="0"/>
              <a:t> + ρgh/ p</a:t>
            </a:r>
            <a:r>
              <a:rPr lang="ru-RU" sz="3200" baseline="-25000" dirty="0" smtClean="0"/>
              <a:t>o</a:t>
            </a:r>
            <a:r>
              <a:rPr lang="ru-RU" sz="3200" dirty="0" smtClean="0"/>
              <a:t> = 1 + ρgh / p</a:t>
            </a:r>
            <a:r>
              <a:rPr lang="ru-RU" sz="3200" baseline="-25000" dirty="0" smtClean="0"/>
              <a:t>o</a:t>
            </a:r>
            <a:r>
              <a:rPr lang="ru-RU" sz="3200" dirty="0" smtClean="0"/>
              <a:t> </a:t>
            </a:r>
          </a:p>
          <a:p>
            <a:r>
              <a:rPr lang="ru-RU" sz="2000" dirty="0" smtClean="0"/>
              <a:t>Выполнив расчеты, получим</a:t>
            </a:r>
            <a:r>
              <a:rPr lang="ru-RU" sz="2400" dirty="0" smtClean="0"/>
              <a:t> </a:t>
            </a:r>
            <a:r>
              <a:rPr lang="ru-RU" sz="2800" b="1" dirty="0" smtClean="0"/>
              <a:t>p/p</a:t>
            </a:r>
            <a:r>
              <a:rPr lang="ru-RU" sz="2800" b="1" baseline="-25000" dirty="0" smtClean="0"/>
              <a:t>o</a:t>
            </a:r>
            <a:r>
              <a:rPr lang="ru-RU" sz="2800" b="1" dirty="0" smtClean="0"/>
              <a:t> = 11.3</a:t>
            </a:r>
            <a:endParaRPr lang="ru-RU" sz="2400" dirty="0" smtClean="0"/>
          </a:p>
          <a:p>
            <a:endParaRPr lang="ru-RU" dirty="0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 rot="5400000">
            <a:off x="1714480" y="1785926"/>
            <a:ext cx="2571768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>
            <a:off x="2000232" y="3143248"/>
            <a:ext cx="5286412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 flipH="1" flipV="1">
            <a:off x="8429652" y="714356"/>
            <a:ext cx="15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571472" y="857232"/>
            <a:ext cx="785818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Тема: Движение </a:t>
            </a:r>
            <a:r>
              <a:rPr lang="ru-RU" smtClean="0"/>
              <a:t>по окружности.</a:t>
            </a:r>
            <a:endParaRPr lang="ru-RU" dirty="0" smtClean="0"/>
          </a:p>
          <a:p>
            <a:r>
              <a:rPr lang="ru-RU" dirty="0" smtClean="0"/>
              <a:t>Цель: - Развитие интереса к современной физике;</a:t>
            </a:r>
          </a:p>
          <a:p>
            <a:r>
              <a:rPr lang="ru-RU" dirty="0" smtClean="0"/>
              <a:t>           -Ориентация на выбор профессий, связанных с техническим применением физики в технике.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 smtClean="0"/>
              <a:t>9</a:t>
            </a:r>
            <a:r>
              <a:rPr lang="ru-RU" smtClean="0"/>
              <a:t> </a:t>
            </a:r>
            <a:r>
              <a:rPr lang="ru-RU" sz="4000" b="1" dirty="0" smtClean="0"/>
              <a:t>КЛАСС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2844" y="285728"/>
            <a:ext cx="6643734" cy="642942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В</a:t>
            </a:r>
            <a:r>
              <a:rPr sz="2400" b="1" smtClean="0">
                <a:solidFill>
                  <a:schemeClr val="tx1"/>
                </a:solidFill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</a:rPr>
              <a:t>реальном космическом полете по программе "Союз"  космонавт при старте  испытывает перегрузку равную 4</a:t>
            </a:r>
            <a:r>
              <a:rPr sz="2400" b="1" smtClean="0">
                <a:solidFill>
                  <a:schemeClr val="tx1"/>
                </a:solidFill>
              </a:rPr>
              <a:t>g</a:t>
            </a:r>
            <a:r>
              <a:rPr lang="ru-RU" sz="2400" b="1" dirty="0" smtClean="0">
                <a:solidFill>
                  <a:schemeClr val="tx1"/>
                </a:solidFill>
              </a:rPr>
              <a:t>, а при  спуске – равную 6</a:t>
            </a:r>
            <a:r>
              <a:rPr sz="2400" b="1" smtClean="0">
                <a:solidFill>
                  <a:schemeClr val="tx1"/>
                </a:solidFill>
              </a:rPr>
              <a:t>g</a:t>
            </a:r>
            <a:r>
              <a:rPr lang="ru-RU" sz="2400" b="1" dirty="0" smtClean="0">
                <a:solidFill>
                  <a:schemeClr val="tx1"/>
                </a:solidFill>
              </a:rPr>
              <a:t>. При возникновении нештатных ситуаций, связанных с отказами автоматики ориентации корабля и двигательных установок перегрузка на спуске может достичь больших величин. В 1975 году после аварии 2-ой ступени ракеты-носителя экипажу в составе Лазарева В.Г. и Макарова О.Г. пришлось перенести перегрузку  равную  20 </a:t>
            </a:r>
            <a:r>
              <a:rPr sz="2400" b="1" smtClean="0">
                <a:solidFill>
                  <a:schemeClr val="tx1"/>
                </a:solidFill>
              </a:rPr>
              <a:t>g</a:t>
            </a:r>
            <a:r>
              <a:rPr lang="ru-RU" sz="2400" b="1" dirty="0" smtClean="0">
                <a:solidFill>
                  <a:schemeClr val="tx1"/>
                </a:solidFill>
              </a:rPr>
              <a:t>. Возможность возникновения подобных ситуаций в космическом полете предъявляет особые требования к устойчивости к перегрузкам у космонавтов, а тренировки космонавтов на центрифугах и динамических тренажерах делает обязательными. </a:t>
            </a:r>
            <a:endParaRPr lang="ru-RU" sz="6000" b="1" dirty="0">
              <a:solidFill>
                <a:schemeClr val="tx1"/>
              </a:solidFill>
            </a:endParaRPr>
          </a:p>
        </p:txBody>
      </p:sp>
      <p:pic>
        <p:nvPicPr>
          <p:cNvPr id="4" name="Picture 2" descr="C:\Documents and Settings\alex\My Documents\НМР\ЦентрифугиНМР.files\cf_17_lit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16700" y="4214818"/>
            <a:ext cx="252730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1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0"/>
            <a:ext cx="2857493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6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1057</TotalTime>
  <Words>480</Words>
  <Application>Microsoft Office PowerPoint</Application>
  <PresentationFormat>Экран (4:3)</PresentationFormat>
  <Paragraphs>47</Paragraphs>
  <Slides>12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Бумажная</vt:lpstr>
      <vt:lpstr>Документ</vt:lpstr>
      <vt:lpstr> Решение задач.</vt:lpstr>
      <vt:lpstr>7 класс</vt:lpstr>
      <vt:lpstr>Самая большая подводная лодка – Акула  http://ru.wikipedia.org/wiki/</vt:lpstr>
      <vt:lpstr>Слайд 4</vt:lpstr>
      <vt:lpstr>Слайд 5</vt:lpstr>
      <vt:lpstr>Задача 1: Давление на борт подводной лодки. </vt:lpstr>
      <vt:lpstr>Слайд 7</vt:lpstr>
      <vt:lpstr>9 КЛАСС</vt:lpstr>
      <vt:lpstr>В реальном космическом полете по программе "Союз"  космонавт при старте  испытывает перегрузку равную 4g, а при  спуске – равную 6g. При возникновении нештатных ситуаций, связанных с отказами автоматики ориентации корабля и двигательных установок перегрузка на спуске может достичь больших величин. В 1975 году после аварии 2-ой ступени ракеты-носителя экипажу в составе Лазарева В.Г. и Макарова О.Г. пришлось перенести перегрузку  равную  20 g. Возможность возникновения подобных ситуаций в космическом полете предъявляет особые требования к устойчивости к перегрузкам у космонавтов, а тренировки космонавтов на центрифугах и динамических тренажерах делает обязательными. </vt:lpstr>
      <vt:lpstr>Задача 2 Скорость и период вращения центрифуги.</vt:lpstr>
      <vt:lpstr>Слайд 11</vt:lpstr>
      <vt:lpstr>Успехов!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ира</dc:creator>
  <cp:lastModifiedBy>1</cp:lastModifiedBy>
  <cp:revision>100</cp:revision>
  <dcterms:created xsi:type="dcterms:W3CDTF">2012-02-06T16:07:55Z</dcterms:created>
  <dcterms:modified xsi:type="dcterms:W3CDTF">2013-03-29T08:04:33Z</dcterms:modified>
</cp:coreProperties>
</file>