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9" r:id="rId1"/>
  </p:sldMasterIdLst>
  <p:notesMasterIdLst>
    <p:notesMasterId r:id="rId23"/>
  </p:notesMasterIdLst>
  <p:sldIdLst>
    <p:sldId id="256" r:id="rId2"/>
    <p:sldId id="272" r:id="rId3"/>
    <p:sldId id="273" r:id="rId4"/>
    <p:sldId id="274" r:id="rId5"/>
    <p:sldId id="283" r:id="rId6"/>
    <p:sldId id="282" r:id="rId7"/>
    <p:sldId id="275" r:id="rId8"/>
    <p:sldId id="277" r:id="rId9"/>
    <p:sldId id="281" r:id="rId10"/>
    <p:sldId id="257" r:id="rId11"/>
    <p:sldId id="258" r:id="rId12"/>
    <p:sldId id="280" r:id="rId13"/>
    <p:sldId id="262" r:id="rId14"/>
    <p:sldId id="263" r:id="rId15"/>
    <p:sldId id="264" r:id="rId16"/>
    <p:sldId id="266" r:id="rId17"/>
    <p:sldId id="286" r:id="rId18"/>
    <p:sldId id="285" r:id="rId19"/>
    <p:sldId id="287" r:id="rId20"/>
    <p:sldId id="284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2A"/>
    <a:srgbClr val="06AA1A"/>
    <a:srgbClr val="1D4725"/>
    <a:srgbClr val="337D41"/>
    <a:srgbClr val="D8C4DA"/>
    <a:srgbClr val="E9DEEA"/>
    <a:srgbClr val="FBE9F8"/>
    <a:srgbClr val="F0B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88" autoAdjust="0"/>
  </p:normalViewPr>
  <p:slideViewPr>
    <p:cSldViewPr>
      <p:cViewPr varScale="1">
        <p:scale>
          <a:sx n="88" d="100"/>
          <a:sy n="88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9D2565-9450-453D-B17F-9A61C2303253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43B595-39F1-4E09-B477-7CB28CA6B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945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689CA9-AEFC-4DF0-86BB-B64D526B453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46CA7D-D3D6-46A8-87B8-FA533A56965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DDA1F3-2233-4971-9C30-093BF6FD88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28DE09-F600-4C0E-A950-DDCE434BA9D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BC082-F6C4-4626-BB3A-6FC953C36EE0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EE1D0-BCCF-4E16-B815-8261C5B60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84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E185E-4F16-4F06-92C8-8FBA8A3E4C2A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18364-3AEA-46B1-8E22-92BBF981E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66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A3C56-E064-43EF-92C3-159D0FF01FFD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9B645-1DE2-439F-B562-0CE4071B8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22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ACE9-FA13-4CC0-B954-D8F8FB97C188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25B58-C8B0-4D47-A93B-EF723D136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8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34B32-FEF7-433C-B919-8BE87222F3C4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D5783-4940-4BAA-9695-D2F470002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471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117A4-CF22-44C7-813F-7C505624757B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FD73E-3576-467F-B520-12C474528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90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99126-B2E1-485A-A922-BC896016C924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C7940-2B86-43A5-B46C-F25F8AA62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62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79464-3E1B-4610-9A6E-F67B73C3A43B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2E5B7-4766-4120-A1F8-A8800463D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4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BEEA6-CCFC-4E23-BC64-1209582BF163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E5117-1CB0-4F93-8766-F31E3A930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53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D2033-B8DB-4AB3-9FB6-0813A1EE440F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B41AD-A772-403B-9146-DED09428E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30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592B4-94C0-44AE-968A-E2C2D333DDE9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120F4-1192-4754-A961-6B1C49338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33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E4E4C7E-2E43-4DCE-BF18-969325642BD6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7DF869D-9A72-4C98-AE66-A473C9F51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55" r:id="rId4"/>
    <p:sldLayoutId id="2147484061" r:id="rId5"/>
    <p:sldLayoutId id="2147484056" r:id="rId6"/>
    <p:sldLayoutId id="2147484062" r:id="rId7"/>
    <p:sldLayoutId id="2147484063" r:id="rId8"/>
    <p:sldLayoutId id="2147484064" r:id="rId9"/>
    <p:sldLayoutId id="2147484057" r:id="rId10"/>
    <p:sldLayoutId id="21474840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8077200" cy="371477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Симметрия в живой природе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785813" y="5000625"/>
            <a:ext cx="6715125" cy="1500188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" charset="0"/>
              </a:rPr>
              <a:t>Автор : Рыжов Илья учащийся  7 класса                                     МОУ   </a:t>
            </a:r>
            <a:r>
              <a:rPr lang="ru-RU" sz="2000" dirty="0" err="1" smtClean="0">
                <a:latin typeface="Arial" charset="0"/>
              </a:rPr>
              <a:t>Бологовская</a:t>
            </a:r>
            <a:r>
              <a:rPr lang="ru-RU" sz="2000" dirty="0" smtClean="0">
                <a:latin typeface="Arial" charset="0"/>
              </a:rPr>
              <a:t>  СОШ </a:t>
            </a:r>
            <a:r>
              <a:rPr lang="ru-RU" sz="2000" dirty="0" err="1" smtClean="0">
                <a:latin typeface="Arial" charset="0"/>
              </a:rPr>
              <a:t>Андреапольского</a:t>
            </a:r>
            <a:r>
              <a:rPr lang="ru-RU" sz="2000" dirty="0" smtClean="0">
                <a:latin typeface="Arial" charset="0"/>
              </a:rPr>
              <a:t> района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" charset="0"/>
              </a:rPr>
              <a:t>Руководитель: Борисова Светлана Геннадьевна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" charset="0"/>
              </a:rPr>
              <a:t>Учитель математики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" descr="1430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714500"/>
            <a:ext cx="7632700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6"/>
          <p:cNvSpPr>
            <a:spLocks noGrp="1"/>
          </p:cNvSpPr>
          <p:nvPr>
            <p:ph idx="1"/>
          </p:nvPr>
        </p:nvSpPr>
        <p:spPr>
          <a:xfrm>
            <a:off x="1249363" y="214313"/>
            <a:ext cx="8072437" cy="1500187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Природа – удивительный творец и мастер.                                                         Все живое  обладает свойством  симметрии. 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643063" y="1857375"/>
            <a:ext cx="6840537" cy="2678113"/>
          </a:xfrm>
          <a:prstGeom prst="rect">
            <a:avLst/>
          </a:prstGeom>
          <a:solidFill>
            <a:srgbClr val="CCFFCC">
              <a:alpha val="4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400" b="1" dirty="0">
              <a:solidFill>
                <a:srgbClr val="1D4725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b="1" dirty="0" err="1">
                <a:solidFill>
                  <a:srgbClr val="1D472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Билатера́льная</a:t>
            </a:r>
            <a:r>
              <a:rPr lang="ru-RU" sz="2400" b="1" dirty="0">
                <a:solidFill>
                  <a:srgbClr val="1D472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 </a:t>
            </a:r>
            <a:r>
              <a:rPr lang="ru-RU" sz="2400" b="1" dirty="0" err="1">
                <a:solidFill>
                  <a:srgbClr val="1D472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симме́трия</a:t>
            </a:r>
            <a:r>
              <a:rPr lang="ru-RU" sz="2400" b="1" dirty="0">
                <a:solidFill>
                  <a:srgbClr val="1D472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 (двусторонняя симметрия) — </a:t>
            </a:r>
            <a:r>
              <a:rPr lang="ru-RU" sz="2400" b="1" dirty="0" err="1">
                <a:solidFill>
                  <a:srgbClr val="1D472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симметрия</a:t>
            </a:r>
            <a:r>
              <a:rPr lang="ru-RU" sz="2400" b="1" dirty="0">
                <a:solidFill>
                  <a:srgbClr val="1D472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 зеркального отражения, при которой объект имеет одну плоскость симметрии, относительно которой две его половины зеркально симметричны.</a:t>
            </a:r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1187450" y="1231900"/>
            <a:ext cx="5329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/>
          </p:cNvSpPr>
          <p:nvPr>
            <p:ph idx="1"/>
          </p:nvPr>
        </p:nvSpPr>
        <p:spPr>
          <a:xfrm>
            <a:off x="785813" y="2000250"/>
            <a:ext cx="9501187" cy="1285875"/>
          </a:xfrm>
        </p:spPr>
        <p:txBody>
          <a:bodyPr>
            <a:normAutofit/>
          </a:bodyPr>
          <a:lstStyle/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Билатеральная симметрия</a:t>
            </a:r>
            <a:endParaRPr lang="ru-RU" sz="40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5" descr="Картинка 31 из 25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1785938"/>
            <a:ext cx="164306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7" descr="1256572682_c0d008aa315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0"/>
            <a:ext cx="20002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9" descr="1256573032_sho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0"/>
            <a:ext cx="257175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1" descr="1256572916_inachis-i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2214562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5" descr="Картинка 1 из 177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73538"/>
            <a:ext cx="2928938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7" descr="47840d3cb65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3" t="11501" r="10440" b="10992"/>
          <a:stretch>
            <a:fillRect/>
          </a:stretch>
        </p:blipFill>
        <p:spPr bwMode="auto">
          <a:xfrm>
            <a:off x="6000750" y="4429125"/>
            <a:ext cx="31432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6" descr="12 20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2571750"/>
            <a:ext cx="27860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3421063"/>
            <a:ext cx="3071812" cy="343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2786063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0"/>
            <a:ext cx="3429000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513"/>
            <a:ext cx="3286125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0"/>
            <a:ext cx="2089150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14" descr="IMG_089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25" y="2143125"/>
            <a:ext cx="3357563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 flipV="1">
            <a:off x="5724525" y="1557338"/>
            <a:ext cx="3419475" cy="35877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/>
          </p:cNvSpPr>
          <p:nvPr>
            <p:ph idx="1"/>
          </p:nvPr>
        </p:nvSpPr>
        <p:spPr>
          <a:xfrm>
            <a:off x="1071563" y="214313"/>
            <a:ext cx="7519987" cy="1177925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Наша симметрия очень удобна, позволяет двигаться прямолинейно и с одинаковой лёгкостью поворачиваться вправо и влево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2531" name="Picture 5" descr="Картинка 22 из 539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8" r="12868"/>
          <a:stretch>
            <a:fillRect/>
          </a:stretch>
        </p:blipFill>
        <p:spPr bwMode="auto">
          <a:xfrm>
            <a:off x="5003800" y="1557338"/>
            <a:ext cx="3529013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12875"/>
            <a:ext cx="32639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1430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666750"/>
            <a:ext cx="7272338" cy="535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Grp="1"/>
          </p:cNvSpPr>
          <p:nvPr>
            <p:ph idx="1"/>
          </p:nvPr>
        </p:nvSpPr>
        <p:spPr>
          <a:xfrm>
            <a:off x="1692275" y="765175"/>
            <a:ext cx="6911975" cy="5040313"/>
          </a:xfrm>
          <a:solidFill>
            <a:srgbClr val="00FFFF">
              <a:alpha val="17999"/>
            </a:srgbClr>
          </a:solidFill>
        </p:spPr>
        <p:txBody>
          <a:bodyPr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 smtClean="0">
                <a:solidFill>
                  <a:srgbClr val="00B02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Радиальная  симметрия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ru-RU" sz="3600" b="1" dirty="0" smtClean="0">
              <a:solidFill>
                <a:srgbClr val="00B02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ru-RU" sz="3600" b="1" dirty="0" smtClean="0">
              <a:solidFill>
                <a:srgbClr val="00B02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ru-RU" sz="3600" b="1" dirty="0" smtClean="0">
              <a:solidFill>
                <a:srgbClr val="00B02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 smtClean="0">
                <a:solidFill>
                  <a:srgbClr val="00B02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 форма симметрии, при которой тело (или фигура) совпадает само с собой при вращении объекта вокруг определённой точки или прямой</a:t>
            </a:r>
            <a:r>
              <a:rPr lang="ru-RU" sz="2800" b="1" dirty="0" smtClean="0">
                <a:solidFill>
                  <a:srgbClr val="00B02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endParaRPr lang="ru-RU" sz="2800" b="1" dirty="0" smtClean="0">
              <a:solidFill>
                <a:srgbClr val="00B02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/>
          </p:cNvSpPr>
          <p:nvPr>
            <p:ph idx="1"/>
          </p:nvPr>
        </p:nvSpPr>
        <p:spPr>
          <a:xfrm>
            <a:off x="1357313" y="2000250"/>
            <a:ext cx="7786687" cy="1000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Лучевая(радиальная)симметрия </a:t>
            </a:r>
          </a:p>
        </p:txBody>
      </p:sp>
      <p:pic>
        <p:nvPicPr>
          <p:cNvPr id="24579" name="Picture 11" descr="Картинка 162 из 19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8" r="18181" b="26071"/>
          <a:stretch>
            <a:fillRect/>
          </a:stretch>
        </p:blipFill>
        <p:spPr bwMode="auto">
          <a:xfrm>
            <a:off x="4071938" y="2643188"/>
            <a:ext cx="27146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15" descr="i?id=266950174-10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0"/>
            <a:ext cx="12096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9" descr="Тип иглокожие. Это исключительно морские животные с лучевой или радиальной симметрией тела. Для них характерно наличие известкового скелета, развивающегося в соединительном слое кожи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4313"/>
            <a:ext cx="2066925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5" descr="i?id=522445218-32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1720850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 descr="i?id=454679614-46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22320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13" descr="i?id=323822679-00-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14287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5" descr="Картинка 1 из 3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17938"/>
            <a:ext cx="2286000" cy="304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IMG_4356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2928934"/>
            <a:ext cx="2571768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7" name="Picture 9" descr="Картинка 20 из 3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200525"/>
            <a:ext cx="2071687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/>
          </p:cNvSpPr>
          <p:nvPr>
            <p:ph idx="1"/>
          </p:nvPr>
        </p:nvSpPr>
        <p:spPr>
          <a:xfrm>
            <a:off x="1547813" y="333375"/>
            <a:ext cx="7162800" cy="1582738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Интересно, что глаз человека тоже имеет радиальную симметрию</a:t>
            </a:r>
            <a:r>
              <a:rPr lang="ru-RU" dirty="0" smtClean="0"/>
              <a:t>.</a:t>
            </a:r>
          </a:p>
        </p:txBody>
      </p:sp>
      <p:pic>
        <p:nvPicPr>
          <p:cNvPr id="25603" name="Picture 5" descr="i?id=62154277-58-72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349500"/>
            <a:ext cx="309721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8" y="404664"/>
            <a:ext cx="8686800" cy="8382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Центральная симметрия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58"/>
          <a:stretch>
            <a:fillRect/>
          </a:stretch>
        </p:blipFill>
        <p:spPr>
          <a:xfrm>
            <a:off x="179388" y="1412875"/>
            <a:ext cx="4321175" cy="2952750"/>
          </a:xfrm>
          <a:noFill/>
        </p:spPr>
      </p:pic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4643438" y="1557338"/>
            <a:ext cx="424973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Фигура симметрична относительно точки (центр С), если её точки попарно лежат на прямых, проходящих через центр С, по разные стороны и на равных расстояниях от него.</a:t>
            </a:r>
            <a:endParaRPr lang="ru-RU"/>
          </a:p>
        </p:txBody>
      </p:sp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284538"/>
            <a:ext cx="451802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467744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Зеркальная симметрия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зеркальное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изображение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левой руки 1 относительно оси $Y$ представляет правую руку 2, которую путем вращения в плоскости $XY$ нельзя совместить с левой, то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зеркальное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изображение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правой руки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2852738"/>
            <a:ext cx="4229100" cy="3743325"/>
          </a:xfrm>
          <a:noFill/>
        </p:spPr>
      </p:pic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4787900" y="4724400"/>
            <a:ext cx="41052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Относительно плоскости а, точка Р расположена по одну сторону от плоскости а, соответствует Р, расположенной по другую сторону от плоскости а.</a:t>
            </a: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Эксперимент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557338"/>
            <a:ext cx="33337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7162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Arial" charset="0"/>
                <a:cs typeface="Arial" charset="0"/>
              </a:rPr>
              <a:t> :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50825" y="1628775"/>
            <a:ext cx="840105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Показать  связь симметрии и природы , рассмотреть какие виды симметрии встречаются в животном и растительном мире.</a:t>
            </a:r>
          </a:p>
          <a:p>
            <a:pPr eaLnBrk="1" hangingPunct="1">
              <a:buFont typeface="Arial" charset="0"/>
              <a:buNone/>
            </a:pP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157" y="548680"/>
            <a:ext cx="8686800" cy="8382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 исследования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79939"/>
        </p:xfrm>
        <a:graphic>
          <a:graphicData uri="http://schemas.openxmlformats.org/drawingml/2006/table">
            <a:tbl>
              <a:tblPr/>
              <a:tblGrid>
                <a:gridCol w="234950"/>
                <a:gridCol w="1079500"/>
                <a:gridCol w="3600450"/>
                <a:gridCol w="3771900"/>
              </a:tblGrid>
              <a:tr h="3715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объекта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симметрии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17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Рыбы: Гуппи, Меченосец.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Чешуйки рыб.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Нульмерная.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Двумерная.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715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Млекопитающие: хомяк.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Двусторонняя, нульмерная.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715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Растения (листья):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715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Герань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Радиальная, нульмерная.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990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Бегония 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борщевиколистная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воротничковая.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Радиальная, нульмерная.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715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Драцена окаймленная.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Билатеральная, нульмерная.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715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Манстера лакомая.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Билатеральная, нульмерная.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715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Кодиеум пёстрый.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Билатеральная, нульмерная.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715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Соцветие хризантемы.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Аксиальная,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нульмерная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 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329612" cy="49831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Я установил математическую связь природных явлений, выяснил, что человеческому глазу гораздо приятнее смотреть на симметричные вещи. Проведя  исследование различных  источников информации о симметрии, я пришёл к выводу, что природа устроена в соответствии с законами симметрии.   Все живое в природе обладает свойством симметрии. Симметрию можно увидеть среди цветов  и на листьях деревьев. Свойство симметричности, присущее живой природе, человек использовал в своих достижениях: изобрел самолет, создал уникальные здания архитектуры. Да и сам человек является фигурой симметричной.                                                   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Следовательно, симметрия возникла не случайно – возможно, симметричные объекты легче воспринимать живым существам</a:t>
            </a:r>
            <a:r>
              <a:rPr lang="ru-RU" b="1" smtClean="0"/>
              <a:t>.</a:t>
            </a:r>
            <a:r>
              <a:rPr lang="ru-RU" smtClean="0"/>
              <a:t>   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Задачи :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дать представление о симметрии в природе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через понятие «симметрия» раскрыть важнейшие связи  явлений симметрии с живой природой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доказать, что действительно нас окружают симметричные предметы.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  показать  значимую роль  симметрии в живой природе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Гипотеза :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Действительно  ли встречается   симметрия в живой природе и какую роль она играет? </a:t>
            </a:r>
            <a:r>
              <a:rPr lang="ru-RU" sz="4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Симметрия как закономерность.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Определение понятия и видов симметрии, симметрия и её роль в жизни растений, животных и человека.  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исследования: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Актуальность проекта обусловлена тем, что симметрия окружает человека, находя своё проявление как в живой, так и в неживой природе. Объяснение законов симметрии важно для понимания красоты, гармонии, жизни. Результаты проекта  будут интересны для учащихся средней и младшей школы.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Что такое симметрия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214438" y="1285875"/>
            <a:ext cx="7472362" cy="48402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СИММЕТРИЯ —соразмерность, пропорциональность, одинаковость в расположении частей.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28588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Роль симметрии 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живой природе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04800" y="1857375"/>
            <a:ext cx="8686800" cy="4222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    Симметрия радует глаз и вдохновляет поэтов, позволяет живым организмам лучше приспособиться к среде обитания и просто выжить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7162800" cy="85723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Виды симметрии.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000125"/>
            <a:ext cx="8434387" cy="5857875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Билатеральная (двусторонняя) осевая симметрия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(лат.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дву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двух,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латералис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боковой).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Лучевая симметрия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(= лучистая, радиальная)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Центральная симметрия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Зеркальная симметрия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511</Words>
  <Application>Microsoft Office PowerPoint</Application>
  <PresentationFormat>Экран (4:3)</PresentationFormat>
  <Paragraphs>89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Симметрия в живой природе</vt:lpstr>
      <vt:lpstr>Цель :</vt:lpstr>
      <vt:lpstr>Задачи :</vt:lpstr>
      <vt:lpstr>Гипотеза :</vt:lpstr>
      <vt:lpstr>Предмет исследования</vt:lpstr>
      <vt:lpstr>Актуальность исследования:</vt:lpstr>
      <vt:lpstr>Что такое симметрия:</vt:lpstr>
      <vt:lpstr>Роль симметрии  в живой природе:</vt:lpstr>
      <vt:lpstr>Виды симметрии.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Центральная симметрия</vt:lpstr>
      <vt:lpstr>Зеркальная симметрия Если зеркальное изображение левой руки 1 относительно оси $Y$ представляет правую руку 2, которую путем вращения в плоскости $XY$ нельзя совместить с левой, то зеркальное изображение правой руки</vt:lpstr>
      <vt:lpstr>Эксперимент</vt:lpstr>
      <vt:lpstr>Результаты  исследования</vt:lpstr>
      <vt:lpstr>Вывод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в живой природе</dc:title>
  <dc:subject/>
  <dc:creator/>
  <cp:keywords/>
  <dc:description/>
  <cp:lastModifiedBy/>
  <cp:revision>6</cp:revision>
  <dcterms:created xsi:type="dcterms:W3CDTF">2012-01-13T16:33:03Z</dcterms:created>
  <dcterms:modified xsi:type="dcterms:W3CDTF">2013-03-29T07:11:23Z</dcterms:modified>
  <cp:category>Шаблон оформления</cp:category>
  <cp:version/>
</cp:coreProperties>
</file>