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8" r:id="rId7"/>
    <p:sldId id="267" r:id="rId8"/>
    <p:sldId id="271" r:id="rId9"/>
    <p:sldId id="269" r:id="rId10"/>
    <p:sldId id="270" r:id="rId11"/>
    <p:sldId id="261" r:id="rId12"/>
    <p:sldId id="272" r:id="rId13"/>
    <p:sldId id="273" r:id="rId14"/>
    <p:sldId id="262" r:id="rId15"/>
    <p:sldId id="263" r:id="rId16"/>
    <p:sldId id="264" r:id="rId17"/>
    <p:sldId id="265" r:id="rId18"/>
    <p:sldId id="26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49" autoAdjust="0"/>
  </p:normalViewPr>
  <p:slideViewPr>
    <p:cSldViewPr>
      <p:cViewPr varScale="1">
        <p:scale>
          <a:sx n="64" d="100"/>
          <a:sy n="64" d="100"/>
        </p:scale>
        <p:origin x="-75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5DA96F-B254-4C78-BA13-C619F5D5050B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B6DFB-F4E0-4810-A694-6C12BED1B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0BA57A7-251A-45AB-AEB3-768E25C1CE0A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F1044C4-74C9-489B-B80D-33720C1F6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A57A7-251A-45AB-AEB3-768E25C1CE0A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44C4-74C9-489B-B80D-33720C1F6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A57A7-251A-45AB-AEB3-768E25C1CE0A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44C4-74C9-489B-B80D-33720C1F6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A57A7-251A-45AB-AEB3-768E25C1CE0A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44C4-74C9-489B-B80D-33720C1F6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A57A7-251A-45AB-AEB3-768E25C1CE0A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44C4-74C9-489B-B80D-33720C1F6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A57A7-251A-45AB-AEB3-768E25C1CE0A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44C4-74C9-489B-B80D-33720C1F6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0BA57A7-251A-45AB-AEB3-768E25C1CE0A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F1044C4-74C9-489B-B80D-33720C1F69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0BA57A7-251A-45AB-AEB3-768E25C1CE0A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F1044C4-74C9-489B-B80D-33720C1F6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A57A7-251A-45AB-AEB3-768E25C1CE0A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44C4-74C9-489B-B80D-33720C1F6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A57A7-251A-45AB-AEB3-768E25C1CE0A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44C4-74C9-489B-B80D-33720C1F6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A57A7-251A-45AB-AEB3-768E25C1CE0A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44C4-74C9-489B-B80D-33720C1F6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0BA57A7-251A-45AB-AEB3-768E25C1CE0A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F1044C4-74C9-489B-B80D-33720C1F6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ru/search?q-&#1083;&#1086;&#1078;&#1082;&#1072;,&#1074;&#1072;&#1079;&#1072;,&#1088;&#1072;&#1089;&#1095;&#1077;&#1089;&#1082;&#1072;" TargetMode="External"/><Relationship Id="rId2" Type="http://schemas.openxmlformats.org/officeDocument/2006/relationships/hyperlink" Target="https://www.google.ru/search?q=&#1076;&#1086;&#1073;&#1099;&#1095;&#1072;+&#1087;&#1086;&#1083;&#1077;&#1079;&#1085;&#1099;&#1093;+&#1080;&#1089;&#1082;&#1086;&#1087;&#1072;&#1077;&#1084;&#1099;&#1093;+&#1082;&#1072;&#1088;&#1090;&#1080;&#1085;&#1082;&#1080;&amp;h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google.ru/search?q=&#1082;&#1072;&#1088;&#1090;&#1080;&#1085;&#1082;&#1080;+&#1087;&#1088;&#1077;&#1076;&#1087;&#1088;&#1080;&#1085;&#1080;&#1084;&#1072;&#1090;&#1077;&#1083;&#1077;&#1081;&amp;hl" TargetMode="External"/><Relationship Id="rId4" Type="http://schemas.openxmlformats.org/officeDocument/2006/relationships/hyperlink" Target="https://www.google.ru/search?q=&#1082;&#1072;&#1088;&#1090;&#1080;&#1085;&#1082;&#1080;+&#1082;&#1072;&#1087;&#1080;&#1090;&#1072;&#1083;&amp;h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357299"/>
            <a:ext cx="8629680" cy="2514614"/>
          </a:xfrm>
        </p:spPr>
        <p:txBody>
          <a:bodyPr>
            <a:norm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Три кита экономики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5918" y="4786322"/>
            <a:ext cx="6858048" cy="1357322"/>
          </a:xfrm>
        </p:spPr>
        <p:txBody>
          <a:bodyPr/>
          <a:lstStyle/>
          <a:p>
            <a:r>
              <a:rPr lang="ru-RU" dirty="0" smtClean="0"/>
              <a:t>Подготовила учитель начальных классов МБОУ </a:t>
            </a:r>
            <a:r>
              <a:rPr lang="ru-RU" dirty="0" err="1" smtClean="0"/>
              <a:t>Луговской</a:t>
            </a:r>
            <a:r>
              <a:rPr lang="ru-RU" dirty="0" smtClean="0"/>
              <a:t> СОШ Новикова Ольга Сергеевна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1071546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Урок окружающего мира в 3 классе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fedpress.ru/sites/fedpress/files/nancy/news/auk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43248"/>
            <a:ext cx="4571999" cy="3714752"/>
          </a:xfrm>
          <a:prstGeom prst="rect">
            <a:avLst/>
          </a:prstGeom>
          <a:noFill/>
        </p:spPr>
      </p:pic>
      <p:pic>
        <p:nvPicPr>
          <p:cNvPr id="28676" name="Picture 4" descr="http://sdelanounas.ru/i/c/2/c2RlbGFub3VuYXMucnUvaS95LzIvWTJSdU5TNXBiV2N5TWk1eWFXRnVMbkoxTDJsdFlXZGxjeTgwTURnMU1TODJNeTgwTURnMU1UWXpPVEV1YW5CblAxOWZhV1E5TWpjek1UWT0uanBnP19faWQ9Mjc5NDI=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80439" cy="3143248"/>
          </a:xfrm>
          <a:prstGeom prst="rect">
            <a:avLst/>
          </a:prstGeom>
          <a:noFill/>
        </p:spPr>
      </p:pic>
      <p:pic>
        <p:nvPicPr>
          <p:cNvPr id="28678" name="Picture 6" descr="http://www.rg.ru/img/content/71/13/87/FotoliaPhotoXPress.ru_600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0"/>
            <a:ext cx="4572000" cy="3571876"/>
          </a:xfrm>
          <a:prstGeom prst="rect">
            <a:avLst/>
          </a:prstGeom>
          <a:noFill/>
        </p:spPr>
      </p:pic>
      <p:pic>
        <p:nvPicPr>
          <p:cNvPr id="9218" name="Picture 2" descr="http://kazprom-image.s3.amazonaws.com/659516_w640_h640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1" y="3500438"/>
            <a:ext cx="4572000" cy="3357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3143248"/>
            <a:ext cx="5786478" cy="27146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такое        </a:t>
            </a:r>
            <a:r>
              <a:rPr lang="ru-RU" sz="8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капитал?</a:t>
            </a:r>
            <a:endParaRPr lang="ru-RU" sz="8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Ки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3" y="428604"/>
            <a:ext cx="1444067" cy="1837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22" name="Picture 2" descr="http://na4alnik.ru/wp-content/uploads/2012/12/%D0%BF%D0%B5%D1%80%D0%B2%D0%BE%D0%BD%D0%B0%D1%87%D0%B0%D0%BB%D1%8C%D0%BD%D1%8B%D0%B9-%D0%BA%D0%B0%D0%BF%D0%B8%D1%82%D0%B0%D0%B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6125"/>
            <a:ext cx="4572000" cy="3571876"/>
          </a:xfrm>
          <a:prstGeom prst="rect">
            <a:avLst/>
          </a:prstGeom>
          <a:noFill/>
        </p:spPr>
      </p:pic>
      <p:pic>
        <p:nvPicPr>
          <p:cNvPr id="30724" name="Picture 4" descr="http://www.ntm-tv.ru/.cache/images/img_8/395x300_1_0__images_08august2009_DENGI_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286124"/>
            <a:ext cx="4572000" cy="3571876"/>
          </a:xfrm>
          <a:prstGeom prst="rect">
            <a:avLst/>
          </a:prstGeom>
          <a:noFill/>
        </p:spPr>
      </p:pic>
      <p:pic>
        <p:nvPicPr>
          <p:cNvPr id="30728" name="Picture 8" descr="Золот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3357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1746" name="Picture 2" descr="http://sdelanounas.ru/i/c/2/c2RlbGFub3VuYXMucnUvdXBsb2Fkcy8zLzMvMzM4MTM0MjE4OTkzNy5qcGVnP19faWQ9MTk1MTM=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4435423" cy="3357562"/>
          </a:xfrm>
          <a:prstGeom prst="rect">
            <a:avLst/>
          </a:prstGeom>
          <a:noFill/>
        </p:spPr>
      </p:pic>
      <p:pic>
        <p:nvPicPr>
          <p:cNvPr id="31750" name="Picture 6" descr="http://neftegaz.ru/images/lisichansk_np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3357562"/>
            <a:ext cx="4643438" cy="3500438"/>
          </a:xfrm>
          <a:prstGeom prst="rect">
            <a:avLst/>
          </a:prstGeom>
          <a:noFill/>
        </p:spPr>
      </p:pic>
      <p:pic>
        <p:nvPicPr>
          <p:cNvPr id="31752" name="Picture 8" descr="https://encrypted-tbn3.gstatic.com/images?q=tbn:ANd9GcT3-GM3fmQ5Zn7S7WquU4galmcbQYQmmXMTRR19RMQJhVp1bK3ee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57562"/>
            <a:ext cx="4500562" cy="3500438"/>
          </a:xfrm>
          <a:prstGeom prst="rect">
            <a:avLst/>
          </a:prstGeom>
          <a:noFill/>
        </p:spPr>
      </p:pic>
      <p:pic>
        <p:nvPicPr>
          <p:cNvPr id="31754" name="Picture 10" descr="http://se.math.spbu.ru/se201/finlandborder/images/public_transpor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0"/>
            <a:ext cx="4714876" cy="3357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                   </a:t>
            </a:r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7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ru-RU" sz="54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Капитал </a:t>
            </a:r>
            <a:r>
              <a:rPr lang="ru-RU" sz="5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 это не только деньги</a:t>
            </a:r>
          </a:p>
          <a:p>
            <a:pPr>
              <a:buFontTx/>
              <a:buChar char="•"/>
            </a:pPr>
            <a:r>
              <a:rPr lang="ru-RU" sz="54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Капитал</a:t>
            </a:r>
            <a:r>
              <a:rPr lang="ru-RU" sz="5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– это всё, что способно приносить доход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143000"/>
            <a:ext cx="8229600" cy="121443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4800" b="1" i="1" kern="10" dirty="0" smtClean="0">
                <a:ln w="38100">
                  <a:solidFill>
                    <a:srgbClr val="3333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</a:p>
          <a:p>
            <a:pPr algn="ctr">
              <a:buNone/>
            </a:pPr>
            <a:r>
              <a:rPr lang="ru-RU" sz="4800" b="1" i="1" kern="10" dirty="0" smtClean="0">
                <a:ln w="38100">
                  <a:solidFill>
                    <a:srgbClr val="3333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«Стань предпринимателем»</a:t>
            </a:r>
            <a:endParaRPr lang="ru-RU" sz="4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AutoShape 2" descr="https://encrypted-tbn1.gstatic.com/images?q=tbn:ANd9GcSpZr-LTI1dXTEYVv-J7EPFsLnePX2cxyoeosYSvkO0pC8vzJr8M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 descr="https://encrypted-tbn1.gstatic.com/images?q=tbn:ANd9GcSpZr-LTI1dXTEYVv-J7EPFsLnePX2cxyoeosYSvkO0pC8vzJr8M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643182"/>
            <a:ext cx="5357850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786050" y="3071810"/>
            <a:ext cx="2857520" cy="107157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Частный детский сад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928670"/>
            <a:ext cx="1785950" cy="71438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деньги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rot="16200000" flipV="1">
            <a:off x="2035951" y="1964521"/>
            <a:ext cx="1285884" cy="92869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6" idx="2"/>
          </p:cNvCxnSpPr>
          <p:nvPr/>
        </p:nvCxnSpPr>
        <p:spPr>
          <a:xfrm rot="5400000">
            <a:off x="927867" y="1964522"/>
            <a:ext cx="643738" cy="79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642910" y="2285992"/>
            <a:ext cx="1357322" cy="64294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банк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643174" y="928670"/>
            <a:ext cx="2071702" cy="714380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помещение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6" name="Прямая со стрелкой 45"/>
          <p:cNvCxnSpPr/>
          <p:nvPr/>
        </p:nvCxnSpPr>
        <p:spPr>
          <a:xfrm rot="16200000" flipV="1">
            <a:off x="3322629" y="2322505"/>
            <a:ext cx="1427966" cy="7064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rot="5400000" flipH="1" flipV="1">
            <a:off x="4857752" y="2071678"/>
            <a:ext cx="1428760" cy="571504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Прямоугольник 55"/>
          <p:cNvSpPr/>
          <p:nvPr/>
        </p:nvSpPr>
        <p:spPr>
          <a:xfrm>
            <a:off x="5214942" y="928670"/>
            <a:ext cx="2643206" cy="714380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оборудование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6215074" y="2285992"/>
            <a:ext cx="2714644" cy="928694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Игрушки, пособия, мебель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5500702"/>
            <a:ext cx="2786082" cy="7143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Труд людей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>
            <a:off x="2749537" y="4822041"/>
            <a:ext cx="1215240" cy="79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6429388" y="4214818"/>
            <a:ext cx="2428892" cy="64294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Списки детей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 rot="16200000" flipH="1">
            <a:off x="5643570" y="3714752"/>
            <a:ext cx="714380" cy="71438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57" idx="1"/>
          </p:cNvCxnSpPr>
          <p:nvPr/>
        </p:nvCxnSpPr>
        <p:spPr>
          <a:xfrm rot="5400000" flipH="1" flipV="1">
            <a:off x="5625712" y="2768200"/>
            <a:ext cx="607223" cy="57150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34"/>
          <p:cNvSpPr/>
          <p:nvPr/>
        </p:nvSpPr>
        <p:spPr>
          <a:xfrm>
            <a:off x="5286380" y="5500702"/>
            <a:ext cx="2714644" cy="64294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Комплектование возрастных групп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57158" y="4143380"/>
            <a:ext cx="2214578" cy="7143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Воспитание и развитие детей</a:t>
            </a:r>
            <a:endParaRPr lang="ru-RU" b="1" dirty="0">
              <a:solidFill>
                <a:srgbClr val="0070C0"/>
              </a:solidFill>
            </a:endParaRPr>
          </a:p>
        </p:txBody>
      </p:sp>
      <p:cxnSp>
        <p:nvCxnSpPr>
          <p:cNvPr id="38" name="Прямая со стрелкой 37"/>
          <p:cNvCxnSpPr/>
          <p:nvPr/>
        </p:nvCxnSpPr>
        <p:spPr>
          <a:xfrm rot="16200000" flipH="1">
            <a:off x="5107785" y="4321975"/>
            <a:ext cx="1343028" cy="98583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10800000" flipV="1">
            <a:off x="1500166" y="3500438"/>
            <a:ext cx="1250165" cy="57150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3            Труд человека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292895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5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Человек использует </a:t>
            </a:r>
            <a:r>
              <a:rPr lang="ru-RU" sz="5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труд</a:t>
            </a:r>
            <a:r>
              <a:rPr lang="ru-RU" sz="5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для своих благ</a:t>
            </a:r>
          </a:p>
          <a:p>
            <a:endParaRPr lang="ru-RU" dirty="0" smtClean="0"/>
          </a:p>
          <a:p>
            <a:pPr>
              <a:buNone/>
            </a:pPr>
            <a:r>
              <a:rPr lang="ru-RU" sz="5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Труд</a:t>
            </a:r>
            <a:r>
              <a:rPr lang="ru-RU" sz="5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– это капитал - 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Picture 6" descr="Ки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642918"/>
            <a:ext cx="1714512" cy="1938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Используемая 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https://www.google.ru/search?q=</a:t>
            </a:r>
            <a:r>
              <a:rPr lang="ru-RU" dirty="0" err="1" smtClean="0">
                <a:hlinkClick r:id="rId2"/>
              </a:rPr>
              <a:t>добыча+полезных+ископаемых+картинки&amp;</a:t>
            </a:r>
            <a:r>
              <a:rPr lang="en-US" dirty="0" smtClean="0">
                <a:hlinkClick r:id="rId2"/>
              </a:rPr>
              <a:t>h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www.google.ru/search?q-</a:t>
            </a:r>
            <a:r>
              <a:rPr lang="ru-RU" dirty="0" err="1" smtClean="0">
                <a:hlinkClick r:id="rId3"/>
              </a:rPr>
              <a:t>кит,ложка,ваза,расческа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https://www.google.ru/search?q=</a:t>
            </a:r>
            <a:r>
              <a:rPr lang="ru-RU" dirty="0" err="1" smtClean="0">
                <a:hlinkClick r:id="rId4"/>
              </a:rPr>
              <a:t>картинки+капитал&amp;</a:t>
            </a:r>
            <a:r>
              <a:rPr lang="en-US" dirty="0" smtClean="0">
                <a:hlinkClick r:id="rId4"/>
              </a:rPr>
              <a:t>hl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https://www.google.ru/search?q=</a:t>
            </a:r>
            <a:r>
              <a:rPr lang="ru-RU" dirty="0" err="1" smtClean="0">
                <a:hlinkClick r:id="rId5"/>
              </a:rPr>
              <a:t>картинки+предпринимателей&amp;</a:t>
            </a:r>
            <a:r>
              <a:rPr lang="en-US" dirty="0" smtClean="0">
                <a:hlinkClick r:id="rId5"/>
              </a:rPr>
              <a:t>hl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План наблюдения за предметом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Назовите предмет.                                                Из какого материала он изготовлен?</a:t>
            </a:r>
          </a:p>
          <a:p>
            <a:r>
              <a:rPr lang="ru-RU" dirty="0" smtClean="0"/>
              <a:t>В каком виде он встречается в природе?</a:t>
            </a:r>
          </a:p>
          <a:p>
            <a:r>
              <a:rPr lang="ru-RU" dirty="0" smtClean="0"/>
              <a:t>Использовался ли труд людей для получения данного предмета?</a:t>
            </a:r>
          </a:p>
          <a:p>
            <a:r>
              <a:rPr lang="ru-RU" dirty="0" smtClean="0"/>
              <a:t>Использовались ли дополнительные материалы</a:t>
            </a:r>
          </a:p>
          <a:p>
            <a:r>
              <a:rPr lang="ru-RU" dirty="0" smtClean="0"/>
              <a:t>Сделайте вывод .Для изготовления предмета необходимы….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vkusnoe.info/uploads/taginator/Nov-2011/lozh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57298"/>
            <a:ext cx="3595686" cy="3595686"/>
          </a:xfrm>
          <a:prstGeom prst="rect">
            <a:avLst/>
          </a:prstGeom>
          <a:noFill/>
        </p:spPr>
      </p:pic>
      <p:pic>
        <p:nvPicPr>
          <p:cNvPr id="3076" name="Picture 4" descr="http://vispo.ru/kupit/wp-content/uploads/2011/11/rascheska-massazhna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2614607"/>
            <a:ext cx="3024207" cy="1814525"/>
          </a:xfrm>
          <a:prstGeom prst="rect">
            <a:avLst/>
          </a:prstGeom>
          <a:noFill/>
        </p:spPr>
      </p:pic>
      <p:pic>
        <p:nvPicPr>
          <p:cNvPr id="3080" name="Picture 8" descr="http://dalekslab.ru/sc-pic/i013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1714488"/>
            <a:ext cx="2247900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и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785794"/>
            <a:ext cx="2619375" cy="3333750"/>
          </a:xfrm>
          <a:prstGeom prst="rect">
            <a:avLst/>
          </a:prstGeom>
          <a:noFill/>
        </p:spPr>
      </p:pic>
      <p:pic>
        <p:nvPicPr>
          <p:cNvPr id="2052" name="Picture 4" descr="Ки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714356"/>
            <a:ext cx="2619375" cy="3333750"/>
          </a:xfrm>
          <a:prstGeom prst="rect">
            <a:avLst/>
          </a:prstGeom>
          <a:noFill/>
        </p:spPr>
      </p:pic>
      <p:pic>
        <p:nvPicPr>
          <p:cNvPr id="2054" name="Picture 6" descr="Ки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857232"/>
            <a:ext cx="2619375" cy="33337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215074" y="4643447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капитал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4429132"/>
            <a:ext cx="226696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природные богатства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1868" y="4429132"/>
            <a:ext cx="21409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643306" y="4572008"/>
            <a:ext cx="15111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труд</a:t>
            </a:r>
            <a:endParaRPr lang="ru-RU" sz="3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6" descr="Ки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785794"/>
            <a:ext cx="2619375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Какие </a:t>
            </a:r>
            <a:r>
              <a:rPr lang="ru-RU" sz="48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природные богатства</a:t>
            </a:r>
            <a:r>
              <a:rPr lang="en-US" sz="48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</a:t>
            </a:r>
            <a:r>
              <a:rPr lang="ru-RU" sz="4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пользует ЧЕЛОВЕК для своего блага?</a:t>
            </a:r>
          </a:p>
          <a:p>
            <a:endParaRPr lang="ru-RU" dirty="0"/>
          </a:p>
        </p:txBody>
      </p:sp>
      <p:pic>
        <p:nvPicPr>
          <p:cNvPr id="4" name="Picture 2" descr="Ки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428604"/>
            <a:ext cx="1785950" cy="19353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143504" y="1000108"/>
            <a:ext cx="642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http://kostromka.ru/kostroma/land/01/pismerov/img/l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500694" cy="4071942"/>
          </a:xfrm>
          <a:prstGeom prst="rect">
            <a:avLst/>
          </a:prstGeom>
          <a:noFill/>
        </p:spPr>
      </p:pic>
      <p:pic>
        <p:nvPicPr>
          <p:cNvPr id="26628" name="Picture 4" descr="Экология и охрана природ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643314"/>
            <a:ext cx="4714876" cy="3214686"/>
          </a:xfrm>
          <a:prstGeom prst="rect">
            <a:avLst/>
          </a:prstGeom>
          <a:noFill/>
        </p:spPr>
      </p:pic>
      <p:pic>
        <p:nvPicPr>
          <p:cNvPr id="26630" name="Picture 6" descr="http://s41.radikal.ru/i091/1008/43/04e95cfad8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0"/>
            <a:ext cx="4857752" cy="4071942"/>
          </a:xfrm>
          <a:prstGeom prst="rect">
            <a:avLst/>
          </a:prstGeom>
          <a:noFill/>
        </p:spPr>
      </p:pic>
      <p:pic>
        <p:nvPicPr>
          <p:cNvPr id="26632" name="Picture 8" descr="http://www.mnr.gov.ru/upload/iblock/67d/9609_sorokina009kaspi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071942"/>
            <a:ext cx="4425948" cy="27860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news.mail.ru/prev670x400/pic/aa/8c/image11537285_09ecadc0dd70b432c97de12b0be5514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3500438"/>
            <a:ext cx="4643438" cy="3357562"/>
          </a:xfrm>
          <a:prstGeom prst="rect">
            <a:avLst/>
          </a:prstGeom>
          <a:noFill/>
        </p:spPr>
      </p:pic>
      <p:pic>
        <p:nvPicPr>
          <p:cNvPr id="1028" name="Picture 4" descr="http://belarustourism.by/i/photo/puscha/img_8939_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00562" cy="3500438"/>
          </a:xfrm>
          <a:prstGeom prst="rect">
            <a:avLst/>
          </a:prstGeom>
          <a:noFill/>
        </p:spPr>
      </p:pic>
      <p:pic>
        <p:nvPicPr>
          <p:cNvPr id="8" name="Picture 14" descr="http://scouteu.s3.amazonaws.com/cards/images_vt/merged/_2560160091298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00438"/>
            <a:ext cx="4500562" cy="3357562"/>
          </a:xfrm>
          <a:prstGeom prst="rect">
            <a:avLst/>
          </a:prstGeom>
          <a:noFill/>
        </p:spPr>
      </p:pic>
      <p:pic>
        <p:nvPicPr>
          <p:cNvPr id="1034" name="Picture 10" descr="https://encrypted-tbn0.gstatic.com/images?q=tbn:ANd9GcS5gRc6bTtmVodYT_Qti2JIIaW8fiYZC4q-Kc7h34_qNGuqAsB89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0"/>
            <a:ext cx="4643438" cy="3500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698" name="AutoShape 2" descr="data:image/jpeg;base64,/9j/4AAQSkZJRgABAQAAAQABAAD/2wCEAAkGBhQSERUTExQVFBUWGBcXGBgXGBcUGBUWFxcXGRgWGBgXHCYfGBkjGhcXHy8gJCcpLCwsFx4xNTAqNSYrLCkBCQoKDgwOGg8PGikkHx8sKSksKSwpLCksLCwpKSksKSkpKSwpLCwpKSksLCwsLCwsLCwpKSkpLCwpLCwsLCkpLP/AABEIAMIBAwMBIgACEQEDEQH/xAAcAAABBQEBAQAAAAAAAAAAAAAFAgMEBgcAAQj/xABBEAABAgQEAwUFBgYBAwUBAAABAhEAAwQhBRIxQQZRYRMicYGRMqGxwfAHQlJy0eEUI2KCkvEzFbLCF1NzotIW/8QAGQEAAwEBAQAAAAAAAAAAAAAAAQIDAAQF/8QAJhEAAgICAgIBBQEBAQAAAAAAAAECEQMhEjFBUQQTIjJhgXGhQv/aAAwDAQACEQMRAD8ArorEGpBQQwZJ6EuPnB4pLRmmCVSu2IJ1FuQIL298aVJXmAPMA+seZ8x3lb9nfg/CgJxDjhplS7ApW+oOobcG1jyMRlYqicAU2IuzvbmDuHH6tC+P6IqpkqGqFj0UCPi0UnBagpmpGxLeto68eRz+O4/o55RUc1mwU/eAPMA+t4rfGqGMtXMKT6EEf9xg5hUz+VLPKx8i0D+N5ANOlZDhCxu3tAj4tHD8afHKjpzK4Mr2B1Izi4sUn5RdZaL9Iz7C6wZ8oYWLABrj3mNEllwDzAPrB+VrJfs2HcDPcoStiVEhTfhAYkabxcsHvJHQkfP5xnvE6lIq5yXsFkjwUyh8YvXD83NLPJwfUftFflu1GRPAttFW4srDLnsBqkG/mPlBXDzmlP8AVwDEbi7A50+oliRKXNUUEMhJUzK3bQX1MG8H4fXJl5ahSUqYdxBExYYaEpOVJ0+8YGV8sUWHH9s5FExyUBVFywZKnZ9gOfSJ06nXlCikgHQq7oPg+vlFmr0Ilqzy5aQuwzqaYthyJDJ12D9YEYykm5JKiRc3OvMxvqpqKGUKbYLqCnM6QEghIYCzhICjruQT5x6NfL4H948qQ3qP0j3Np5/B/lDJ3saq0SaEtMQeS0/ERe8ZrECStCjdSFDQm5BDP4/CM/lKY+cFa7ElTVFRsNgNA/xPM6mFktgpvoiyZAFvr/UNVtWEp+HWFLnXtv8ATn9IKVPDs6rppPYhJMvtAp1BFyoMb66fCDFXLZpuo6A8pPeWD91RT6QW4eX/ADw3JQ90QK7D1yJsxKx7SipJfM4NncdQdYXw8pqhD21v4pMGS2zRdwRr/DqELpy4Gcy5paxA7qgHbcD4Rj7fL4ReaCbNk98ESmB/l6nRiSxLO5/SKKVtr0gzkpV+iXx043Yd4VDzVBiXToC3vg5xLwvNmy01IKEyqeWoqS5uoqAZCQ+xDqJ5crB+BwDVBw4KS4ci2uou1vSNS4rQFYbPMkoKBLLgE91iCzCx846ceRLA8f8Af+HLlw38lZfSow6em8QpcvLMBG4U/wDiYnz9Yg1SspHgR6sI4o+j0meSjc9Ils6WY+h38PKBomEcvjE+VUzEpAC1Je5yqKdzyN4fjbBKVRHq7FyhPZJSoKOXMoBmIdKgepF/OGZb6RyquabGbMY6gqUQfEPC0ohss7peieGNWxMeQpRjoiXoG0yAhST1+MaDg6nlJ6OPSMzxSaRYfXKNA4Vqs0vxCVeovB+WtKRz4X2iXjsnNTzR/ST/AI975RnM2jCh2kv2k3bmBf1jV5iHBB3DHzeMspQUTCg6gkeaS3yhvhytNC/IW0zQ+GF55Z8X8lJh3i2RmoZ45IzD+whXygdwhOAJT/SPcdPQ+6LccLVOQpAQVZkkG2gIa50Gscv4z/xnQ/uj/DC8KnNOQereoaNcwpWaSg9APS3ygTgv2OhDLrKgZgx7Kn75cbKmq7o8gYucpaacCXToEsDQuVrvqc6tPICLfLcZNNMlguKoo+P/AGaVNTVmaMkmUpKHmTVZbgZTlQHWosBoPOLTgnDsilTlzLqFAB1KHZy7ckA5iPExMNQ5JUfEkuTDyEb6BoR5HJKPoZQ4tsi11SooykhKfwpZCTysNfN4EVCmgtOIIMB55c2cwlDJgisub7QLxFLp9PjBqtUlIdRAt/qKviGNggplJzuddv3h4RbejOSRCrgA7mGszwhdKs3mE8+V46UpmjrSSRK23slySBDyVlVg39xCB4klojIV0MLSq5hKKeB+WnvML3OjkHw3aLpgKCiSy1BNycpUkFixdn8YofZMbQ4JgPIxvNmatUH+Kkd+Uc4mHKpylizrJAOWwIBbyiNgdEtU5GVC1B7skmzeECy40EPdsW1I84DdhSpUXydSrTqhWhBs2u94oc5benwjw1CmsT6x6icT+8BKgUwlw1XLQpUxCVKIQzB9FEAhx0Jg5OxYqkTAZhluk/yznQ/T2MqvMwAp8XmJZlKbk6gL+BhyoxmYrW45OT8YZSoSWO3ZDnLGxEMJk5irdkE+HeTf1YecPqqAzlCXPgPlHYdM7077ryiGH/ySoWKKN+CJIl2hyZSPNQVAlBQbspgQSdQ12bfePZIsBBhEwplpygZsoYE5gq/s5TZPoXeDjlUrJ/JpQB83BES++e0Cn7oyqSnzKuh94j0S4n1YUUgrCXJFw22oLCIhhMsrYvxdw/owQI6FNHQlnSVyqS6ot/Bk5iEnkpPoXHwgHR8Pz6lWWTLKjzslI8VKIA9Y0DhvgTsSF1NQFrGkuQM22ipqg3oPOOjN92Ojmj9srJih9c4Dy/svmzZ82bNWinlFZUkqZSlZgCQEg2YuLtF2/ixKIEuWlD2ze2t9nUYTMmElyST1Ln3xy4pPG20UyLkQMF4bpaQhSM8+YPvrORAPRCfmTBafWrXZRt+Ed1PoNfN4iKRDVRXAONVNp+vKM7lsCRKM8N9e6BNTUurugH9eQbUw3OrtApaEBr6AAcnPteAiBUY3JALKSMrZlaWPIlsyiNhpvA4WOtBSW2cO5Ow5cyeR2iTUTmHM7Jiu4ZxFIUpeVTS0NnmKcAk6AOHJLbDfxhyfi86pJRQ065u2fKUp11cgD1PkYqoP0K2iZNqWBKykAakkAeF4qeJ8VuTLkJzq0caesWKT9ktZPIVVTkuLhJUSE+ASGf6tB+h+ylKA3ahPRCAPG6i8U+l/ReRlX/R5005p8wsfupt69IkGiTLSQgAW842BH2byN1zD5pT/AOML/wDTCk37U/3t8AIzhNm5RRhWIJb0geE2PnH0Ir7NaHeU/wCZa1fMCI9R9mlCRanSPBSx/wCUPFNdmbT6MGu1jFs4c4clz5WZQJLl2LaRdqz7LqX7qVo/Kskf/Z4VQcIJp0FKFLIJJ7xF/QC0aUW+jJlCruEZxmL7FBMsMxUUh+6HuSHu8NUnCixmE4GWq2QJKTm56ExpNXQKVLKUllNZ9CRpGa1uH1HaKCnCrln35DZ4LjSHWyHidF2WmY3Y5hl2Btz1iHKUSQOZA5s5aCVRPmyQFTGU5YJJzbPf7u3jA5dWpSwpTWI+MLV9CqS92TZuGLTmsWBIfKwLbgkteIpUeo93xizzlqWpNxkGYjKQFBQN3cXLEHXTlFbne2rxI95hE7J48nKTXoVKSVOwPdGY3Zw4HnrDySW20fXqxHiOUOYXTqmKKEkAqQoB3Isx+7faCNVh0zISUBKUZtBlGjudCo2sbtBSs2TK4SSQEno5k3hFKgldjsfMfTRJqLiPKKy3/pPxEKno6GhUuUfdE2ZSHuqcEFKQUl8thv4Ws++kMpg4rDETEpAmgLyhkkZQ+UfezAnQaP4XgY9sj8v8aAMmnyqLC3MvmJHMFVm8BD+SJM/D1ImErKCCC2RYWCLXbb4wlSbQuX8g/HVQGUyh0joTMll7R0KWHuFa02S5YbbekaHTzu6GjKuHp7LjRKOs7trw0+xaCa1A6whdWAH/AGvEPvK105bfvCaqpRLS6lN8fIQiiAkCoUoMLdYYUlKSxdRjyipKmp/40iTL/HMBJPgkMfUiLRh3DcuXdZM1TakMnyT+rxVQBdFQm4VUT1NKl2s6vZT5rOvgILU/2YpWc1RMvsmUGDdVLBJ9BFzlsAALNtChNckfRisYpCttgjDuD6OR/wAchDu5Kh2hfn33Y+DQbSfQfVuUNhA1Foelh4exaFI0hYTHdnHqYdCnrR7mjxZhpcxhBMlYpTQkyojoqXtEqQt4HYzVEefLAEDN2gvPQLvASrQxce68Kxo7I1XlSWO31tAqupJc5LLS/XQ26i8OzZjHvDX72/hDE0s97RtjUVPGODgUhKFnLnzBzcWIy3tvAKZwmxHfIfYgDnqp2B84vyJc1SmQhSwfwpUr4CHpnCdUsd2Xlf8AHlA8wS7Qqh6JcEunRRu1HdSqVnIAJQCAczqAcgk2Cm7oe/SBc7DFFRU4dXeCH73eUbF20Y36HRo0ZH2b1agUrXIT+EhSreQT8DCp/wBnM8AKIkzCBcIAB65QoJG3ON9JpElHi7iyg4ZRqQpS7EBJDC5LkAsN23vE4pUQpaUFIIKA6hlU6GKQ5cm1gDa3KLBTopJRVLmyihbjMFAy1ODZgrumGsUoadSinNMGWzBaWHMDKBbeESBKMm7ZTZ1PMDDIp3AAAJJOwDawmRTTMq15VJSAEkkEXKtLjV0n/E8oskyklD2QRd7uXL6k5+XwEe1cjOkJCSxys5JSkDZIctfc84Wki/ObdUV2lQCHN/rpBY4mCzypZs1s6beStesTv/5tJAdWVwLg89DdrbRHqOHVJNlFuZD+4X5wq/Q8mpdkOfPCiGGVne+Z3boOUNAHn9esT5eAKUbKJDbD6ePJ/D89BcIUsf03bo3OA1YU0tIkU1HIyjNOSFXfuzLX/LHRFGFT/wD2ledj6PHkGv0Yq2HLZYjQ8ImHL3Uk+4ORZ+nhGb0ymUDGocIy84B0Bb6EaSd6HfRNlYfOmHUDmwc/5GwHlBbC+FJKFdooZl8y5Y+evwgrKlgMALQ/mA6Q6hXYliwptoUZn1yhnM8KEuGsFDgPuhYMNplaQ8iS3ujBF6w9LJhCEtCu0H14D9YYVjildYT2sR5lR6QyZl/CA2biTzNaGyp4jCbe/wA49NWkWdoZM3EH100ylOXCVb/hPyibSYg+9+R/WGsQJXLUkJckMAoEi/hA+lpZeVHdWlYAzoSp8p3BJ0Ih/wDBmlRYDNzaQ2mmvdXpf3mIaMzMEFAB3KS/XuknzMPGW4utvAcvEw6QjtdCKvA5Mz2nP9wHwEeyZUqX7MtPie8fVTmFppUm7rPgw+Ud/wBNT+CYfNUMkI2KmYi2/lEObjoESVYXL3QtvFcRZmD0+4P+av1jbBohzOKREiRxOCNvOG5vCVIv8aDzSsn3KcQIx7AU00nNLJW5ZRUpylPRIADczAbaGST0L4qUJ2VSdraAsDcEe6KpU8LpmHMXBIBcN6vv6QTo6wrWEu408gIJmjylsxSORFi17mOTI7Y9NFUXwpLAbOtJcXcnyZurxKkYUJSWM6bZy4UPRilucWhFGlu8AdtNelhrHJpUgMAx01blYOxhAX7K9KSFB+8U6Aqy3L2LMOnLSCNNJSbHxcONNNfi41iVPpx+XxzH60GvKPKWhZnOfk7W+mI84CANy6OWDYAF3cAXLXvz1u94UmtCQSMtmJJIGm7s7tCpslYci4vpdX5bjQ3gTN4fuVOEm7AH1LjQnpGs2ggqtXtlPmRHRHk8PzgkMlIHVQSfTaOi/wBKRqXsx9MaPwNXukCM3EWfgysKZjQi7LNaNll3YwoJhmgWCkcmiUkxmIKSnT/UOyyLiG0mPc31o3n5Q6Rh/LYQtCohLWdj+3jCZc74fKMaifNVyP1uPEQxMm+o/eI06pPq/lDC5zA3gWMokha+Rh6RNaBcydb8I5mItVO7RKkImZFMcqj7JUNATqAW98ZRC+g1UVAOq0j3n9IjKRKUoFQExSS4Kk2T5bnxiky8dXop0qFiDa8FU4ycsUSROTaLzLrw1x6W+EOJxIEaHzimycaJsT5xL/6vbWKpkWi0CqSfu+4H5Q4lSdmHikRVpWOXgrSYylViBBsUKzZqgHAccxf4RAXjgTqYlS1B+4ryiLieCS54J/45n4hofzDeCCj2mxxKjY++Jk2XKnBlgHqLEeBF4zSplTJMwy1ulQPryIPIwTosUUnVRhVIZxroIYjhKpCsxnp7P7uYHN0FrEwMqcX7ZWUggC2jabkc+cT8QxRM+UZa/EGxIIv+3nFFl4qsEAqzBJ7rwkn4OjHG0SaWemTMVmBISTYFtDzi70jTEhQYOzh9LPc6RSKxSV1SAwTmSh23Kib/ACi9y6QJsnKLbkgEjmAdI5Gxp0NTVpGhPgAe8NzprCMgU6QFJYvm156A6Wh9dNkuCpWZiWGcHzF9GHRoQJTd9IVs72ZrcrbWgWTIiEKSbrJCjZzux0Id9Nxo8KnoY69O66g/MtpDgrEqdu8xIvZzu2jw9KlZhybRjv4szNzhuLAwJilaqUUqyKXq6ksQH6C7Eg+kEaKYiYQAO8fcOf7xIVh8xSSEsH1cJHq3jEjA8EMpLrUCo6s5AA0A0+vKL4ou9iSeiYinAEdEr+HTzjo69Ej5egjg9RkmpPWB6hC5K2IPKPOO83bh2fmQIMgRUODKkKQlzq0XEAH2dPreHJo8li8cq0crpa8NqVdo1hEqmH/Uep+v0hqorUSw6j8LQHn8TpJyywSrkA8FDpWHFy4anysqSrcAkcrCB1NVT1KAUkh9uXUxLmGcrugXdiToAOQ3MHjYXorCqxNRMCu2SUlrAsR/SzAiC1FgvaBQNiWyl1Ap8k6+sPT+FA4VLkyELd8ykhRfnoWPWCNBT1EpCiplnbJdg2rMDFqJtpK0CazgUrGbtnWN1pN/Ej9IjJ4LqAB3pX+ah8Uwbl41a+sOnFXECkTcmCKXhGd95ctPgVK+AHxgkjg+3/KH/If/ANQk46xvEyRxCksIKSEbYOqOFJyQSnLM/KWPor9YDqnKSrKXChqDYjxG0X+mqAoODHV2FSp3/KgE6BQsoeB+RtDcfRuXsqtBi+VniwUmIBYipYzh5kLIcKS7BQ56sobGGKPHMm/j9esLyrsPG9osvFOHibLzj/kQHHMp1I+cUdFUXt/uLDT8WpK+zmGx9lQDkHqORvpygAvspQmCYQtairsggqASH7qi4D2a0I5JvRSMfZLnTkoSlazbMAfP9gYrdRgk2VMYArlKJMqYm6SCe6hxooBgxu4gv/BGol9mFhKkkLS4cFgQx332hnCZ+SYjIVJzEJmId0kuxZrQjplY6JWESkzlS0qDKlqBSrRQYvlPR9ovS7gZ9C7mzEB9eTge6KzjVEaeamoCGTnAWHBc7KLaE3B8Bzix0dWmcnvgKQpmN9AbORpfziMtiSfk9SAUtdAa2hLeXludI9TJKmdSd9HvyLPZWkNyZqZaj7DH8Lu/I677DW0TpFE5KrgqLkB2Oha4EBE2U2uEyStfaJKpalOk37ptobkX9YhVeK1CZecBKpYLd1gseIOv7ReKykSoHMHezEbeR0iqY1wWVA9kspA+62cDQMxLjTR+oiik0FNXsdw7HiUhQ0Iez6RORxEDpyihiZMkgomEBtwGAfR+UPUWIqQlioKKibjZPKKRyh+ne0W5XEKn3+vKOiprrg/tAeY/WPYP1TfTM3JjkmPI4RzlTR/s8rSwDi0aeFONYxPgiqyzGjX6WodA/wB+5oouhH2Ln1DW90R51Ra2v1rC6lduQ9PcBAarqgWSLuW5cyW8gYTyMhlWHzKkkupMp2fTOxa39PxaC9DwuJYZBSnqbkn5QzS4tMSUjKSgszaN0bkNoYxLE0pqQEl0qQkuC4dyCLaEWt1EdPFIVydUiwy5KwBZyLd1QuPAkQFqqqYierMhaElmUpJA6sdH84NYbUiYNLc4IImsGFx1uIpRLmBqXG0KtBKTUpOhiPWYHLX3pbSl727qvEDTy9IEVdDOk3KTl/EnvD3aeYEAXTLFNkpX7aErHMi/rrA+q4eSoPLVlPJTkeR1HvgXS4uobwYp8RzB42mHZVcToZkr20kPodQfAxCpqghVtmjRbKSygFA7EOD5GK/inDCUhU2SNblGvml/hAcWFPwxjDsaIN4sSsaSEO+0Z1MrMtxHpxklLQOdB4MJU9Z/EzZwbMCN1Ze8477sdOnOAddUusoyhOQlJYakFocwk9lNzBVlbdd/W0McTKEuapY1WgKHQ3ST6p98c8m2i8VTJeH0maYktp8oIY9RibJC2JVLL9W3+ukV/gjEjMmqUsmybRdJkwrSdMpBf0h8a1sTI2pIqlBObciYm42fl6i7w/WMmdLXkCApnZgCdSWFgb6dIh/wZzoSCdWBIawOgO4v8IM4nSzqiZLly5BCEFWZalMDoAQPw2PUuIST0N5CuLSqqfKWhEkLC2ZSloTYEFx6HWC+EUCpcpCFpBISQoJIIBvcnewAeJNNJGUJXlskA3Un2Ryd2+rxINPcEKKW2BsTuDs3SEZJy8EGeyfZR3h7OhILG2vdf0jyZXlJAyL7yu7q5B2Ls37ROmS2up9w99P2faFrAysQOV7HoH5O1+ohaBZ4laVAAlidEksfT68oTMCRYX+miKZAUsAHKkFyxuf6fDrExcpI9kM+vWOiGNyjbFbVgDF+HJU4uRlPQt8d4B1nA0pYscwBdvZKS12UARdiSFCLrVUuZNixGh5GAM/HlJnCSoZWYHqDYEcxBlirY0WApHBdNlFl+YV8ktHsGpmJgEhk/D5R0c9oNswQR0eJj2GLBXh+oyTkmNmwipCkDwjCqdbEGNV4RxXMgBztDJ+ANFhqJ4iu49XhAsQVJcpZiHY/rFiqpHSKXxXREATBoD3x0NnHnA8jIrdJj8xQKVTFgiyhmIc7lgWvBDB5veDmz/o8VLGPbKkljzEPYPjZC0pXuQH69Yo4vsHLVGrox7IwTYbRYMOx0ADNGaGruIlf9SULPGWSiLxGtSa9Kw4MSETRsq/jGWUONKDd60G6PiPvaxVZEyLg0XKopJUw/wAyWCfxJ7qvUN74gTeH1JH8pWYfhUwV5HRXuiVh+IpWNYldqQekOwKwTRYrlcLDNqCLhukQJvEoCyhUwSlM6UlGYMdHYuTzbSDePYd2iCqWwmgW/r/pPXkYzSdVJVNExYcpBudQR9GJzlR0Y0pCOIJjTEzMuUTQS2wWk3Z9AoMpj1iDLW8Tsam9vIIB7ye+jxF28w4gNS1TpB8P38455s6Ik9Mw9oCfZB+jErHZiFmSkXJK0nqlWU78iffA7G8IMuQJ4WVAKSPaBsqzMNDBDCsOE1FKtyAFKCm2ChY2vYgwPALT2DcEaWpahohMwuL2SCx6wRk48nIQlSiSGsCflDuDUiE1apErv5VFIBU+YAd4OfAxfqXC0SrgJ3awGv5R3dv1hbYJSM+kVipoSlamKLXLkvlv1s2kaVRoaUnOpCiAA7bsNNfSOkYPIzmYJMrPzABUDy0sfCJaSDy5WDW2B84JGUrIk2nCm7xOXdyoak/2iwv0vEmpqcgFgS2gOh1D3beGJ9i+YkJDFJB0uzkhumsPSkjK3dUlv7QGtuWtC2KINSFqAdJULjUM7WIv8eURKiUrRSlZWV3klJSg8mUSry69IkTatA9lnDkAEXZnLOCW084g4rWHI3slTaNcOQLjcRoq2Ycw/vG1h8IL5G6wNw4ANE7PePSXRIYqlECKdj8/MrYKS9yWsf3i9Tw4ilzcLzVC1KAIBGXNpoLtzeBK60GD2DZdcoi5P9rkdNOkdFkCSP8Af7x0Q+j+yvJ+j59TCjCRDjWjnZY5EWrhHEcimiqJghhc1liMH9G1U1WZiQ13GvKBWO4P2staSfaDDodvhDOC1ndDfv8AsIOlpidb8oqkL0z58rphStSFWUklJHIgsYhKmsYvP2m8MqE3tkIsQCpuY/ZvSKFLlRddEJSdmhpPdvyiInGAhWReh0PLx6QiZU5ZeY8h8IrVTMzF1H9ukQ4WXlKkX+nVbUHlC5CiJniIouF43MllicyeR28DtFmw/iOXMa7HRjb37wjg4mTUkXnB8XKLEwZVxFax+jFJ1DgvyhyXUEQyyifT8lzwjiczkciksocusUrjeuTTzzZ+174A9FeAzAwrC6zLNPI6+Z+vSEfaDRdtSy533pK8ivyTP0Wkf5QeSmthrg7QCw7G85APd28BDQlqkzVSi9i6eo1DHwgFIOUi7RcZqu3ps1u0ksQ2qkfeHpf/AHC0iqb7E4vieWlCcubMQ7FmysczbtE7h0qVLUhK8hsQeTEP7iY8o8PTOlIKmYKPR3A/SJtBM/halVgE2YNZiNudwYT/AEW+0Wbh3hiXIV2r98/ecpudRa17xY6iaUqDIzWDtqBu3PTTdoHUspJCVIB9kOApxpqQdtOeggrKQFJALu+4KSm+huHbn0eFXpEm/YmmqkrBZwRYZktlJ0ueX6w/JqAsAhwx8ARoRe+p+EJTLu2l/vAX0sCDZ3hE6hlkgnVm5MC7Gxtv7+cHaE0M1VElZAUpI65lJUWGllCHBKloCRmsX1JUCzOCHhU2WgapCgbAsFXG3PNrfpDS5ASSwSH9rYMAzl7g7g6QoTyYZanyhGe1mUl9N99IqWKYgf4qTLvfM5ATlZN2t1BvFkmTFhLpQNC4cJAL7ML+MAalIMzMdU2so7jcbi9j1MNHsIWpKqJyKiK9ImMrWJoqmaO+LtEXph8lxFM4wpJyJqZktKlJUllFIJyqTzbQEN74tVLUuIVMrwLaCHBF0zPZeLKb2j6R0WiqwmmmLK1IDnViR7gWjoGyn2+jAoWgwgx6kx550iiIdp1soQ2qPEmAMaVw6t0PY/Qi0UCi97+VvCKBwjiYSQDF6kYmkadP2MWg9E26ZIxSlExIBF/r1jH+J+GFU89shCFmxZxfUPsekbP2wWLEufIg+EQq2QlaVImJCkm17fRitiPZjWNVgLJHn8hAkJeLjxVwJNlqMyT/ADJY1H30+Le0Oov0iqyJLG8L0B7YwJUe9iBtExUnfb5RykekK5B4lg4YxXMnsjqnR908vKDhUwJNhFKpT2cwKGx9eYi2IniYnoREZLZaPQzSY5LK0pS7kteCmOTSuhqCNAtGm/8AMDvFOnYVMkTB/kkjleLjwxUpVLmSJl0zg3gToryLHyh0kmB7RQJcWLhWvyzAD9DlDKOHJxWUZfZVldmDizg/W3OJlJwbU9owGUhr+OoHPwhbAmg3MlLDCmui5y7h7ZSeQs37RKwzhyqnzhOmlQSCm3sghJHIO14sHDeDfwwKFhcx9V/d3YJFvK0WBKQGcOQDe/dcbMdWOj7Qq2xZSro8y5QGQ5J1caBmLm5/aJcqdqkkXGYFvX4a+6GJJDNmClHb2Xfn1Yf7hpRZJJcgXs1m0ZxG/wAJvY5VTiCAUuf6e6D8xsf9RINMC7DI4Zt+Wx0uTpvAzsjnKUlJADXtm5aXPu2iXJqTmKShiWuQz2fkxLOHhb9mofl5kCxcc2LkOdWHLptCKggt3SwuB1bk92haacasfMvsLgg2FvfDM+ZlBZLq21Y7sfh6Q0f2YGzcSUXHZ94El7XG5F9IBTJZz7BRJuH01I71+nlB+bkmjMkAaHUpb8ydAvxEAKolCydtyS5va0ZIIkzGMLVVRBqJ7l4i1E6OhTSBxsslLiPX69Y8m1sVeTXEWeJqKx/p4op2K40EzWHr746IGf6vHkGwGSiPI9THGOM6hQNo8EepMeGAFBPCqrIqLVT4zl52ijSzBakrvxNYa8/HrCttdB42aPguNpWm5vy8n16s0FzLCwR4eUZ1Q1GU20LeUXKjmixS4NmIO3WOjHK0ScaZ7WTOxLLccuvUQFxPAaefcpGY7g5SfMa76xZaySiolKlTH6KHtJLe0P03EZtjEqoopoQolX4FiwWnoNiOR0h2ar7Gq/hdSD3Fgp/Ce6r1GvLaBMynUj2g3m8TJ2NTFkpmAA6ZtCDyPMQNqqklgpTf6tpCVYWqFoH6wWwmY3d87/WkVuSvKpyW+Pv+cWDCJjsXDsQ3p9ecJKNGjIsaloKQFgjuE/H9IiYSk9kiYn7hCVNsdieT6Q5VUsteQKLkBmcpDEuHZ3DxYMIw+QZSpYWJecMWuHYlLkjuodi/Txid1ofplkwtBXLCgxzBlHVQNwCALNBJCBf2X0AuCA+/MADpFG4PxdRqOzAKkpdKmDgAvd9CHGt4vUtd7M/3vHkw1sDBtdkpRpipkpu82YszkksPM7xyEkuRcNYHusX211O7bNCkzk+zmSCpJZjmsLFgLDyhEqblUA2osSoAONg/hzjWIKlAKd0l2dty/JyCDbzj2ZP7tubtmAJYAs75n9dYeTLDakFnBcJIbUftcaQyKUqU5ToegCtw1iWbrbLtGdgVEFdYlTMkAF0F3JzkPlcgNcakGHaWaVBIUUFScwDKYZkgWUHuR+94lFPdAcso3Bu2uhBB1bTnA2XheWY7ISgkuQSC7gAKcXN/KEY+glQLUsd4pKbZWLqfcKOmu2oeJK7tt4DT83WIiKOUlyl0/iCL+YRfk9hCkSbHvLGvTNc2Zr+TQytCnT6dlZnULMCHLA+FmdrH5RXMUwZbKAcFjpd+WmkHDWpSSGKnb21FF3Gr6Xt1eGApUsXzm5dJVmLaultWD6co1o20Z7V4fPp3ChmQA+rlLvbmbXiOnEUqGt/SNGrKFExCXDEbuHuLG91axW53CyFTQVS0kAaqcAZbsWFx0fa8Gx1IrfajnD0pcFcQ4ESq9OvslBnSpykuBZjdG36RBXwpVoOX+WsOwUCRs/sn60hkHkmSUVJaPIXL4YW3eWSdz9KjoHNmuJlYhUeR0FjHqYUqPI6FYwpMSAdI6OgDhfA1dz1+MXTAVHu/3fEx7HQ2L8hJkqrUQ7W0h/ianSuhXnSlTSyoZgFMoAsq+/WPI6OgizJ+G0hRObvd4630D79YcxkfzJh3ZPvSHjo6F/8AQ76A1Oe8fAwTwI94+cex0GXRLH2HqK6JhNznNzc2Aa/SJYDpL3vHR0cj7Ohl04Wpkdn7KbpUDYXD6H0HpB6oQMyLD2Ve42jo6F8ExEgtMYWGcWFh7bfAmC8ySk5HSDc6gHcR0dDREY+iw8yPK0QsSUQbFnJdrOxGsdHQ/gXyeYenU+P/AGJiBQrPYgubBTdO+3wtHR0Kg+SdWoHfsO6lDdLnTlEopt4s/W0dHQ4GCQkFJcPYG97tD9Inuq/OoeTC3hHR0L4GKmahQqcuZTAqs5YWVt5D0g/SDNLD3uVXvdhfx6x0dAj2aRDqyymGhlqJGxORRc8y8e4aslQcvbe+7fCPI6CgeCbNN46OjoI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0" name="AutoShape 4" descr="data:image/jpeg;base64,/9j/4AAQSkZJRgABAQAAAQABAAD/2wCEAAkGBhQSERUTExQVFBUWGBcXGBgXGBcUGBUWFxcXGRgWGBgXHCYfGBkjGhcXHy8gJCcpLCwsFx4xNTAqNSYrLCkBCQoKDgwOGg8PGikkHx8sKSksKSwpLCksLCwpKSksKSkpKSwpLCwpKSksLCwsLCwsLCwpKSkpLCwpLCwsLCkpLP/AABEIAMIBAwMBIgACEQEDEQH/xAAcAAABBQEBAQAAAAAAAAAAAAAFAgMEBgcAAQj/xABBEAABAgQEAwUFBgYBAwUBAAABAhEAAwQhBRIxQQZRYRMicYGRMqGxwfAHQlJy0eEUI2KCkvEzFbLCF1NzotIW/8QAGQEAAwEBAQAAAAAAAAAAAAAAAQIDAAQF/8QAJhEAAgICAgIBBQEBAQAAAAAAAAECEQMhEjFBUQQTIjJhgXGhQv/aAAwDAQACEQMRAD8ArorEGpBQQwZJ6EuPnB4pLRmmCVSu2IJ1FuQIL298aVJXmAPMA+seZ8x3lb9nfg/CgJxDjhplS7ApW+oOobcG1jyMRlYqicAU2IuzvbmDuHH6tC+P6IqpkqGqFj0UCPi0UnBagpmpGxLeto68eRz+O4/o55RUc1mwU/eAPMA+t4rfGqGMtXMKT6EEf9xg5hUz+VLPKx8i0D+N5ANOlZDhCxu3tAj4tHD8afHKjpzK4Mr2B1Izi4sUn5RdZaL9Iz7C6wZ8oYWLABrj3mNEllwDzAPrB+VrJfs2HcDPcoStiVEhTfhAYkabxcsHvJHQkfP5xnvE6lIq5yXsFkjwUyh8YvXD83NLPJwfUftFflu1GRPAttFW4srDLnsBqkG/mPlBXDzmlP8AVwDEbi7A50+oliRKXNUUEMhJUzK3bQX1MG8H4fXJl5ahSUqYdxBExYYaEpOVJ0+8YGV8sUWHH9s5FExyUBVFywZKnZ9gOfSJ06nXlCikgHQq7oPg+vlFmr0Ilqzy5aQuwzqaYthyJDJ12D9YEYykm5JKiRc3OvMxvqpqKGUKbYLqCnM6QEghIYCzhICjruQT5x6NfL4H948qQ3qP0j3Np5/B/lDJ3saq0SaEtMQeS0/ERe8ZrECStCjdSFDQm5BDP4/CM/lKY+cFa7ElTVFRsNgNA/xPM6mFktgpvoiyZAFvr/UNVtWEp+HWFLnXtv8ATn9IKVPDs6rppPYhJMvtAp1BFyoMb66fCDFXLZpuo6A8pPeWD91RT6QW4eX/ADw3JQ90QK7D1yJsxKx7SipJfM4NncdQdYXw8pqhD21v4pMGS2zRdwRr/DqELpy4Gcy5paxA7qgHbcD4Rj7fL4ReaCbNk98ESmB/l6nRiSxLO5/SKKVtr0gzkpV+iXx043Yd4VDzVBiXToC3vg5xLwvNmy01IKEyqeWoqS5uoqAZCQ+xDqJ5crB+BwDVBw4KS4ci2uou1vSNS4rQFYbPMkoKBLLgE91iCzCx846ceRLA8f8Af+HLlw38lZfSow6em8QpcvLMBG4U/wDiYnz9Yg1SspHgR6sI4o+j0meSjc9Ils6WY+h38PKBomEcvjE+VUzEpAC1Je5yqKdzyN4fjbBKVRHq7FyhPZJSoKOXMoBmIdKgepF/OGZb6RyquabGbMY6gqUQfEPC0ohss7peieGNWxMeQpRjoiXoG0yAhST1+MaDg6nlJ6OPSMzxSaRYfXKNA4Vqs0vxCVeovB+WtKRz4X2iXjsnNTzR/ST/AI975RnM2jCh2kv2k3bmBf1jV5iHBB3DHzeMspQUTCg6gkeaS3yhvhytNC/IW0zQ+GF55Z8X8lJh3i2RmoZ45IzD+whXygdwhOAJT/SPcdPQ+6LccLVOQpAQVZkkG2gIa50Gscv4z/xnQ/uj/DC8KnNOQereoaNcwpWaSg9APS3ygTgv2OhDLrKgZgx7Kn75cbKmq7o8gYucpaacCXToEsDQuVrvqc6tPICLfLcZNNMlguKoo+P/AGaVNTVmaMkmUpKHmTVZbgZTlQHWosBoPOLTgnDsilTlzLqFAB1KHZy7ckA5iPExMNQ5JUfEkuTDyEb6BoR5HJKPoZQ4tsi11SooykhKfwpZCTysNfN4EVCmgtOIIMB55c2cwlDJgisub7QLxFLp9PjBqtUlIdRAt/qKviGNggplJzuddv3h4RbejOSRCrgA7mGszwhdKs3mE8+V46UpmjrSSRK23slySBDyVlVg39xCB4klojIV0MLSq5hKKeB+WnvML3OjkHw3aLpgKCiSy1BNycpUkFixdn8YofZMbQ4JgPIxvNmatUH+Kkd+Uc4mHKpylizrJAOWwIBbyiNgdEtU5GVC1B7skmzeECy40EPdsW1I84DdhSpUXydSrTqhWhBs2u94oc5benwjw1CmsT6x6icT+8BKgUwlw1XLQpUxCVKIQzB9FEAhx0Jg5OxYqkTAZhluk/yznQ/T2MqvMwAp8XmJZlKbk6gL+BhyoxmYrW45OT8YZSoSWO3ZDnLGxEMJk5irdkE+HeTf1YecPqqAzlCXPgPlHYdM7077ryiGH/ySoWKKN+CJIl2hyZSPNQVAlBQbspgQSdQ12bfePZIsBBhEwplpygZsoYE5gq/s5TZPoXeDjlUrJ/JpQB83BES++e0Cn7oyqSnzKuh94j0S4n1YUUgrCXJFw22oLCIhhMsrYvxdw/owQI6FNHQlnSVyqS6ot/Bk5iEnkpPoXHwgHR8Pz6lWWTLKjzslI8VKIA9Y0DhvgTsSF1NQFrGkuQM22ipqg3oPOOjN92Ojmj9srJih9c4Dy/svmzZ82bNWinlFZUkqZSlZgCQEg2YuLtF2/ixKIEuWlD2ze2t9nUYTMmElyST1Ln3xy4pPG20UyLkQMF4bpaQhSM8+YPvrORAPRCfmTBafWrXZRt+Ed1PoNfN4iKRDVRXAONVNp+vKM7lsCRKM8N9e6BNTUurugH9eQbUw3OrtApaEBr6AAcnPteAiBUY3JALKSMrZlaWPIlsyiNhpvA4WOtBSW2cO5Ow5cyeR2iTUTmHM7Jiu4ZxFIUpeVTS0NnmKcAk6AOHJLbDfxhyfi86pJRQ065u2fKUp11cgD1PkYqoP0K2iZNqWBKykAakkAeF4qeJ8VuTLkJzq0caesWKT9ktZPIVVTkuLhJUSE+ASGf6tB+h+ylKA3ahPRCAPG6i8U+l/ReRlX/R5005p8wsfupt69IkGiTLSQgAW842BH2byN1zD5pT/AOML/wDTCk37U/3t8AIzhNm5RRhWIJb0geE2PnH0Ir7NaHeU/wCZa1fMCI9R9mlCRanSPBSx/wCUPFNdmbT6MGu1jFs4c4clz5WZQJLl2LaRdqz7LqX7qVo/Kskf/Z4VQcIJp0FKFLIJJ7xF/QC0aUW+jJlCruEZxmL7FBMsMxUUh+6HuSHu8NUnCixmE4GWq2QJKTm56ExpNXQKVLKUllNZ9CRpGa1uH1HaKCnCrln35DZ4LjSHWyHidF2WmY3Y5hl2Btz1iHKUSQOZA5s5aCVRPmyQFTGU5YJJzbPf7u3jA5dWpSwpTWI+MLV9CqS92TZuGLTmsWBIfKwLbgkteIpUeo93xizzlqWpNxkGYjKQFBQN3cXLEHXTlFbne2rxI95hE7J48nKTXoVKSVOwPdGY3Zw4HnrDySW20fXqxHiOUOYXTqmKKEkAqQoB3Isx+7faCNVh0zISUBKUZtBlGjudCo2sbtBSs2TK4SSQEno5k3hFKgldjsfMfTRJqLiPKKy3/pPxEKno6GhUuUfdE2ZSHuqcEFKQUl8thv4Ws++kMpg4rDETEpAmgLyhkkZQ+UfezAnQaP4XgY9sj8v8aAMmnyqLC3MvmJHMFVm8BD+SJM/D1ImErKCCC2RYWCLXbb4wlSbQuX8g/HVQGUyh0joTMll7R0KWHuFa02S5YbbekaHTzu6GjKuHp7LjRKOs7trw0+xaCa1A6whdWAH/AGvEPvK105bfvCaqpRLS6lN8fIQiiAkCoUoMLdYYUlKSxdRjyipKmp/40iTL/HMBJPgkMfUiLRh3DcuXdZM1TakMnyT+rxVQBdFQm4VUT1NKl2s6vZT5rOvgILU/2YpWc1RMvsmUGDdVLBJ9BFzlsAALNtChNckfRisYpCttgjDuD6OR/wAchDu5Kh2hfn33Y+DQbSfQfVuUNhA1Foelh4exaFI0hYTHdnHqYdCnrR7mjxZhpcxhBMlYpTQkyojoqXtEqQt4HYzVEefLAEDN2gvPQLvASrQxce68Kxo7I1XlSWO31tAqupJc5LLS/XQ26i8OzZjHvDX72/hDE0s97RtjUVPGODgUhKFnLnzBzcWIy3tvAKZwmxHfIfYgDnqp2B84vyJc1SmQhSwfwpUr4CHpnCdUsd2Xlf8AHlA8wS7Qqh6JcEunRRu1HdSqVnIAJQCAczqAcgk2Cm7oe/SBc7DFFRU4dXeCH73eUbF20Y36HRo0ZH2b1agUrXIT+EhSreQT8DCp/wBnM8AKIkzCBcIAB65QoJG3ON9JpElHi7iyg4ZRqQpS7EBJDC5LkAsN23vE4pUQpaUFIIKA6hlU6GKQ5cm1gDa3KLBTopJRVLmyihbjMFAy1ODZgrumGsUoadSinNMGWzBaWHMDKBbeESBKMm7ZTZ1PMDDIp3AAAJJOwDawmRTTMq15VJSAEkkEXKtLjV0n/E8oskyklD2QRd7uXL6k5+XwEe1cjOkJCSxys5JSkDZIctfc84Wki/ObdUV2lQCHN/rpBY4mCzypZs1s6beStesTv/5tJAdWVwLg89DdrbRHqOHVJNlFuZD+4X5wq/Q8mpdkOfPCiGGVne+Z3boOUNAHn9esT5eAKUbKJDbD6ePJ/D89BcIUsf03bo3OA1YU0tIkU1HIyjNOSFXfuzLX/LHRFGFT/wD2ledj6PHkGv0Yq2HLZYjQ8ImHL3Uk+4ORZ+nhGb0ymUDGocIy84B0Bb6EaSd6HfRNlYfOmHUDmwc/5GwHlBbC+FJKFdooZl8y5Y+evwgrKlgMALQ/mA6Q6hXYliwptoUZn1yhnM8KEuGsFDgPuhYMNplaQ8iS3ujBF6w9LJhCEtCu0H14D9YYVjildYT2sR5lR6QyZl/CA2biTzNaGyp4jCbe/wA49NWkWdoZM3EH100ylOXCVb/hPyibSYg+9+R/WGsQJXLUkJckMAoEi/hA+lpZeVHdWlYAzoSp8p3BJ0Ih/wDBmlRYDNzaQ2mmvdXpf3mIaMzMEFAB3KS/XuknzMPGW4utvAcvEw6QjtdCKvA5Mz2nP9wHwEeyZUqX7MtPie8fVTmFppUm7rPgw+Ud/wBNT+CYfNUMkI2KmYi2/lEObjoESVYXL3QtvFcRZmD0+4P+av1jbBohzOKREiRxOCNvOG5vCVIv8aDzSsn3KcQIx7AU00nNLJW5ZRUpylPRIADczAbaGST0L4qUJ2VSdraAsDcEe6KpU8LpmHMXBIBcN6vv6QTo6wrWEu408gIJmjylsxSORFi17mOTI7Y9NFUXwpLAbOtJcXcnyZurxKkYUJSWM6bZy4UPRilucWhFGlu8AdtNelhrHJpUgMAx01blYOxhAX7K9KSFB+8U6Aqy3L2LMOnLSCNNJSbHxcONNNfi41iVPpx+XxzH60GvKPKWhZnOfk7W+mI84CANy6OWDYAF3cAXLXvz1u94UmtCQSMtmJJIGm7s7tCpslYci4vpdX5bjQ3gTN4fuVOEm7AH1LjQnpGs2ggqtXtlPmRHRHk8PzgkMlIHVQSfTaOi/wBKRqXsx9MaPwNXukCM3EWfgysKZjQi7LNaNll3YwoJhmgWCkcmiUkxmIKSnT/UOyyLiG0mPc31o3n5Q6Rh/LYQtCohLWdj+3jCZc74fKMaifNVyP1uPEQxMm+o/eI06pPq/lDC5zA3gWMokha+Rh6RNaBcydb8I5mItVO7RKkImZFMcqj7JUNATqAW98ZRC+g1UVAOq0j3n9IjKRKUoFQExSS4Kk2T5bnxiky8dXop0qFiDa8FU4ycsUSROTaLzLrw1x6W+EOJxIEaHzimycaJsT5xL/6vbWKpkWi0CqSfu+4H5Q4lSdmHikRVpWOXgrSYylViBBsUKzZqgHAccxf4RAXjgTqYlS1B+4ryiLieCS54J/45n4hofzDeCCj2mxxKjY++Jk2XKnBlgHqLEeBF4zSplTJMwy1ulQPryIPIwTosUUnVRhVIZxroIYjhKpCsxnp7P7uYHN0FrEwMqcX7ZWUggC2jabkc+cT8QxRM+UZa/EGxIIv+3nFFl4qsEAqzBJ7rwkn4OjHG0SaWemTMVmBISTYFtDzi70jTEhQYOzh9LPc6RSKxSV1SAwTmSh23Kib/ACi9y6QJsnKLbkgEjmAdI5Gxp0NTVpGhPgAe8NzprCMgU6QFJYvm156A6Wh9dNkuCpWZiWGcHzF9GHRoQJTd9IVs72ZrcrbWgWTIiEKSbrJCjZzux0Id9Nxo8KnoY69O66g/MtpDgrEqdu8xIvZzu2jw9KlZhybRjv4szNzhuLAwJilaqUUqyKXq6ksQH6C7Eg+kEaKYiYQAO8fcOf7xIVh8xSSEsH1cJHq3jEjA8EMpLrUCo6s5AA0A0+vKL4ou9iSeiYinAEdEr+HTzjo69Ej5egjg9RkmpPWB6hC5K2IPKPOO83bh2fmQIMgRUODKkKQlzq0XEAH2dPreHJo8li8cq0crpa8NqVdo1hEqmH/Uep+v0hqorUSw6j8LQHn8TpJyywSrkA8FDpWHFy4anysqSrcAkcrCB1NVT1KAUkh9uXUxLmGcrugXdiToAOQ3MHjYXorCqxNRMCu2SUlrAsR/SzAiC1FgvaBQNiWyl1Ap8k6+sPT+FA4VLkyELd8ykhRfnoWPWCNBT1EpCiplnbJdg2rMDFqJtpK0CazgUrGbtnWN1pN/Ej9IjJ4LqAB3pX+ah8Uwbl41a+sOnFXECkTcmCKXhGd95ctPgVK+AHxgkjg+3/KH/If/ANQk46xvEyRxCksIKSEbYOqOFJyQSnLM/KWPor9YDqnKSrKXChqDYjxG0X+mqAoODHV2FSp3/KgE6BQsoeB+RtDcfRuXsqtBi+VniwUmIBYipYzh5kLIcKS7BQ56sobGGKPHMm/j9esLyrsPG9osvFOHibLzj/kQHHMp1I+cUdFUXt/uLDT8WpK+zmGx9lQDkHqORvpygAvspQmCYQtairsggqASH7qi4D2a0I5JvRSMfZLnTkoSlazbMAfP9gYrdRgk2VMYArlKJMqYm6SCe6hxooBgxu4gv/BGol9mFhKkkLS4cFgQx332hnCZ+SYjIVJzEJmId0kuxZrQjplY6JWESkzlS0qDKlqBSrRQYvlPR9ovS7gZ9C7mzEB9eTge6KzjVEaeamoCGTnAWHBc7KLaE3B8Bzix0dWmcnvgKQpmN9AbORpfziMtiSfk9SAUtdAa2hLeXludI9TJKmdSd9HvyLPZWkNyZqZaj7DH8Lu/I677DW0TpFE5KrgqLkB2Oha4EBE2U2uEyStfaJKpalOk37ptobkX9YhVeK1CZecBKpYLd1gseIOv7ReKykSoHMHezEbeR0iqY1wWVA9kspA+62cDQMxLjTR+oiik0FNXsdw7HiUhQ0Iez6RORxEDpyihiZMkgomEBtwGAfR+UPUWIqQlioKKibjZPKKRyh+ne0W5XEKn3+vKOiprrg/tAeY/WPYP1TfTM3JjkmPI4RzlTR/s8rSwDi0aeFONYxPgiqyzGjX6WodA/wB+5oouhH2Ln1DW90R51Ra2v1rC6lduQ9PcBAarqgWSLuW5cyW8gYTyMhlWHzKkkupMp2fTOxa39PxaC9DwuJYZBSnqbkn5QzS4tMSUjKSgszaN0bkNoYxLE0pqQEl0qQkuC4dyCLaEWt1EdPFIVydUiwy5KwBZyLd1QuPAkQFqqqYierMhaElmUpJA6sdH84NYbUiYNLc4IImsGFx1uIpRLmBqXG0KtBKTUpOhiPWYHLX3pbSl727qvEDTy9IEVdDOk3KTl/EnvD3aeYEAXTLFNkpX7aErHMi/rrA+q4eSoPLVlPJTkeR1HvgXS4uobwYp8RzB42mHZVcToZkr20kPodQfAxCpqghVtmjRbKSygFA7EOD5GK/inDCUhU2SNblGvml/hAcWFPwxjDsaIN4sSsaSEO+0Z1MrMtxHpxklLQOdB4MJU9Z/EzZwbMCN1Ze8477sdOnOAddUusoyhOQlJYakFocwk9lNzBVlbdd/W0McTKEuapY1WgKHQ3ST6p98c8m2i8VTJeH0maYktp8oIY9RibJC2JVLL9W3+ukV/gjEjMmqUsmybRdJkwrSdMpBf0h8a1sTI2pIqlBObciYm42fl6i7w/WMmdLXkCApnZgCdSWFgb6dIh/wZzoSCdWBIawOgO4v8IM4nSzqiZLly5BCEFWZalMDoAQPw2PUuIST0N5CuLSqqfKWhEkLC2ZSloTYEFx6HWC+EUCpcpCFpBISQoJIIBvcnewAeJNNJGUJXlskA3Un2Ryd2+rxINPcEKKW2BsTuDs3SEZJy8EGeyfZR3h7OhILG2vdf0jyZXlJAyL7yu7q5B2Ls37ROmS2up9w99P2faFrAysQOV7HoH5O1+ohaBZ4laVAAlidEksfT68oTMCRYX+miKZAUsAHKkFyxuf6fDrExcpI9kM+vWOiGNyjbFbVgDF+HJU4uRlPQt8d4B1nA0pYscwBdvZKS12UARdiSFCLrVUuZNixGh5GAM/HlJnCSoZWYHqDYEcxBlirY0WApHBdNlFl+YV8ktHsGpmJgEhk/D5R0c9oNswQR0eJj2GLBXh+oyTkmNmwipCkDwjCqdbEGNV4RxXMgBztDJ+ANFhqJ4iu49XhAsQVJcpZiHY/rFiqpHSKXxXREATBoD3x0NnHnA8jIrdJj8xQKVTFgiyhmIc7lgWvBDB5veDmz/o8VLGPbKkljzEPYPjZC0pXuQH69Yo4vsHLVGrox7IwTYbRYMOx0ADNGaGruIlf9SULPGWSiLxGtSa9Kw4MSETRsq/jGWUONKDd60G6PiPvaxVZEyLg0XKopJUw/wAyWCfxJ7qvUN74gTeH1JH8pWYfhUwV5HRXuiVh+IpWNYldqQekOwKwTRYrlcLDNqCLhukQJvEoCyhUwSlM6UlGYMdHYuTzbSDePYd2iCqWwmgW/r/pPXkYzSdVJVNExYcpBudQR9GJzlR0Y0pCOIJjTEzMuUTQS2wWk3Z9AoMpj1iDLW8Tsam9vIIB7ye+jxF28w4gNS1TpB8P38455s6Ik9Mw9oCfZB+jErHZiFmSkXJK0nqlWU78iffA7G8IMuQJ4WVAKSPaBsqzMNDBDCsOE1FKtyAFKCm2ChY2vYgwPALT2DcEaWpahohMwuL2SCx6wRk48nIQlSiSGsCflDuDUiE1apErv5VFIBU+YAd4OfAxfqXC0SrgJ3awGv5R3dv1hbYJSM+kVipoSlamKLXLkvlv1s2kaVRoaUnOpCiAA7bsNNfSOkYPIzmYJMrPzABUDy0sfCJaSDy5WDW2B84JGUrIk2nCm7xOXdyoak/2iwv0vEmpqcgFgS2gOh1D3beGJ9i+YkJDFJB0uzkhumsPSkjK3dUlv7QGtuWtC2KINSFqAdJULjUM7WIv8eURKiUrRSlZWV3klJSg8mUSry69IkTatA9lnDkAEXZnLOCW084g4rWHI3slTaNcOQLjcRoq2Ycw/vG1h8IL5G6wNw4ANE7PePSXRIYqlECKdj8/MrYKS9yWsf3i9Tw4ilzcLzVC1KAIBGXNpoLtzeBK60GD2DZdcoi5P9rkdNOkdFkCSP8Af7x0Q+j+yvJ+j59TCjCRDjWjnZY5EWrhHEcimiqJghhc1liMH9G1U1WZiQ13GvKBWO4P2staSfaDDodvhDOC1ndDfv8AsIOlpidb8oqkL0z58rphStSFWUklJHIgsYhKmsYvP2m8MqE3tkIsQCpuY/ZvSKFLlRddEJSdmhpPdvyiInGAhWReh0PLx6QiZU5ZeY8h8IrVTMzF1H9ukQ4WXlKkX+nVbUHlC5CiJniIouF43MllicyeR28DtFmw/iOXMa7HRjb37wjg4mTUkXnB8XKLEwZVxFax+jFJ1DgvyhyXUEQyyifT8lzwjiczkciksocusUrjeuTTzzZ+174A9FeAzAwrC6zLNPI6+Z+vSEfaDRdtSy533pK8ivyTP0Wkf5QeSmthrg7QCw7G85APd28BDQlqkzVSi9i6eo1DHwgFIOUi7RcZqu3ps1u0ksQ2qkfeHpf/AHC0iqb7E4vieWlCcubMQ7FmysczbtE7h0qVLUhK8hsQeTEP7iY8o8PTOlIKmYKPR3A/SJtBM/halVgE2YNZiNudwYT/AEW+0Wbh3hiXIV2r98/ecpudRa17xY6iaUqDIzWDtqBu3PTTdoHUspJCVIB9kOApxpqQdtOeggrKQFJALu+4KSm+huHbn0eFXpEm/YmmqkrBZwRYZktlJ0ueX6w/JqAsAhwx8ARoRe+p+EJTLu2l/vAX0sCDZ3hE6hlkgnVm5MC7Gxtv7+cHaE0M1VElZAUpI65lJUWGllCHBKloCRmsX1JUCzOCHhU2WgapCgbAsFXG3PNrfpDS5ASSwSH9rYMAzl7g7g6QoTyYZanyhGe1mUl9N99IqWKYgf4qTLvfM5ATlZN2t1BvFkmTFhLpQNC4cJAL7ML+MAalIMzMdU2so7jcbi9j1MNHsIWpKqJyKiK9ImMrWJoqmaO+LtEXph8lxFM4wpJyJqZktKlJUllFIJyqTzbQEN74tVLUuIVMrwLaCHBF0zPZeLKb2j6R0WiqwmmmLK1IDnViR7gWjoGyn2+jAoWgwgx6kx550iiIdp1soQ2qPEmAMaVw6t0PY/Qi0UCi97+VvCKBwjiYSQDF6kYmkadP2MWg9E26ZIxSlExIBF/r1jH+J+GFU89shCFmxZxfUPsekbP2wWLEufIg+EQq2QlaVImJCkm17fRitiPZjWNVgLJHn8hAkJeLjxVwJNlqMyT/ADJY1H30+Le0Oov0iqyJLG8L0B7YwJUe9iBtExUnfb5RykekK5B4lg4YxXMnsjqnR908vKDhUwJNhFKpT2cwKGx9eYi2IniYnoREZLZaPQzSY5LK0pS7kteCmOTSuhqCNAtGm/8AMDvFOnYVMkTB/kkjleLjwxUpVLmSJl0zg3gToryLHyh0kmB7RQJcWLhWvyzAD9DlDKOHJxWUZfZVldmDizg/W3OJlJwbU9owGUhr+OoHPwhbAmg3MlLDCmui5y7h7ZSeQs37RKwzhyqnzhOmlQSCm3sghJHIO14sHDeDfwwKFhcx9V/d3YJFvK0WBKQGcOQDe/dcbMdWOj7Qq2xZSro8y5QGQ5J1caBmLm5/aJcqdqkkXGYFvX4a+6GJJDNmClHb2Xfn1Yf7hpRZJJcgXs1m0ZxG/wAJvY5VTiCAUuf6e6D8xsf9RINMC7DI4Zt+Wx0uTpvAzsjnKUlJADXtm5aXPu2iXJqTmKShiWuQz2fkxLOHhb9mofl5kCxcc2LkOdWHLptCKggt3SwuB1bk92haacasfMvsLgg2FvfDM+ZlBZLq21Y7sfh6Q0f2YGzcSUXHZ94El7XG5F9IBTJZz7BRJuH01I71+nlB+bkmjMkAaHUpb8ydAvxEAKolCydtyS5va0ZIIkzGMLVVRBqJ7l4i1E6OhTSBxsslLiPX69Y8m1sVeTXEWeJqKx/p4op2K40EzWHr746IGf6vHkGwGSiPI9THGOM6hQNo8EepMeGAFBPCqrIqLVT4zl52ijSzBakrvxNYa8/HrCttdB42aPguNpWm5vy8n16s0FzLCwR4eUZ1Q1GU20LeUXKjmixS4NmIO3WOjHK0ScaZ7WTOxLLccuvUQFxPAaefcpGY7g5SfMa76xZaySiolKlTH6KHtJLe0P03EZtjEqoopoQolX4FiwWnoNiOR0h2ar7Gq/hdSD3Fgp/Ce6r1GvLaBMynUj2g3m8TJ2NTFkpmAA6ZtCDyPMQNqqklgpTf6tpCVYWqFoH6wWwmY3d87/WkVuSvKpyW+Pv+cWDCJjsXDsQ3p9ecJKNGjIsaloKQFgjuE/H9IiYSk9kiYn7hCVNsdieT6Q5VUsteQKLkBmcpDEuHZ3DxYMIw+QZSpYWJecMWuHYlLkjuodi/Txid1ofplkwtBXLCgxzBlHVQNwCALNBJCBf2X0AuCA+/MADpFG4PxdRqOzAKkpdKmDgAvd9CHGt4vUtd7M/3vHkw1sDBtdkpRpipkpu82YszkksPM7xyEkuRcNYHusX211O7bNCkzk+zmSCpJZjmsLFgLDyhEqblUA2osSoAONg/hzjWIKlAKd0l2dty/JyCDbzj2ZP7tubtmAJYAs75n9dYeTLDakFnBcJIbUftcaQyKUqU5ToegCtw1iWbrbLtGdgVEFdYlTMkAF0F3JzkPlcgNcakGHaWaVBIUUFScwDKYZkgWUHuR+94lFPdAcso3Bu2uhBB1bTnA2XheWY7ISgkuQSC7gAKcXN/KEY+glQLUsd4pKbZWLqfcKOmu2oeJK7tt4DT83WIiKOUlyl0/iCL+YRfk9hCkSbHvLGvTNc2Zr+TQytCnT6dlZnULMCHLA+FmdrH5RXMUwZbKAcFjpd+WmkHDWpSSGKnb21FF3Gr6Xt1eGApUsXzm5dJVmLaultWD6co1o20Z7V4fPp3ChmQA+rlLvbmbXiOnEUqGt/SNGrKFExCXDEbuHuLG91axW53CyFTQVS0kAaqcAZbsWFx0fa8Gx1IrfajnD0pcFcQ4ESq9OvslBnSpykuBZjdG36RBXwpVoOX+WsOwUCRs/sn60hkHkmSUVJaPIXL4YW3eWSdz9KjoHNmuJlYhUeR0FjHqYUqPI6FYwpMSAdI6OgDhfA1dz1+MXTAVHu/3fEx7HQ2L8hJkqrUQ7W0h/ianSuhXnSlTSyoZgFMoAsq+/WPI6OgizJ+G0hRObvd4630D79YcxkfzJh3ZPvSHjo6F/8AQ76A1Oe8fAwTwI94+cex0GXRLH2HqK6JhNznNzc2Aa/SJYDpL3vHR0cj7Ohl04Wpkdn7KbpUDYXD6H0HpB6oQMyLD2Ve42jo6F8ExEgtMYWGcWFh7bfAmC8ySk5HSDc6gHcR0dDREY+iw8yPK0QsSUQbFnJdrOxGsdHQ/gXyeYenU+P/AGJiBQrPYgubBTdO+3wtHR0Kg+SdWoHfsO6lDdLnTlEopt4s/W0dHQ4GCQkFJcPYG97tD9Inuq/OoeTC3hHR0L4GKmahQqcuZTAqs5YWVt5D0g/SDNLD3uVXvdhfx6x0dAj2aRDqyymGhlqJGxORRc8y8e4aslQcvbe+7fCPI6CgeCbNN46OjoI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702" name="Picture 6" descr="http://prohoz.ru/wp-content/upl/2009/08/08_12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57562"/>
            <a:ext cx="4286248" cy="3500437"/>
          </a:xfrm>
          <a:prstGeom prst="rect">
            <a:avLst/>
          </a:prstGeom>
          <a:noFill/>
        </p:spPr>
      </p:pic>
      <p:pic>
        <p:nvPicPr>
          <p:cNvPr id="29704" name="Picture 8" descr="http://prohoz.ru/wp-content/upl/2009/05/1239714195_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3357562"/>
            <a:ext cx="4857752" cy="3500438"/>
          </a:xfrm>
          <a:prstGeom prst="rect">
            <a:avLst/>
          </a:prstGeom>
          <a:noFill/>
        </p:spPr>
      </p:pic>
      <p:pic>
        <p:nvPicPr>
          <p:cNvPr id="29706" name="Picture 10" descr="http://www.agroacadem.ru/wp-content/uploads/2012/05/1318337241_cow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286250" cy="3357586"/>
          </a:xfrm>
          <a:prstGeom prst="rect">
            <a:avLst/>
          </a:prstGeom>
          <a:noFill/>
        </p:spPr>
      </p:pic>
      <p:pic>
        <p:nvPicPr>
          <p:cNvPr id="29708" name="Picture 12" descr="http://www.agroacadem.ru/wp-content/uploads/2012/04/vyatskaya-poroda-ove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0"/>
            <a:ext cx="4857752" cy="3357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0" name="Picture 2" descr="http://www.time.kg/uploads/posts/1317785936_ug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59693"/>
            <a:ext cx="5072098" cy="3398307"/>
          </a:xfrm>
          <a:prstGeom prst="rect">
            <a:avLst/>
          </a:prstGeom>
          <a:noFill/>
        </p:spPr>
      </p:pic>
      <p:pic>
        <p:nvPicPr>
          <p:cNvPr id="27652" name="Picture 4" descr="http://worldofscience.ru/images/pr-res-turk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-1"/>
            <a:ext cx="4286248" cy="3500439"/>
          </a:xfrm>
          <a:prstGeom prst="rect">
            <a:avLst/>
          </a:prstGeom>
          <a:noFill/>
        </p:spPr>
      </p:pic>
      <p:pic>
        <p:nvPicPr>
          <p:cNvPr id="27656" name="Picture 8" descr="http://www.roadplanet.ru/img/news/img/841_12464462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857752" cy="3500438"/>
          </a:xfrm>
          <a:prstGeom prst="rect">
            <a:avLst/>
          </a:prstGeom>
          <a:noFill/>
        </p:spPr>
      </p:pic>
      <p:pic>
        <p:nvPicPr>
          <p:cNvPr id="27658" name="Picture 10" descr="http://www.ecolife.ru/upload/information_system_15/1/6/9/item_1694/information_items_169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3500438"/>
            <a:ext cx="4071934" cy="3357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765</TotalTime>
  <Words>168</Words>
  <Application>Microsoft Office PowerPoint</Application>
  <PresentationFormat>Экран (4:3)</PresentationFormat>
  <Paragraphs>41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Городская</vt:lpstr>
      <vt:lpstr>Тема: Три кита экономики</vt:lpstr>
      <vt:lpstr>План наблюдения за предметом</vt:lpstr>
      <vt:lpstr>Слайд 3</vt:lpstr>
      <vt:lpstr>Слайд 4</vt:lpstr>
      <vt:lpstr>                   </vt:lpstr>
      <vt:lpstr>Слайд 6</vt:lpstr>
      <vt:lpstr>Слайд 7</vt:lpstr>
      <vt:lpstr>Слайд 8</vt:lpstr>
      <vt:lpstr>Слайд 9</vt:lpstr>
      <vt:lpstr>Слайд 10</vt:lpstr>
      <vt:lpstr>                             2</vt:lpstr>
      <vt:lpstr>Слайд 12</vt:lpstr>
      <vt:lpstr>Слайд 13</vt:lpstr>
      <vt:lpstr>                   вывод</vt:lpstr>
      <vt:lpstr>Слайд 15</vt:lpstr>
      <vt:lpstr>Слайд 16</vt:lpstr>
      <vt:lpstr>               3            Труд человека </vt:lpstr>
      <vt:lpstr>Используемая литература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 кита экономики</dc:title>
  <dc:creator>Admin</dc:creator>
  <cp:lastModifiedBy>Admin</cp:lastModifiedBy>
  <cp:revision>88</cp:revision>
  <dcterms:created xsi:type="dcterms:W3CDTF">2013-03-01T18:59:06Z</dcterms:created>
  <dcterms:modified xsi:type="dcterms:W3CDTF">2013-03-15T21:27:40Z</dcterms:modified>
</cp:coreProperties>
</file>