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BC1984-2A3D-4CDE-A829-28474876D92C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651839-8B4D-40A0-A8DF-46CD52FFF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Внутренняя политика Екатерины </a:t>
            </a:r>
            <a:r>
              <a:rPr lang="en-US" dirty="0" smtClean="0"/>
              <a:t>II</a:t>
            </a:r>
            <a:r>
              <a:rPr lang="ru-RU" dirty="0" smtClean="0"/>
              <a:t> после пугачёвщины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Определить причины введения </a:t>
            </a:r>
            <a:r>
              <a:rPr lang="ru-RU" b="1" i="1" u="sng" dirty="0" smtClean="0"/>
              <a:t>цензуры</a:t>
            </a:r>
            <a:r>
              <a:rPr lang="ru-RU" dirty="0" smtClean="0"/>
              <a:t> в России.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Цензура- надзор за печатными изданиями.</a:t>
            </a:r>
          </a:p>
          <a:p>
            <a:r>
              <a:rPr lang="ru-RU" dirty="0" smtClean="0"/>
              <a:t>Прочтите материал </a:t>
            </a:r>
            <a:r>
              <a:rPr lang="ru-RU" dirty="0" smtClean="0"/>
              <a:t>на стр. 170-171 или на </a:t>
            </a:r>
            <a:r>
              <a:rPr lang="ru-RU" dirty="0" smtClean="0"/>
              <a:t>стр. 206-207 </a:t>
            </a:r>
            <a:r>
              <a:rPr lang="ru-RU" dirty="0" smtClean="0"/>
              <a:t>(учебник </a:t>
            </a:r>
            <a:r>
              <a:rPr lang="ru-RU" dirty="0" err="1" smtClean="0"/>
              <a:t>Черниковой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/>
              <a:t>Какая идея воодушевляла Екатерину, а затем французских революционеров?</a:t>
            </a:r>
          </a:p>
          <a:p>
            <a:r>
              <a:rPr lang="ru-RU" dirty="0" smtClean="0"/>
              <a:t>Что сильно напугало Екатерину во французской революции?</a:t>
            </a:r>
          </a:p>
          <a:p>
            <a:r>
              <a:rPr lang="ru-RU" dirty="0" smtClean="0"/>
              <a:t>Вводя цензуру, жестко наказывая Радищева и Новикова Екатерина не хотела допустить </a:t>
            </a:r>
            <a:r>
              <a:rPr lang="ru-RU" dirty="0" smtClean="0"/>
              <a:t>.………………………………  </a:t>
            </a:r>
            <a:r>
              <a:rPr lang="ru-RU" dirty="0" smtClean="0"/>
              <a:t>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Областная реформа позволила усилить централизацию власти</a:t>
            </a:r>
          </a:p>
          <a:p>
            <a:r>
              <a:rPr lang="ru-RU" dirty="0" smtClean="0"/>
              <a:t>Экономические меры позволили наполнять казну деньгами, способствовали развитию буржуазного уклада, как в Европе</a:t>
            </a:r>
          </a:p>
          <a:p>
            <a:r>
              <a:rPr lang="ru-RU" dirty="0" smtClean="0"/>
              <a:t>Екатерина дарует привилегии дворянам, но берет под контроль их деятельность</a:t>
            </a:r>
          </a:p>
          <a:p>
            <a:r>
              <a:rPr lang="ru-RU" dirty="0" smtClean="0"/>
              <a:t>Путешествие Екатерины по России показывало, что императрица желает участвовать в политике</a:t>
            </a:r>
          </a:p>
          <a:p>
            <a:r>
              <a:rPr lang="ru-RU" dirty="0" smtClean="0"/>
              <a:t>Екатерина боялась, что в России произойдет революция, поэтому введена цензура и арестованы вольнодумцы.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37</a:t>
            </a:r>
          </a:p>
          <a:p>
            <a:r>
              <a:rPr lang="ru-RU" dirty="0" smtClean="0"/>
              <a:t>Вопросы после параграфа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Выявление логики и противоречий во внутренней политике Екатерины </a:t>
            </a:r>
            <a:r>
              <a:rPr lang="en-US" dirty="0" smtClean="0"/>
              <a:t>II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Выявить смысл и логику </a:t>
            </a:r>
            <a:r>
              <a:rPr lang="ru-RU" b="1" i="1" dirty="0" smtClean="0"/>
              <a:t>областной реформы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Определить причины </a:t>
            </a:r>
            <a:r>
              <a:rPr lang="ru-RU" b="1" i="1" dirty="0" smtClean="0"/>
              <a:t>экономического роста </a:t>
            </a:r>
            <a:r>
              <a:rPr lang="ru-RU" dirty="0" smtClean="0"/>
              <a:t>России в Екатерининский период.</a:t>
            </a:r>
          </a:p>
          <a:p>
            <a:r>
              <a:rPr lang="ru-RU" dirty="0" smtClean="0"/>
              <a:t>Выявить </a:t>
            </a:r>
            <a:r>
              <a:rPr lang="ru-RU" b="1" i="1" dirty="0" smtClean="0"/>
              <a:t>противоречие</a:t>
            </a:r>
            <a:r>
              <a:rPr lang="ru-RU" dirty="0" smtClean="0"/>
              <a:t> в положении дворянства по Жалованной грамоте дворянству с новыми веяниями в политике властей.</a:t>
            </a:r>
          </a:p>
          <a:p>
            <a:r>
              <a:rPr lang="ru-RU" dirty="0" smtClean="0"/>
              <a:t>Выявить причины, по которым Екатерина путешествовала по России.</a:t>
            </a:r>
          </a:p>
          <a:p>
            <a:r>
              <a:rPr lang="ru-RU" dirty="0" smtClean="0"/>
              <a:t>Определить причины введения </a:t>
            </a:r>
            <a:r>
              <a:rPr lang="ru-RU" b="1" i="1" u="sng" dirty="0" smtClean="0"/>
              <a:t>цензуры</a:t>
            </a:r>
            <a:r>
              <a:rPr lang="ru-RU" dirty="0" smtClean="0"/>
              <a:t> в России.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Идея просвещенной монархии и Екатерина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Окружающий мир несправедлив</a:t>
            </a:r>
          </a:p>
          <a:p>
            <a:r>
              <a:rPr lang="ru-RU" dirty="0" smtClean="0"/>
              <a:t>Просвещенный правитель может улучшить государство</a:t>
            </a:r>
          </a:p>
          <a:p>
            <a:r>
              <a:rPr lang="ru-RU" dirty="0" smtClean="0"/>
              <a:t>Нужны полезные и строгие законы</a:t>
            </a:r>
          </a:p>
          <a:p>
            <a:r>
              <a:rPr lang="ru-RU" dirty="0" smtClean="0"/>
              <a:t>Людей убедить в полезности законов(учить в школах, университетах)</a:t>
            </a:r>
          </a:p>
          <a:p>
            <a:r>
              <a:rPr lang="ru-RU" dirty="0" smtClean="0"/>
              <a:t>Постепенно народу дать свободы и права</a:t>
            </a:r>
          </a:p>
          <a:p>
            <a:r>
              <a:rPr lang="ru-RU" dirty="0" smtClean="0"/>
              <a:t>Екатерина и «наказ» для Уложенной комиссии</a:t>
            </a:r>
          </a:p>
          <a:p>
            <a:r>
              <a:rPr lang="ru-RU" dirty="0" smtClean="0"/>
              <a:t>Проект Панина и Фонвизина (ограничение самодержавие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Областная </a:t>
            </a:r>
            <a:r>
              <a:rPr lang="ru-RU" dirty="0" smtClean="0"/>
              <a:t>реформа (1775 г.)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00174"/>
            <a:ext cx="207170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50 губерний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000240"/>
            <a:ext cx="207170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уезды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57686" y="1500174"/>
            <a:ext cx="250033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300-400 тыс. человек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7686" y="2000240"/>
            <a:ext cx="250033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20-30 тыс. человек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071802" y="2500306"/>
            <a:ext cx="4071966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Наместник</a:t>
            </a:r>
          </a:p>
          <a:p>
            <a:pPr algn="ctr"/>
            <a:r>
              <a:rPr lang="ru-RU" dirty="0" smtClean="0"/>
              <a:t>(военная, исполнительная, судебная вл.)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3643314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Губернатор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3643314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Губернатор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43636" y="3643314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Губернатор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8" idx="3"/>
            <a:endCxn id="9" idx="0"/>
          </p:cNvCxnSpPr>
          <p:nvPr/>
        </p:nvCxnSpPr>
        <p:spPr>
          <a:xfrm rot="5400000">
            <a:off x="3271475" y="3246661"/>
            <a:ext cx="411294" cy="382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11" idx="0"/>
          </p:cNvCxnSpPr>
          <p:nvPr/>
        </p:nvCxnSpPr>
        <p:spPr>
          <a:xfrm rot="16200000" flipH="1">
            <a:off x="6303257" y="3017117"/>
            <a:ext cx="642942" cy="6094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10" idx="0"/>
          </p:cNvCxnSpPr>
          <p:nvPr/>
        </p:nvCxnSpPr>
        <p:spPr>
          <a:xfrm rot="16200000" flipH="1">
            <a:off x="4803059" y="3374307"/>
            <a:ext cx="500066" cy="379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571472" y="2643182"/>
            <a:ext cx="128588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2-3 губернии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8596" y="3571876"/>
            <a:ext cx="142876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1губерния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8596" y="4286256"/>
            <a:ext cx="157163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Правление 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3108" y="4286256"/>
            <a:ext cx="157163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Казённая палата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928926" y="5000636"/>
            <a:ext cx="157163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Магистрат 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357950" y="5000636"/>
            <a:ext cx="228601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Верхняя расправа 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57620" y="4286256"/>
            <a:ext cx="157163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Приказ общ. призрения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00694" y="4286256"/>
            <a:ext cx="157163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Уголовная палата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215206" y="4286256"/>
            <a:ext cx="157163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Верхний зем. суд</a:t>
            </a:r>
            <a:endParaRPr lang="ru-RU" dirty="0"/>
          </a:p>
        </p:txBody>
      </p:sp>
      <p:cxnSp>
        <p:nvCxnSpPr>
          <p:cNvPr id="33" name="Прямая со стрелкой 32"/>
          <p:cNvCxnSpPr>
            <a:stCxn id="3" idx="3"/>
            <a:endCxn id="6" idx="1"/>
          </p:cNvCxnSpPr>
          <p:nvPr/>
        </p:nvCxnSpPr>
        <p:spPr>
          <a:xfrm>
            <a:off x="2714612" y="1678769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4" idx="3"/>
            <a:endCxn id="7" idx="1"/>
          </p:cNvCxnSpPr>
          <p:nvPr/>
        </p:nvCxnSpPr>
        <p:spPr>
          <a:xfrm>
            <a:off x="2714612" y="2178835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8" idx="3"/>
            <a:endCxn id="8" idx="2"/>
          </p:cNvCxnSpPr>
          <p:nvPr/>
        </p:nvCxnSpPr>
        <p:spPr>
          <a:xfrm>
            <a:off x="1857356" y="2928934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19" idx="3"/>
            <a:endCxn id="9" idx="1"/>
          </p:cNvCxnSpPr>
          <p:nvPr/>
        </p:nvCxnSpPr>
        <p:spPr>
          <a:xfrm>
            <a:off x="1857356" y="3821909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071670" y="4071942"/>
            <a:ext cx="600079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10800000" flipV="1">
            <a:off x="1714480" y="4071942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2928926" y="414338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5400000">
            <a:off x="4679157" y="417909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5400000">
            <a:off x="6465901" y="4178305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26" idx="0"/>
          </p:cNvCxnSpPr>
          <p:nvPr/>
        </p:nvCxnSpPr>
        <p:spPr>
          <a:xfrm rot="16200000" flipH="1">
            <a:off x="7786710" y="4071942"/>
            <a:ext cx="21431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3357554" y="450057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5400000">
            <a:off x="6679421" y="4536289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85720" y="5500702"/>
            <a:ext cx="88582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Прямоугольник 59"/>
          <p:cNvSpPr/>
          <p:nvPr/>
        </p:nvSpPr>
        <p:spPr>
          <a:xfrm>
            <a:off x="428596" y="5643578"/>
            <a:ext cx="142876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уезд</a:t>
            </a:r>
            <a:endParaRPr lang="ru-RU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2214546" y="5643578"/>
            <a:ext cx="271464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Дворянское собрание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5500694" y="5643578"/>
            <a:ext cx="257176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Капитан-исправник</a:t>
            </a:r>
            <a:endParaRPr lang="ru-RU" dirty="0"/>
          </a:p>
        </p:txBody>
      </p:sp>
      <p:sp>
        <p:nvSpPr>
          <p:cNvPr id="63" name="Овал 62"/>
          <p:cNvSpPr/>
          <p:nvPr/>
        </p:nvSpPr>
        <p:spPr>
          <a:xfrm>
            <a:off x="3786182" y="6072206"/>
            <a:ext cx="1857388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216  Новых городов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285720" y="6286520"/>
            <a:ext cx="314327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Городничий (правительство)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929322" y="6286520"/>
            <a:ext cx="292895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Выборные от купцов</a:t>
            </a:r>
            <a:endParaRPr lang="ru-RU" dirty="0"/>
          </a:p>
        </p:txBody>
      </p:sp>
      <p:cxnSp>
        <p:nvCxnSpPr>
          <p:cNvPr id="67" name="Прямая со стрелкой 66"/>
          <p:cNvCxnSpPr>
            <a:stCxn id="60" idx="3"/>
            <a:endCxn id="61" idx="1"/>
          </p:cNvCxnSpPr>
          <p:nvPr/>
        </p:nvCxnSpPr>
        <p:spPr>
          <a:xfrm>
            <a:off x="1857356" y="582217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61" idx="3"/>
            <a:endCxn id="62" idx="1"/>
          </p:cNvCxnSpPr>
          <p:nvPr/>
        </p:nvCxnSpPr>
        <p:spPr>
          <a:xfrm>
            <a:off x="4929190" y="5822173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>
            <a:stCxn id="63" idx="2"/>
            <a:endCxn id="64" idx="3"/>
          </p:cNvCxnSpPr>
          <p:nvPr/>
        </p:nvCxnSpPr>
        <p:spPr>
          <a:xfrm rot="10800000" flipV="1">
            <a:off x="3428992" y="6393677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63" idx="6"/>
            <a:endCxn id="65" idx="1"/>
          </p:cNvCxnSpPr>
          <p:nvPr/>
        </p:nvCxnSpPr>
        <p:spPr>
          <a:xfrm>
            <a:off x="5643570" y="6393677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Экономическая политика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1500174"/>
            <a:ext cx="392909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Подъем торговли и промышленности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2428868"/>
            <a:ext cx="164307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1762 г отмена монополий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0298" y="2428868"/>
            <a:ext cx="1857388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1775 г. Дарована свобода предпринимательства всем сословиям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29190" y="2357430"/>
            <a:ext cx="1643074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Сохранены протекционистские таможенные тарифы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072330" y="2357430"/>
            <a:ext cx="1785950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Богатые купцы (500 р.) освобождены от подушной подати, могли откупиться от рекрутчины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4786322"/>
            <a:ext cx="564360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Объясните, почему данные меры вели к росту экономики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5572140"/>
            <a:ext cx="564360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Что общего в экономическом развитии в России и </a:t>
            </a:r>
            <a:r>
              <a:rPr lang="ru-RU" dirty="0" smtClean="0"/>
              <a:t>Европы в этот период ?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4" idx="0"/>
            <a:endCxn id="3" idx="1"/>
          </p:cNvCxnSpPr>
          <p:nvPr/>
        </p:nvCxnSpPr>
        <p:spPr>
          <a:xfrm rot="5400000" flipH="1" flipV="1">
            <a:off x="1643042" y="1357299"/>
            <a:ext cx="678661" cy="14644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0"/>
          </p:cNvCxnSpPr>
          <p:nvPr/>
        </p:nvCxnSpPr>
        <p:spPr>
          <a:xfrm rot="5400000" flipH="1" flipV="1">
            <a:off x="3393273" y="2035959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0"/>
          </p:cNvCxnSpPr>
          <p:nvPr/>
        </p:nvCxnSpPr>
        <p:spPr>
          <a:xfrm rot="16200000" flipV="1">
            <a:off x="5339959" y="1946661"/>
            <a:ext cx="357190" cy="4643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0"/>
            <a:endCxn id="3" idx="3"/>
          </p:cNvCxnSpPr>
          <p:nvPr/>
        </p:nvCxnSpPr>
        <p:spPr>
          <a:xfrm rot="16200000" flipV="1">
            <a:off x="7000893" y="1393017"/>
            <a:ext cx="607223" cy="13216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4287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Жалованная грамота дворянству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Выявить </a:t>
            </a:r>
            <a:r>
              <a:rPr lang="ru-RU" sz="2000" b="1" i="1" dirty="0" smtClean="0"/>
              <a:t>противоречие</a:t>
            </a:r>
            <a:r>
              <a:rPr lang="ru-RU" sz="2000" dirty="0" smtClean="0"/>
              <a:t> в положении дворянства по Жалованной грамоте дворянству с новыми веяниями в политике властей.</a:t>
            </a:r>
            <a:br>
              <a:rPr lang="ru-RU" sz="2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Не служить, не платить налоги, нет телесных </a:t>
            </a:r>
            <a:r>
              <a:rPr lang="ru-RU" dirty="0" smtClean="0"/>
              <a:t>наказаний, жаловаться на помещика запрещено.</a:t>
            </a:r>
            <a:endParaRPr lang="ru-RU" dirty="0" smtClean="0"/>
          </a:p>
          <a:p>
            <a:r>
              <a:rPr lang="ru-RU" dirty="0" smtClean="0"/>
              <a:t>Право владеть крестьянами и </a:t>
            </a:r>
            <a:r>
              <a:rPr lang="ru-RU" dirty="0" smtClean="0"/>
              <a:t>землёй и её недрами (Межевание земель)</a:t>
            </a:r>
            <a:endParaRPr lang="ru-RU" dirty="0" smtClean="0"/>
          </a:p>
          <a:p>
            <a:r>
              <a:rPr lang="ru-RU" dirty="0" smtClean="0"/>
              <a:t>Нельзя отнять владение</a:t>
            </a:r>
          </a:p>
          <a:p>
            <a:r>
              <a:rPr lang="ru-RU" dirty="0" smtClean="0"/>
              <a:t>Судить только в дворянском </a:t>
            </a:r>
            <a:r>
              <a:rPr lang="ru-RU" dirty="0" smtClean="0"/>
              <a:t>суде(уездный суд)</a:t>
            </a:r>
            <a:endParaRPr lang="ru-RU" dirty="0" smtClean="0"/>
          </a:p>
          <a:p>
            <a:r>
              <a:rPr lang="ru-RU" dirty="0" smtClean="0"/>
              <a:t>Право торговать, строить дома в городе и </a:t>
            </a:r>
            <a:r>
              <a:rPr lang="ru-RU" dirty="0" smtClean="0"/>
              <a:t>предприятия</a:t>
            </a:r>
          </a:p>
          <a:p>
            <a:r>
              <a:rPr lang="ru-RU" dirty="0" smtClean="0"/>
              <a:t>Секуляризация церковных земель 1764 г.</a:t>
            </a:r>
            <a:endParaRPr lang="ru-RU" dirty="0" smtClean="0"/>
          </a:p>
          <a:p>
            <a:r>
              <a:rPr lang="ru-RU" dirty="0" smtClean="0"/>
              <a:t>Право на дворянское </a:t>
            </a:r>
            <a:r>
              <a:rPr lang="ru-RU" dirty="0" smtClean="0"/>
              <a:t>собрание (если есть 25 лет и доход-100 </a:t>
            </a:r>
            <a:r>
              <a:rPr lang="ru-RU" dirty="0" smtClean="0"/>
              <a:t>р</a:t>
            </a:r>
            <a:r>
              <a:rPr lang="ru-RU" dirty="0" smtClean="0"/>
              <a:t>.),выбор –предводителя дворян. </a:t>
            </a:r>
            <a:r>
              <a:rPr lang="ru-RU" dirty="0" smtClean="0"/>
              <a:t>Но под </a:t>
            </a:r>
            <a:r>
              <a:rPr lang="ru-RU" b="1" i="1" dirty="0" smtClean="0"/>
              <a:t>контролем государства</a:t>
            </a:r>
            <a:r>
              <a:rPr lang="ru-RU" dirty="0" smtClean="0"/>
              <a:t>(генерал-губернатор, губернатор)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Жалованная грамота городам 1785 г.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1643050"/>
            <a:ext cx="271464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Деление горожан на разряды 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4286256"/>
            <a:ext cx="1500198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 </a:t>
            </a:r>
          </a:p>
          <a:p>
            <a:pPr algn="ctr"/>
            <a:r>
              <a:rPr lang="ru-RU" dirty="0" smtClean="0"/>
              <a:t>Купцы 3-х гильдий (1000 р.)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74" y="2643182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</a:p>
          <a:p>
            <a:pPr algn="ctr"/>
            <a:r>
              <a:rPr lang="ru-RU" dirty="0" smtClean="0"/>
              <a:t>Ремесленники, объединенные в цеха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8" y="2643182"/>
            <a:ext cx="1500198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Владельцы домов, строениями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43174" y="4286256"/>
            <a:ext cx="1928826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</a:p>
          <a:p>
            <a:pPr algn="ctr"/>
            <a:r>
              <a:rPr lang="ru-RU" dirty="0" smtClean="0"/>
              <a:t>Иногородцы и иностранцы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14942" y="2643182"/>
            <a:ext cx="1928826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</a:p>
          <a:p>
            <a:pPr algn="ctr"/>
            <a:r>
              <a:rPr lang="ru-RU" dirty="0" smtClean="0"/>
              <a:t>Именитые граждане</a:t>
            </a:r>
          </a:p>
          <a:p>
            <a:pPr algn="ctr"/>
            <a:r>
              <a:rPr lang="ru-RU" dirty="0" smtClean="0"/>
              <a:t>( торговцы, банкиры, чиновники, интеллигенция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429520" y="2571744"/>
            <a:ext cx="1500198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</a:p>
          <a:p>
            <a:pPr algn="ctr"/>
            <a:r>
              <a:rPr lang="ru-RU" dirty="0" smtClean="0"/>
              <a:t>Посадские люди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4929198"/>
            <a:ext cx="221457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Органы управления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86182" y="5572140"/>
            <a:ext cx="292895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Собрание градского общества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929454" y="5572140"/>
            <a:ext cx="192882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Городской голова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86182" y="6286520"/>
            <a:ext cx="285752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Общая городовая дума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929454" y="6215082"/>
            <a:ext cx="1928826" cy="5000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Шестигласная дума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Путешествие Екатерины</a:t>
            </a:r>
            <a:r>
              <a:rPr lang="en-US" dirty="0" smtClean="0"/>
              <a:t> II</a:t>
            </a:r>
            <a:r>
              <a:rPr lang="ru-RU" dirty="0" smtClean="0"/>
              <a:t> по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Прочтите материал на </a:t>
            </a:r>
            <a:r>
              <a:rPr lang="ru-RU" dirty="0" smtClean="0"/>
              <a:t>стр.205-207 ( учебник </a:t>
            </a:r>
            <a:r>
              <a:rPr lang="ru-RU" dirty="0" err="1" smtClean="0"/>
              <a:t>Черниковой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/>
              <a:t>Сделайте все возможные выводы из данного материала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241</TotalTime>
  <Words>531</Words>
  <Application>Microsoft Office PowerPoint</Application>
  <PresentationFormat>Экран (4:3)</PresentationFormat>
  <Paragraphs>95</Paragraphs>
  <Slides>12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Внутренняя политика Екатерины II после пугачёвщины</vt:lpstr>
      <vt:lpstr>Цель </vt:lpstr>
      <vt:lpstr>Задачи </vt:lpstr>
      <vt:lpstr>Идея просвещенной монархии и ЕкатеринаII</vt:lpstr>
      <vt:lpstr>Областная реформа (1775 г.)</vt:lpstr>
      <vt:lpstr>Экономическая политика</vt:lpstr>
      <vt:lpstr>Жалованная грамота дворянству  Выявить противоречие в положении дворянства по Жалованной грамоте дворянству с новыми веяниями в политике властей. </vt:lpstr>
      <vt:lpstr>Жалованная грамота городам 1785 г.</vt:lpstr>
      <vt:lpstr>Путешествие Екатерины II по России</vt:lpstr>
      <vt:lpstr>Определить причины введения цензуры в России.  </vt:lpstr>
      <vt:lpstr>Выводы </vt:lpstr>
      <vt:lpstr>Домашнее задание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Внутренняя политика Екатерины II после пугачёвщины</dc:title>
  <dc:creator>Волод Я</dc:creator>
  <cp:lastModifiedBy>Волод Я</cp:lastModifiedBy>
  <cp:revision>26</cp:revision>
  <dcterms:created xsi:type="dcterms:W3CDTF">2009-05-11T03:58:51Z</dcterms:created>
  <dcterms:modified xsi:type="dcterms:W3CDTF">2011-04-07T05:01:56Z</dcterms:modified>
</cp:coreProperties>
</file>