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3" r:id="rId3"/>
    <p:sldId id="259" r:id="rId4"/>
    <p:sldId id="269" r:id="rId5"/>
    <p:sldId id="260" r:id="rId6"/>
    <p:sldId id="262" r:id="rId7"/>
    <p:sldId id="265" r:id="rId8"/>
    <p:sldId id="266" r:id="rId9"/>
    <p:sldId id="267"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24" autoAdjust="0"/>
  </p:normalViewPr>
  <p:slideViewPr>
    <p:cSldViewPr>
      <p:cViewPr varScale="1">
        <p:scale>
          <a:sx n="69" d="100"/>
          <a:sy n="69" d="100"/>
        </p:scale>
        <p:origin x="-118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A8BFE3AF-D347-4D20-A97D-96E7E535D0B5}"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8BFE3AF-D347-4D20-A97D-96E7E535D0B5}"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8BFE3AF-D347-4D20-A97D-96E7E535D0B5}"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8BFE3AF-D347-4D20-A97D-96E7E535D0B5}"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A8BFE3AF-D347-4D20-A97D-96E7E535D0B5}"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A8BFE3AF-D347-4D20-A97D-96E7E535D0B5}"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A8BFE3AF-D347-4D20-A97D-96E7E535D0B5}"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A8BFE3AF-D347-4D20-A97D-96E7E535D0B5}"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A8BFE3AF-D347-4D20-A97D-96E7E535D0B5}"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A8BFE3AF-D347-4D20-A97D-96E7E535D0B5}"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29CDE321-1D45-483A-A6DE-4FFD89DE8475}" type="datetimeFigureOut">
              <a:rPr lang="ru-RU" smtClean="0"/>
              <a:pPr/>
              <a:t>30.03.2013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A8BFE3AF-D347-4D20-A97D-96E7E535D0B5}"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9CDE321-1D45-483A-A6DE-4FFD89DE8475}" type="datetimeFigureOut">
              <a:rPr lang="ru-RU" smtClean="0"/>
              <a:pPr/>
              <a:t>30.03.2013</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8BFE3AF-D347-4D20-A97D-96E7E535D0B5}"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0" y="357166"/>
            <a:ext cx="9144000" cy="5929354"/>
          </a:xfrm>
        </p:spPr>
        <p:txBody>
          <a:bodyPr>
            <a:normAutofit/>
          </a:bodyPr>
          <a:lstStyle/>
          <a:p>
            <a:r>
              <a:rPr lang="ru-RU" sz="10700" dirty="0" smtClean="0">
                <a:solidFill>
                  <a:schemeClr val="accent1">
                    <a:lumMod val="60000"/>
                    <a:lumOff val="40000"/>
                  </a:schemeClr>
                </a:solidFill>
                <a:latin typeface="Times New Roman" pitchFamily="18" charset="0"/>
                <a:cs typeface="Times New Roman" pitchFamily="18" charset="0"/>
              </a:rPr>
              <a:t>7 </a:t>
            </a:r>
            <a:r>
              <a:rPr lang="en-US" sz="10700" dirty="0" smtClean="0">
                <a:solidFill>
                  <a:schemeClr val="accent1">
                    <a:lumMod val="60000"/>
                    <a:lumOff val="40000"/>
                  </a:schemeClr>
                </a:solidFill>
                <a:latin typeface="Times New Roman" pitchFamily="18" charset="0"/>
                <a:cs typeface="Times New Roman" pitchFamily="18" charset="0"/>
              </a:rPr>
              <a:t>Wonders  of              Russia</a:t>
            </a:r>
            <a:r>
              <a:rPr lang="ru-RU" dirty="0" smtClean="0"/>
              <a:t/>
            </a:r>
            <a:br>
              <a:rPr lang="ru-RU" dirty="0" smtClean="0"/>
            </a:br>
            <a:endParaRPr lang="ru-RU" dirty="0"/>
          </a:p>
        </p:txBody>
      </p:sp>
      <p:sp>
        <p:nvSpPr>
          <p:cNvPr id="3" name="Прямоугольник 2"/>
          <p:cNvSpPr/>
          <p:nvPr/>
        </p:nvSpPr>
        <p:spPr>
          <a:xfrm>
            <a:off x="5286380" y="6000768"/>
            <a:ext cx="3857620" cy="707886"/>
          </a:xfrm>
          <a:prstGeom prst="rect">
            <a:avLst/>
          </a:prstGeom>
        </p:spPr>
        <p:txBody>
          <a:bodyPr wrap="square">
            <a:spAutoFit/>
          </a:bodyPr>
          <a:lstStyle/>
          <a:p>
            <a:pPr lvl="0" fontAlgn="base">
              <a:spcBef>
                <a:spcPct val="0"/>
              </a:spcBef>
              <a:spcAft>
                <a:spcPct val="0"/>
              </a:spcAft>
            </a:pPr>
            <a:r>
              <a:rPr lang="en-US" sz="2000" b="1" dirty="0" smtClean="0">
                <a:solidFill>
                  <a:schemeClr val="tx2">
                    <a:lumMod val="10000"/>
                  </a:schemeClr>
                </a:solidFill>
                <a:latin typeface="Times New Roman" pitchFamily="18" charset="0"/>
                <a:ea typeface="Calibri" pitchFamily="34" charset="0"/>
                <a:cs typeface="Times New Roman" pitchFamily="18" charset="0"/>
              </a:rPr>
              <a:t>Teacher  of English : </a:t>
            </a:r>
            <a:r>
              <a:rPr lang="en-US" sz="2000" b="1" smtClean="0">
                <a:solidFill>
                  <a:schemeClr val="tx2">
                    <a:lumMod val="10000"/>
                  </a:schemeClr>
                </a:solidFill>
                <a:latin typeface="Times New Roman" pitchFamily="18" charset="0"/>
                <a:ea typeface="Calibri" pitchFamily="34" charset="0"/>
                <a:cs typeface="Times New Roman" pitchFamily="18" charset="0"/>
              </a:rPr>
              <a:t>N.Kiselyova</a:t>
            </a:r>
            <a:endParaRPr lang="ru-RU" sz="2000" b="1" dirty="0" smtClean="0">
              <a:solidFill>
                <a:schemeClr val="tx2">
                  <a:lumMod val="10000"/>
                </a:schemeClr>
              </a:solidFill>
              <a:latin typeface="Times New Roman" pitchFamily="18" charset="0"/>
              <a:cs typeface="Times New Roman" pitchFamily="18" charset="0"/>
            </a:endParaRPr>
          </a:p>
          <a:p>
            <a:pPr lvl="0" eaLnBrk="0" fontAlgn="base" hangingPunct="0">
              <a:spcBef>
                <a:spcPct val="0"/>
              </a:spcBef>
              <a:spcAft>
                <a:spcPct val="0"/>
              </a:spcAft>
            </a:pPr>
            <a:r>
              <a:rPr lang="en-US" sz="2000" b="1" dirty="0" smtClean="0">
                <a:solidFill>
                  <a:schemeClr val="tx2">
                    <a:lumMod val="10000"/>
                  </a:schemeClr>
                </a:solidFill>
                <a:latin typeface="Times New Roman" pitchFamily="18" charset="0"/>
                <a:ea typeface="Calibri" pitchFamily="34" charset="0"/>
                <a:cs typeface="Times New Roman" pitchFamily="18" charset="0"/>
              </a:rPr>
              <a:t>School1 Donetsk Rostov Region</a:t>
            </a:r>
            <a:endParaRPr lang="en-US" sz="2000" b="1" dirty="0" smtClean="0">
              <a:solidFill>
                <a:schemeClr val="tx2">
                  <a:lumMod val="1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partnersearch.ru/images/okruga_russi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4" descr="&amp;Ncy;&amp;acy;&amp;zhcy;&amp;mcy;&amp;icy;&amp;tcy;&amp;iecy; &amp;ncy;&amp;acy; &amp;icy;&amp;zcy;&amp;ocy;&amp;bcy;&amp;rcy;&amp;acy;&amp;zhcy;&amp;iecy;&amp;ncy;&amp;icy;&amp;iecy; &amp;dcy;&amp;lcy;&amp;yacy; &amp;ucy;&amp;vcy;&amp;iecy;&amp;lcy;&amp;icy;&amp;chcy;&amp;iecy;&amp;ncy;&amp;icy;&amp;yacy;. &#10;&#10;&amp;Ncy;&amp;acy;&amp;zcy;&amp;vcy;&amp;acy;&amp;ncy;&amp;icy;&amp;iecy;: 10.jpg &#10;&amp;Pcy;&amp;rcy;&amp;ocy;&amp;scy;&amp;mcy;&amp;ocy;&amp;tcy;&amp;rcy;&amp;ocy;&amp;vcy;: 72 &#10;&amp;Rcy;&amp;acy;&amp;zcy;&amp;mcy;&amp;iecy;&amp;rcy;: 96.6 &amp;Kcy;&amp;bcy; &#10;ID: 1638"/>
          <p:cNvPicPr>
            <a:picLocks noChangeAspect="1" noChangeArrowheads="1"/>
          </p:cNvPicPr>
          <p:nvPr/>
        </p:nvPicPr>
        <p:blipFill>
          <a:blip r:embed="rId3" cstate="print"/>
          <a:srcRect/>
          <a:stretch>
            <a:fillRect/>
          </a:stretch>
        </p:blipFill>
        <p:spPr bwMode="auto">
          <a:xfrm>
            <a:off x="4571999" y="5000636"/>
            <a:ext cx="1928827" cy="1214446"/>
          </a:xfrm>
          <a:prstGeom prst="rect">
            <a:avLst/>
          </a:prstGeom>
          <a:noFill/>
        </p:spPr>
      </p:pic>
      <p:sp>
        <p:nvSpPr>
          <p:cNvPr id="4" name="Прямоугольник 3"/>
          <p:cNvSpPr/>
          <p:nvPr/>
        </p:nvSpPr>
        <p:spPr>
          <a:xfrm>
            <a:off x="4714876" y="5000636"/>
            <a:ext cx="1857388" cy="369332"/>
          </a:xfrm>
          <a:prstGeom prst="rect">
            <a:avLst/>
          </a:prstGeom>
        </p:spPr>
        <p:txBody>
          <a:bodyPr wrap="square">
            <a:spAutoFit/>
          </a:bodyPr>
          <a:lstStyle/>
          <a:p>
            <a:pPr algn="r"/>
            <a:r>
              <a:rPr lang="en-US" b="1" dirty="0" smtClean="0">
                <a:solidFill>
                  <a:schemeClr val="bg1"/>
                </a:solidFill>
                <a:latin typeface="Times New Roman" pitchFamily="18" charset="0"/>
                <a:cs typeface="Times New Roman" pitchFamily="18" charset="0"/>
              </a:rPr>
              <a:t>Baikal</a:t>
            </a:r>
            <a:endParaRPr lang="ru-RU" b="1" dirty="0">
              <a:solidFill>
                <a:schemeClr val="bg1"/>
              </a:solidFill>
            </a:endParaRPr>
          </a:p>
        </p:txBody>
      </p:sp>
      <p:pic>
        <p:nvPicPr>
          <p:cNvPr id="5" name="Picture 4" descr="http://img1.liveinternet.ru/images/attach/c/0/45/15/45015214_1244745007_Sobor_Vas.jpg"/>
          <p:cNvPicPr>
            <a:picLocks noChangeAspect="1" noChangeArrowheads="1"/>
          </p:cNvPicPr>
          <p:nvPr/>
        </p:nvPicPr>
        <p:blipFill>
          <a:blip r:embed="rId4" cstate="print"/>
          <a:srcRect/>
          <a:stretch>
            <a:fillRect/>
          </a:stretch>
        </p:blipFill>
        <p:spPr bwMode="auto">
          <a:xfrm>
            <a:off x="428596" y="2500306"/>
            <a:ext cx="1357322" cy="1071570"/>
          </a:xfrm>
          <a:prstGeom prst="rect">
            <a:avLst/>
          </a:prstGeom>
          <a:noFill/>
        </p:spPr>
      </p:pic>
      <p:sp>
        <p:nvSpPr>
          <p:cNvPr id="6" name="Прямоугольник 5"/>
          <p:cNvSpPr/>
          <p:nvPr/>
        </p:nvSpPr>
        <p:spPr>
          <a:xfrm>
            <a:off x="428597" y="2357431"/>
            <a:ext cx="1500197" cy="646331"/>
          </a:xfrm>
          <a:prstGeom prst="rect">
            <a:avLst/>
          </a:prstGeom>
        </p:spPr>
        <p:txBody>
          <a:bodyPr wrap="square">
            <a:spAutoFit/>
          </a:bodyPr>
          <a:lstStyle/>
          <a:p>
            <a:r>
              <a:rPr lang="en-US" b="1" dirty="0" smtClean="0">
                <a:solidFill>
                  <a:schemeClr val="bg1"/>
                </a:solidFill>
                <a:latin typeface="Times New Roman" pitchFamily="18" charset="0"/>
                <a:cs typeface="Times New Roman" pitchFamily="18" charset="0"/>
              </a:rPr>
              <a:t>St. Basil's Cathedral </a:t>
            </a:r>
            <a:endParaRPr lang="ru-RU" b="1" dirty="0">
              <a:solidFill>
                <a:schemeClr val="bg1"/>
              </a:solidFill>
            </a:endParaRPr>
          </a:p>
        </p:txBody>
      </p:sp>
      <p:pic>
        <p:nvPicPr>
          <p:cNvPr id="7" name="Picture 6" descr="http://gorod.tomsk.ru/i/u/9245/rodinamaty.jpg"/>
          <p:cNvPicPr>
            <a:picLocks noChangeAspect="1" noChangeArrowheads="1"/>
          </p:cNvPicPr>
          <p:nvPr/>
        </p:nvPicPr>
        <p:blipFill>
          <a:blip r:embed="rId5" cstate="print"/>
          <a:srcRect/>
          <a:stretch>
            <a:fillRect/>
          </a:stretch>
        </p:blipFill>
        <p:spPr bwMode="auto">
          <a:xfrm>
            <a:off x="2214546" y="3571876"/>
            <a:ext cx="1000132" cy="1143008"/>
          </a:xfrm>
          <a:prstGeom prst="rect">
            <a:avLst/>
          </a:prstGeom>
          <a:noFill/>
        </p:spPr>
      </p:pic>
      <p:pic>
        <p:nvPicPr>
          <p:cNvPr id="8" name="Picture 2" descr="http://tainy.net/wp-content/uploads/2010/09/kam4atka-dolina-smerti1-600x416.jpg"/>
          <p:cNvPicPr>
            <a:picLocks noChangeAspect="1" noChangeArrowheads="1"/>
          </p:cNvPicPr>
          <p:nvPr/>
        </p:nvPicPr>
        <p:blipFill>
          <a:blip r:embed="rId6" cstate="print"/>
          <a:srcRect/>
          <a:stretch>
            <a:fillRect/>
          </a:stretch>
        </p:blipFill>
        <p:spPr bwMode="auto">
          <a:xfrm>
            <a:off x="7143768" y="2571744"/>
            <a:ext cx="1714512" cy="1357322"/>
          </a:xfrm>
          <a:prstGeom prst="rect">
            <a:avLst/>
          </a:prstGeom>
          <a:noFill/>
        </p:spPr>
      </p:pic>
      <p:sp>
        <p:nvSpPr>
          <p:cNvPr id="9" name="Прямоугольник 8"/>
          <p:cNvSpPr/>
          <p:nvPr/>
        </p:nvSpPr>
        <p:spPr>
          <a:xfrm>
            <a:off x="7072330" y="3244334"/>
            <a:ext cx="1857387" cy="646331"/>
          </a:xfrm>
          <a:prstGeom prst="rect">
            <a:avLst/>
          </a:prstGeom>
        </p:spPr>
        <p:txBody>
          <a:bodyPr wrap="square">
            <a:spAutoFit/>
          </a:bodyPr>
          <a:lstStyle/>
          <a:p>
            <a:pPr algn="ctr"/>
            <a:r>
              <a:rPr lang="en-US" b="1" dirty="0" smtClean="0">
                <a:latin typeface="Times New Roman" pitchFamily="18" charset="0"/>
                <a:cs typeface="Times New Roman" pitchFamily="18" charset="0"/>
              </a:rPr>
              <a:t>The valley of Geysers </a:t>
            </a:r>
            <a:endParaRPr lang="ru-RU" b="1" dirty="0"/>
          </a:p>
        </p:txBody>
      </p:sp>
      <p:pic>
        <p:nvPicPr>
          <p:cNvPr id="10" name="Picture 2" descr="http://cunosc.ro/curiozitati/imagini/Geografie/muntele_elbrus-high.jpg"/>
          <p:cNvPicPr>
            <a:picLocks noChangeAspect="1" noChangeArrowheads="1"/>
          </p:cNvPicPr>
          <p:nvPr/>
        </p:nvPicPr>
        <p:blipFill>
          <a:blip r:embed="rId7" cstate="print"/>
          <a:srcRect/>
          <a:stretch>
            <a:fillRect/>
          </a:stretch>
        </p:blipFill>
        <p:spPr bwMode="auto">
          <a:xfrm>
            <a:off x="1428728" y="4429132"/>
            <a:ext cx="1071570" cy="1143008"/>
          </a:xfrm>
          <a:prstGeom prst="rect">
            <a:avLst/>
          </a:prstGeom>
          <a:noFill/>
        </p:spPr>
      </p:pic>
      <p:sp>
        <p:nvSpPr>
          <p:cNvPr id="11" name="Прямоугольник 10"/>
          <p:cNvSpPr/>
          <p:nvPr/>
        </p:nvSpPr>
        <p:spPr>
          <a:xfrm>
            <a:off x="1428729" y="4429132"/>
            <a:ext cx="1071570" cy="369332"/>
          </a:xfrm>
          <a:prstGeom prst="rect">
            <a:avLst/>
          </a:prstGeom>
        </p:spPr>
        <p:txBody>
          <a:bodyPr wrap="square">
            <a:spAutoFit/>
          </a:bodyPr>
          <a:lstStyle/>
          <a:p>
            <a:pPr algn="ctr"/>
            <a:r>
              <a:rPr lang="en-US" b="1" dirty="0" smtClean="0">
                <a:solidFill>
                  <a:schemeClr val="bg1"/>
                </a:solidFill>
                <a:latin typeface="Times New Roman" pitchFamily="18" charset="0"/>
                <a:cs typeface="Times New Roman" pitchFamily="18" charset="0"/>
              </a:rPr>
              <a:t>Elbrus</a:t>
            </a:r>
            <a:endParaRPr lang="ru-RU" b="1" dirty="0">
              <a:solidFill>
                <a:schemeClr val="bg1"/>
              </a:solidFill>
              <a:latin typeface="Times New Roman" pitchFamily="18" charset="0"/>
              <a:cs typeface="Times New Roman" pitchFamily="18" charset="0"/>
            </a:endParaRPr>
          </a:p>
        </p:txBody>
      </p:sp>
      <p:pic>
        <p:nvPicPr>
          <p:cNvPr id="12" name="Picture 6" descr="http://img1.liveinternet.ru/images/attach/c/3/76/981/76981117_1.jpg"/>
          <p:cNvPicPr>
            <a:picLocks noChangeAspect="1" noChangeArrowheads="1"/>
          </p:cNvPicPr>
          <p:nvPr/>
        </p:nvPicPr>
        <p:blipFill>
          <a:blip r:embed="rId8" cstate="print"/>
          <a:srcRect/>
          <a:stretch>
            <a:fillRect/>
          </a:stretch>
        </p:blipFill>
        <p:spPr bwMode="auto">
          <a:xfrm>
            <a:off x="4357686" y="2714620"/>
            <a:ext cx="2000264" cy="1428760"/>
          </a:xfrm>
          <a:prstGeom prst="rect">
            <a:avLst/>
          </a:prstGeom>
          <a:noFill/>
        </p:spPr>
      </p:pic>
      <p:sp>
        <p:nvSpPr>
          <p:cNvPr id="14" name="Прямоугольник 13"/>
          <p:cNvSpPr/>
          <p:nvPr/>
        </p:nvSpPr>
        <p:spPr>
          <a:xfrm>
            <a:off x="4357686" y="2643182"/>
            <a:ext cx="2000264" cy="646331"/>
          </a:xfrm>
          <a:prstGeom prst="rect">
            <a:avLst/>
          </a:prstGeom>
        </p:spPr>
        <p:txBody>
          <a:bodyPr wrap="square">
            <a:spAutoFit/>
          </a:bodyPr>
          <a:lstStyle/>
          <a:p>
            <a:pPr algn="ctr"/>
            <a:r>
              <a:rPr lang="en-US" b="1" dirty="0" smtClean="0">
                <a:solidFill>
                  <a:schemeClr val="bg1"/>
                </a:solidFill>
                <a:latin typeface="Times New Roman" pitchFamily="18" charset="0"/>
                <a:cs typeface="Times New Roman" pitchFamily="18" charset="0"/>
              </a:rPr>
              <a:t>The Columns of Weathering </a:t>
            </a:r>
            <a:endParaRPr lang="ru-RU" b="1" dirty="0">
              <a:solidFill>
                <a:schemeClr val="bg1"/>
              </a:solidFill>
            </a:endParaRPr>
          </a:p>
        </p:txBody>
      </p:sp>
      <p:pic>
        <p:nvPicPr>
          <p:cNvPr id="15" name="Picture 2" descr="http://files.adme.ru/files/news/part_35/351905/petergoff2.jpg"/>
          <p:cNvPicPr>
            <a:picLocks noChangeAspect="1" noChangeArrowheads="1"/>
          </p:cNvPicPr>
          <p:nvPr/>
        </p:nvPicPr>
        <p:blipFill>
          <a:blip r:embed="rId9" cstate="print"/>
          <a:srcRect/>
          <a:stretch>
            <a:fillRect/>
          </a:stretch>
        </p:blipFill>
        <p:spPr bwMode="auto">
          <a:xfrm>
            <a:off x="1500166" y="1214422"/>
            <a:ext cx="2000264" cy="1143008"/>
          </a:xfrm>
          <a:prstGeom prst="rect">
            <a:avLst/>
          </a:prstGeom>
          <a:noFill/>
        </p:spPr>
      </p:pic>
      <p:sp>
        <p:nvSpPr>
          <p:cNvPr id="16" name="Прямоугольник 15"/>
          <p:cNvSpPr/>
          <p:nvPr/>
        </p:nvSpPr>
        <p:spPr>
          <a:xfrm>
            <a:off x="1500166" y="1142984"/>
            <a:ext cx="2000265" cy="369332"/>
          </a:xfrm>
          <a:prstGeom prst="rect">
            <a:avLst/>
          </a:prstGeom>
        </p:spPr>
        <p:txBody>
          <a:bodyPr wrap="square">
            <a:spAutoFit/>
          </a:bodyPr>
          <a:lstStyle/>
          <a:p>
            <a:pPr algn="ctr"/>
            <a:r>
              <a:rPr lang="en-US" b="1" dirty="0" err="1" smtClean="0">
                <a:solidFill>
                  <a:schemeClr val="bg1"/>
                </a:solidFill>
                <a:latin typeface="Times New Roman" pitchFamily="18" charset="0"/>
                <a:cs typeface="Times New Roman" pitchFamily="18" charset="0"/>
              </a:rPr>
              <a:t>Peterhof</a:t>
            </a:r>
            <a:endParaRPr lang="ru-RU" b="1" dirty="0">
              <a:solidFill>
                <a:schemeClr val="bg1"/>
              </a:solidFill>
            </a:endParaRPr>
          </a:p>
        </p:txBody>
      </p:sp>
      <p:sp>
        <p:nvSpPr>
          <p:cNvPr id="17" name="Прямоугольник 16"/>
          <p:cNvSpPr/>
          <p:nvPr/>
        </p:nvSpPr>
        <p:spPr>
          <a:xfrm>
            <a:off x="0" y="214290"/>
            <a:ext cx="8929717" cy="1200329"/>
          </a:xfrm>
          <a:prstGeom prst="rect">
            <a:avLst/>
          </a:prstGeom>
        </p:spPr>
        <p:txBody>
          <a:bodyPr wrap="square">
            <a:spAutoFit/>
          </a:bodyPr>
          <a:lstStyle/>
          <a:p>
            <a:pPr algn="r"/>
            <a:r>
              <a:rPr lang="en-US" sz="7200" b="1" i="1" dirty="0" smtClean="0">
                <a:solidFill>
                  <a:schemeClr val="bg1"/>
                </a:solidFill>
                <a:latin typeface="Times New Roman" pitchFamily="18" charset="0"/>
                <a:cs typeface="Times New Roman" pitchFamily="18" charset="0"/>
              </a:rPr>
              <a:t> </a:t>
            </a:r>
            <a:r>
              <a:rPr lang="ru-RU" sz="7200" b="1" i="1" dirty="0" smtClean="0">
                <a:solidFill>
                  <a:schemeClr val="bg1"/>
                </a:solidFill>
                <a:latin typeface="Times New Roman" pitchFamily="18" charset="0"/>
                <a:cs typeface="Times New Roman" pitchFamily="18" charset="0"/>
              </a:rPr>
              <a:t>7</a:t>
            </a:r>
            <a:r>
              <a:rPr lang="en-US" sz="7200" b="1" i="1" dirty="0" smtClean="0">
                <a:solidFill>
                  <a:schemeClr val="bg1"/>
                </a:solidFill>
                <a:latin typeface="Times New Roman" pitchFamily="18" charset="0"/>
                <a:cs typeface="Times New Roman" pitchFamily="18" charset="0"/>
              </a:rPr>
              <a:t> Wonders of Russia</a:t>
            </a:r>
            <a:r>
              <a:rPr lang="ru-RU" sz="7200" b="1" i="1" dirty="0" smtClean="0">
                <a:solidFill>
                  <a:schemeClr val="bg1"/>
                </a:solidFill>
                <a:latin typeface="Times New Roman" pitchFamily="18" charset="0"/>
                <a:cs typeface="Times New Roman" pitchFamily="18" charset="0"/>
              </a:rPr>
              <a:t> </a:t>
            </a:r>
            <a:r>
              <a:rPr lang="en-US" sz="7200" b="1" i="1" dirty="0" smtClean="0">
                <a:solidFill>
                  <a:schemeClr val="bg1"/>
                </a:solidFill>
                <a:latin typeface="Times New Roman" pitchFamily="18" charset="0"/>
                <a:cs typeface="Times New Roman" pitchFamily="18" charset="0"/>
              </a:rPr>
              <a:t> </a:t>
            </a:r>
            <a:endParaRPr lang="ru-RU" sz="7200" i="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2.imagebam.com/download/673epuQ_HwyotDkzBCy6xQ/5597/55961640/11.jpg"/>
          <p:cNvPicPr>
            <a:picLocks noChangeAspect="1" noChangeArrowheads="1"/>
          </p:cNvPicPr>
          <p:nvPr/>
        </p:nvPicPr>
        <p:blipFill>
          <a:blip r:embed="rId2" cstate="print"/>
          <a:srcRect/>
          <a:stretch>
            <a:fillRect/>
          </a:stretch>
        </p:blipFill>
        <p:spPr bwMode="auto">
          <a:xfrm>
            <a:off x="5000628" y="2500306"/>
            <a:ext cx="3648075" cy="4095750"/>
          </a:xfrm>
          <a:prstGeom prst="rect">
            <a:avLst/>
          </a:prstGeom>
          <a:noFill/>
        </p:spPr>
      </p:pic>
      <p:pic>
        <p:nvPicPr>
          <p:cNvPr id="1028" name="Picture 4" descr="http://img1.liveinternet.ru/images/attach/c/0/45/15/45015214_1244745007_Sobor_Vas.jpg"/>
          <p:cNvPicPr>
            <a:picLocks noChangeAspect="1" noChangeArrowheads="1"/>
          </p:cNvPicPr>
          <p:nvPr/>
        </p:nvPicPr>
        <p:blipFill>
          <a:blip r:embed="rId3" cstate="print"/>
          <a:srcRect/>
          <a:stretch>
            <a:fillRect/>
          </a:stretch>
        </p:blipFill>
        <p:spPr bwMode="auto">
          <a:xfrm>
            <a:off x="500034" y="214290"/>
            <a:ext cx="3786214" cy="4095750"/>
          </a:xfrm>
          <a:prstGeom prst="rect">
            <a:avLst/>
          </a:prstGeom>
          <a:noFill/>
        </p:spPr>
      </p:pic>
      <p:sp>
        <p:nvSpPr>
          <p:cNvPr id="7" name="Прямоугольник 6"/>
          <p:cNvSpPr/>
          <p:nvPr/>
        </p:nvSpPr>
        <p:spPr>
          <a:xfrm>
            <a:off x="0" y="4429132"/>
            <a:ext cx="4857752" cy="1938992"/>
          </a:xfrm>
          <a:prstGeom prst="rect">
            <a:avLst/>
          </a:prstGeom>
        </p:spPr>
        <p:txBody>
          <a:bodyPr wrap="square">
            <a:spAutoFit/>
          </a:bodyPr>
          <a:lstStyle/>
          <a:p>
            <a:r>
              <a:rPr lang="en-US" sz="2400" dirty="0" smtClean="0">
                <a:latin typeface="Times New Roman" pitchFamily="18" charset="0"/>
                <a:cs typeface="Times New Roman" pitchFamily="18" charset="0"/>
              </a:rPr>
              <a:t>St. Basil's Cathedral is the main temple of the Red </a:t>
            </a:r>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quare  in Moscow. It was built in the middle of the XVI century by the decree of Ivan the Terrible. </a:t>
            </a:r>
            <a:endParaRPr lang="ru-RU" sz="2400" dirty="0">
              <a:latin typeface="Times New Roman" pitchFamily="18" charset="0"/>
              <a:cs typeface="Times New Roman" pitchFamily="18" charset="0"/>
            </a:endParaRPr>
          </a:p>
        </p:txBody>
      </p:sp>
      <p:sp>
        <p:nvSpPr>
          <p:cNvPr id="8" name="Прямоугольник 7"/>
          <p:cNvSpPr/>
          <p:nvPr/>
        </p:nvSpPr>
        <p:spPr>
          <a:xfrm>
            <a:off x="4357686" y="285728"/>
            <a:ext cx="4572032" cy="1938992"/>
          </a:xfrm>
          <a:prstGeom prst="rect">
            <a:avLst/>
          </a:prstGeom>
        </p:spPr>
        <p:txBody>
          <a:bodyPr wrap="square">
            <a:spAutoFit/>
          </a:bodyPr>
          <a:lstStyle/>
          <a:p>
            <a:pPr algn="ctr"/>
            <a:r>
              <a:rPr lang="en-US" sz="6000" b="1" dirty="0" smtClean="0">
                <a:solidFill>
                  <a:schemeClr val="accent2">
                    <a:lumMod val="60000"/>
                    <a:lumOff val="40000"/>
                  </a:schemeClr>
                </a:solidFill>
                <a:latin typeface="Times New Roman" pitchFamily="18" charset="0"/>
                <a:cs typeface="Times New Roman" pitchFamily="18" charset="0"/>
              </a:rPr>
              <a:t>St. Basil's Cathedral </a:t>
            </a:r>
            <a:endParaRPr lang="ru-RU" sz="6000" b="1"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5072074"/>
            <a:ext cx="9144000" cy="1569660"/>
          </a:xfrm>
          <a:prstGeom prst="rect">
            <a:avLst/>
          </a:prstGeom>
        </p:spPr>
        <p:txBody>
          <a:bodyPr wrap="square">
            <a:spAutoFit/>
          </a:bodyPr>
          <a:lstStyle/>
          <a:p>
            <a:r>
              <a:rPr lang="en-US" sz="2400" dirty="0" smtClean="0">
                <a:solidFill>
                  <a:schemeClr val="tx2">
                    <a:lumMod val="10000"/>
                  </a:schemeClr>
                </a:solidFill>
                <a:latin typeface="Times New Roman" pitchFamily="18" charset="0"/>
                <a:cs typeface="Times New Roman" pitchFamily="18" charset="0"/>
              </a:rPr>
              <a:t>They are in Komi. Patches on the mountain Manpupuner is a geological monument. They are 7, their height is from 30 to 42 meters. They are associated with many legends, at first  the "Columns  of  Weathering" were the objects of cult of the people of the </a:t>
            </a:r>
            <a:r>
              <a:rPr lang="en-US" sz="2400" dirty="0" err="1" smtClean="0">
                <a:solidFill>
                  <a:schemeClr val="tx2">
                    <a:lumMod val="10000"/>
                  </a:schemeClr>
                </a:solidFill>
                <a:latin typeface="Times New Roman" pitchFamily="18" charset="0"/>
                <a:cs typeface="Times New Roman" pitchFamily="18" charset="0"/>
              </a:rPr>
              <a:t>Mansy</a:t>
            </a:r>
            <a:r>
              <a:rPr lang="en-US" sz="2400" dirty="0" smtClean="0">
                <a:solidFill>
                  <a:schemeClr val="tx2">
                    <a:lumMod val="10000"/>
                  </a:schemeClr>
                </a:solidFill>
                <a:latin typeface="Times New Roman" pitchFamily="18" charset="0"/>
                <a:cs typeface="Times New Roman" pitchFamily="18" charset="0"/>
              </a:rPr>
              <a:t>.</a:t>
            </a:r>
            <a:endParaRPr lang="ru-RU" sz="2400" dirty="0">
              <a:solidFill>
                <a:schemeClr val="tx2">
                  <a:lumMod val="10000"/>
                </a:schemeClr>
              </a:solidFill>
              <a:latin typeface="Times New Roman" pitchFamily="18" charset="0"/>
              <a:cs typeface="Times New Roman" pitchFamily="18" charset="0"/>
            </a:endParaRPr>
          </a:p>
        </p:txBody>
      </p:sp>
      <p:pic>
        <p:nvPicPr>
          <p:cNvPr id="6" name="Picture 6" descr="http://img1.liveinternet.ru/images/attach/c/3/76/981/76981117_1.jpg"/>
          <p:cNvPicPr>
            <a:picLocks noChangeAspect="1" noChangeArrowheads="1"/>
          </p:cNvPicPr>
          <p:nvPr/>
        </p:nvPicPr>
        <p:blipFill>
          <a:blip r:embed="rId2" cstate="print"/>
          <a:srcRect/>
          <a:stretch>
            <a:fillRect/>
          </a:stretch>
        </p:blipFill>
        <p:spPr bwMode="auto">
          <a:xfrm>
            <a:off x="1285852" y="1071546"/>
            <a:ext cx="6572296" cy="4071966"/>
          </a:xfrm>
          <a:prstGeom prst="rect">
            <a:avLst/>
          </a:prstGeom>
          <a:noFill/>
        </p:spPr>
      </p:pic>
      <p:sp>
        <p:nvSpPr>
          <p:cNvPr id="4" name="Прямоугольник 3"/>
          <p:cNvSpPr/>
          <p:nvPr/>
        </p:nvSpPr>
        <p:spPr>
          <a:xfrm>
            <a:off x="0" y="285728"/>
            <a:ext cx="9144000" cy="830997"/>
          </a:xfrm>
          <a:prstGeom prst="rect">
            <a:avLst/>
          </a:prstGeom>
        </p:spPr>
        <p:txBody>
          <a:bodyPr wrap="square">
            <a:spAutoFit/>
          </a:bodyPr>
          <a:lstStyle/>
          <a:p>
            <a:pPr algn="ctr"/>
            <a:r>
              <a:rPr lang="en-US" sz="4800" b="1" dirty="0" smtClean="0">
                <a:solidFill>
                  <a:schemeClr val="accent2">
                    <a:lumMod val="60000"/>
                    <a:lumOff val="40000"/>
                  </a:schemeClr>
                </a:solidFill>
                <a:latin typeface="Times New Roman" pitchFamily="18" charset="0"/>
                <a:cs typeface="Times New Roman" pitchFamily="18" charset="0"/>
              </a:rPr>
              <a:t>The Columns of Weathering </a:t>
            </a:r>
            <a:endParaRPr lang="ru-RU" sz="4800" b="1"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img-fotki.yandex.ru/get/4204/ivan-1234567892009.1b/0_315f0_34109c07_XL"/>
          <p:cNvPicPr>
            <a:picLocks noChangeAspect="1" noChangeArrowheads="1"/>
          </p:cNvPicPr>
          <p:nvPr/>
        </p:nvPicPr>
        <p:blipFill>
          <a:blip r:embed="rId2" cstate="print"/>
          <a:srcRect/>
          <a:stretch>
            <a:fillRect/>
          </a:stretch>
        </p:blipFill>
        <p:spPr bwMode="auto">
          <a:xfrm>
            <a:off x="4857752" y="1214422"/>
            <a:ext cx="2809875" cy="4095750"/>
          </a:xfrm>
          <a:prstGeom prst="rect">
            <a:avLst/>
          </a:prstGeom>
          <a:noFill/>
        </p:spPr>
      </p:pic>
      <p:pic>
        <p:nvPicPr>
          <p:cNvPr id="33798" name="Picture 6" descr="http://gorod.tomsk.ru/i/u/9245/rodinamaty.jpg"/>
          <p:cNvPicPr>
            <a:picLocks noChangeAspect="1" noChangeArrowheads="1"/>
          </p:cNvPicPr>
          <p:nvPr/>
        </p:nvPicPr>
        <p:blipFill>
          <a:blip r:embed="rId3" cstate="print"/>
          <a:srcRect/>
          <a:stretch>
            <a:fillRect/>
          </a:stretch>
        </p:blipFill>
        <p:spPr bwMode="auto">
          <a:xfrm rot="21294955">
            <a:off x="1374687" y="1399632"/>
            <a:ext cx="2733675" cy="3738560"/>
          </a:xfrm>
          <a:prstGeom prst="rect">
            <a:avLst/>
          </a:prstGeom>
          <a:noFill/>
        </p:spPr>
      </p:pic>
      <p:sp>
        <p:nvSpPr>
          <p:cNvPr id="9" name="Прямоугольник 8"/>
          <p:cNvSpPr/>
          <p:nvPr/>
        </p:nvSpPr>
        <p:spPr>
          <a:xfrm>
            <a:off x="0" y="4714884"/>
            <a:ext cx="8143900" cy="1200329"/>
          </a:xfrm>
          <a:prstGeom prst="rect">
            <a:avLst/>
          </a:prstGeom>
        </p:spPr>
        <p:txBody>
          <a:bodyPr wrap="square">
            <a:spAutoFit/>
          </a:bodyPr>
          <a:lstStyle/>
          <a:p>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
        <p:nvSpPr>
          <p:cNvPr id="11" name="Прямоугольник 10"/>
          <p:cNvSpPr/>
          <p:nvPr/>
        </p:nvSpPr>
        <p:spPr>
          <a:xfrm>
            <a:off x="0" y="5214950"/>
            <a:ext cx="9144000" cy="1569660"/>
          </a:xfrm>
          <a:prstGeom prst="rect">
            <a:avLst/>
          </a:prstGeom>
        </p:spPr>
        <p:txBody>
          <a:bodyPr wrap="square">
            <a:spAutoFit/>
          </a:bodyPr>
          <a:lstStyle/>
          <a:p>
            <a:r>
              <a:rPr lang="en-US" dirty="0" smtClean="0"/>
              <a:t> </a:t>
            </a:r>
            <a:r>
              <a:rPr lang="en-US" sz="2400" dirty="0" smtClean="0">
                <a:solidFill>
                  <a:schemeClr val="tx2">
                    <a:lumMod val="10000"/>
                  </a:schemeClr>
                </a:solidFill>
                <a:latin typeface="Times New Roman" pitchFamily="18" charset="0"/>
                <a:cs typeface="Times New Roman" pitchFamily="18" charset="0"/>
              </a:rPr>
              <a:t>The memorial of great size was built in the late 50-ies. It is </a:t>
            </a:r>
            <a:r>
              <a:rPr lang="en-US" sz="2400" dirty="0" smtClean="0">
                <a:solidFill>
                  <a:schemeClr val="tx2">
                    <a:lumMod val="10000"/>
                  </a:schemeClr>
                </a:solidFill>
              </a:rPr>
              <a:t>in honor of the people </a:t>
            </a:r>
            <a:r>
              <a:rPr lang="en-US" sz="2400" dirty="0" smtClean="0">
                <a:solidFill>
                  <a:schemeClr val="tx2">
                    <a:lumMod val="10000"/>
                  </a:schemeClr>
                </a:solidFill>
                <a:latin typeface="Times New Roman" pitchFamily="18" charset="0"/>
                <a:cs typeface="Times New Roman" pitchFamily="18" charset="0"/>
              </a:rPr>
              <a:t>who died during the Second World War. The monument is in the Guinness Book of Records as the highest monument .The woman symbolizes Russia and is higher than the Statue of Liberty in the USA.</a:t>
            </a:r>
            <a:endParaRPr lang="en-US" sz="2400" dirty="0">
              <a:solidFill>
                <a:schemeClr val="tx2">
                  <a:lumMod val="10000"/>
                </a:schemeClr>
              </a:solidFill>
              <a:latin typeface="Times New Roman" pitchFamily="18" charset="0"/>
              <a:cs typeface="Times New Roman" pitchFamily="18" charset="0"/>
            </a:endParaRPr>
          </a:p>
        </p:txBody>
      </p:sp>
      <p:sp>
        <p:nvSpPr>
          <p:cNvPr id="12" name="Прямоугольник 11"/>
          <p:cNvSpPr/>
          <p:nvPr/>
        </p:nvSpPr>
        <p:spPr>
          <a:xfrm>
            <a:off x="-214346" y="214290"/>
            <a:ext cx="9715568" cy="923330"/>
          </a:xfrm>
          <a:prstGeom prst="rect">
            <a:avLst/>
          </a:prstGeom>
        </p:spPr>
        <p:txBody>
          <a:bodyPr wrap="square">
            <a:spAutoFit/>
          </a:bodyPr>
          <a:lstStyle/>
          <a:p>
            <a:r>
              <a:rPr lang="en-US" sz="5400" b="1" dirty="0" smtClean="0">
                <a:solidFill>
                  <a:schemeClr val="accent2">
                    <a:lumMod val="60000"/>
                    <a:lumOff val="40000"/>
                  </a:schemeClr>
                </a:solidFill>
                <a:latin typeface="Times New Roman" pitchFamily="18" charset="0"/>
                <a:cs typeface="Times New Roman" pitchFamily="18" charset="0"/>
              </a:rPr>
              <a:t> </a:t>
            </a:r>
            <a:r>
              <a:rPr lang="en-US" sz="5400" b="1" dirty="0" smtClean="0">
                <a:solidFill>
                  <a:schemeClr val="accent2">
                    <a:lumMod val="40000"/>
                    <a:lumOff val="60000"/>
                  </a:schemeClr>
                </a:solidFill>
                <a:latin typeface="Times New Roman" pitchFamily="18" charset="0"/>
                <a:cs typeface="Times New Roman" pitchFamily="18" charset="0"/>
              </a:rPr>
              <a:t>The</a:t>
            </a:r>
            <a:r>
              <a:rPr lang="en-US" sz="5400" b="1" dirty="0" smtClean="0">
                <a:solidFill>
                  <a:schemeClr val="accent2">
                    <a:lumMod val="60000"/>
                    <a:lumOff val="40000"/>
                  </a:schemeClr>
                </a:solidFill>
                <a:latin typeface="Times New Roman" pitchFamily="18" charset="0"/>
                <a:cs typeface="Times New Roman" pitchFamily="18" charset="0"/>
              </a:rPr>
              <a:t> monument to Motherland </a:t>
            </a:r>
            <a:endParaRPr lang="ru-RU" sz="5400" b="1" dirty="0">
              <a:solidFill>
                <a:schemeClr val="accent2">
                  <a:lumMod val="60000"/>
                  <a:lumOff val="4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files.adme.ru/files/news/part_35/351905/petergoff2.jpg"/>
          <p:cNvPicPr>
            <a:picLocks noChangeAspect="1" noChangeArrowheads="1"/>
          </p:cNvPicPr>
          <p:nvPr/>
        </p:nvPicPr>
        <p:blipFill>
          <a:blip r:embed="rId2" cstate="print"/>
          <a:srcRect/>
          <a:stretch>
            <a:fillRect/>
          </a:stretch>
        </p:blipFill>
        <p:spPr bwMode="auto">
          <a:xfrm>
            <a:off x="1500166" y="1071546"/>
            <a:ext cx="6143668" cy="3786214"/>
          </a:xfrm>
          <a:prstGeom prst="rect">
            <a:avLst/>
          </a:prstGeom>
          <a:noFill/>
        </p:spPr>
      </p:pic>
      <p:sp>
        <p:nvSpPr>
          <p:cNvPr id="6" name="Прямоугольник 5"/>
          <p:cNvSpPr/>
          <p:nvPr/>
        </p:nvSpPr>
        <p:spPr>
          <a:xfrm>
            <a:off x="0" y="4857759"/>
            <a:ext cx="9144000" cy="1384995"/>
          </a:xfrm>
          <a:prstGeom prst="rect">
            <a:avLst/>
          </a:prstGeom>
        </p:spPr>
        <p:txBody>
          <a:bodyPr wrap="square">
            <a:spAutoFit/>
          </a:bodyPr>
          <a:lstStyle/>
          <a:p>
            <a:r>
              <a:rPr lang="en-US" sz="2400" dirty="0" smtClean="0">
                <a:latin typeface="Times New Roman" pitchFamily="18" charset="0"/>
                <a:cs typeface="Times New Roman" pitchFamily="18" charset="0"/>
              </a:rPr>
              <a:t> </a:t>
            </a:r>
            <a:r>
              <a:rPr lang="en-US" sz="2800" dirty="0">
                <a:solidFill>
                  <a:schemeClr val="tx2">
                    <a:lumMod val="10000"/>
                  </a:schemeClr>
                </a:solidFill>
                <a:latin typeface="Times New Roman" pitchFamily="18" charset="0"/>
                <a:cs typeface="Times New Roman" pitchFamily="18" charset="0"/>
              </a:rPr>
              <a:t>T</a:t>
            </a:r>
            <a:r>
              <a:rPr lang="en-US" sz="2800" dirty="0" smtClean="0">
                <a:solidFill>
                  <a:schemeClr val="tx2">
                    <a:lumMod val="10000"/>
                  </a:schemeClr>
                </a:solidFill>
                <a:latin typeface="Times New Roman" pitchFamily="18" charset="0"/>
                <a:cs typeface="Times New Roman" pitchFamily="18" charset="0"/>
              </a:rPr>
              <a:t>he Palace was built by the order of Peter the First, at the beginning of the 17-th century and is situated not far from St. Petersburg. Peterhof is considered the best attraction in Russia.</a:t>
            </a:r>
            <a:endParaRPr lang="ru-RU" sz="2800" dirty="0">
              <a:solidFill>
                <a:schemeClr val="tx2">
                  <a:lumMod val="10000"/>
                </a:schemeClr>
              </a:solidFill>
              <a:latin typeface="Times New Roman" pitchFamily="18" charset="0"/>
              <a:cs typeface="Times New Roman" pitchFamily="18" charset="0"/>
            </a:endParaRPr>
          </a:p>
        </p:txBody>
      </p:sp>
      <p:sp>
        <p:nvSpPr>
          <p:cNvPr id="7" name="Прямоугольник 6"/>
          <p:cNvSpPr/>
          <p:nvPr/>
        </p:nvSpPr>
        <p:spPr>
          <a:xfrm>
            <a:off x="0" y="0"/>
            <a:ext cx="9144000" cy="1107996"/>
          </a:xfrm>
          <a:prstGeom prst="rect">
            <a:avLst/>
          </a:prstGeom>
        </p:spPr>
        <p:txBody>
          <a:bodyPr wrap="square">
            <a:spAutoFit/>
          </a:bodyPr>
          <a:lstStyle/>
          <a:p>
            <a:pPr algn="ctr"/>
            <a:r>
              <a:rPr lang="en-US" sz="6600" b="1" dirty="0" err="1" smtClean="0">
                <a:solidFill>
                  <a:schemeClr val="accent2">
                    <a:lumMod val="60000"/>
                    <a:lumOff val="40000"/>
                  </a:schemeClr>
                </a:solidFill>
                <a:latin typeface="Times New Roman" pitchFamily="18" charset="0"/>
                <a:cs typeface="Times New Roman" pitchFamily="18" charset="0"/>
              </a:rPr>
              <a:t>Peterhof</a:t>
            </a:r>
            <a:endParaRPr lang="ru-RU" sz="6600" b="1"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tainy.net/wp-content/uploads/2010/09/kam4atka-dolina-smerti1-600x416.jpg"/>
          <p:cNvPicPr>
            <a:picLocks noChangeAspect="1" noChangeArrowheads="1"/>
          </p:cNvPicPr>
          <p:nvPr/>
        </p:nvPicPr>
        <p:blipFill>
          <a:blip r:embed="rId2" cstate="print"/>
          <a:srcRect/>
          <a:stretch>
            <a:fillRect/>
          </a:stretch>
        </p:blipFill>
        <p:spPr bwMode="auto">
          <a:xfrm>
            <a:off x="1285852" y="1214422"/>
            <a:ext cx="6500858" cy="3929090"/>
          </a:xfrm>
          <a:prstGeom prst="rect">
            <a:avLst/>
          </a:prstGeom>
          <a:noFill/>
        </p:spPr>
      </p:pic>
      <p:sp>
        <p:nvSpPr>
          <p:cNvPr id="4" name="Прямоугольник 3"/>
          <p:cNvSpPr/>
          <p:nvPr/>
        </p:nvSpPr>
        <p:spPr>
          <a:xfrm>
            <a:off x="2286000" y="2551837"/>
            <a:ext cx="4572000" cy="369332"/>
          </a:xfrm>
          <a:prstGeom prst="rect">
            <a:avLst/>
          </a:prstGeom>
        </p:spPr>
        <p:txBody>
          <a:bodyPr>
            <a:spAutoFit/>
          </a:bodyPr>
          <a:lstStyle/>
          <a:p>
            <a:r>
              <a:rPr lang="ru-RU" b="1" dirty="0" smtClean="0"/>
              <a:t>2. </a:t>
            </a:r>
            <a:endParaRPr lang="ru-RU" dirty="0"/>
          </a:p>
        </p:txBody>
      </p:sp>
      <p:sp>
        <p:nvSpPr>
          <p:cNvPr id="5" name="Прямоугольник 4"/>
          <p:cNvSpPr/>
          <p:nvPr/>
        </p:nvSpPr>
        <p:spPr>
          <a:xfrm>
            <a:off x="2286000" y="428604"/>
            <a:ext cx="4572000" cy="923330"/>
          </a:xfrm>
          <a:prstGeom prst="rect">
            <a:avLst/>
          </a:prstGeom>
        </p:spPr>
        <p:txBody>
          <a:bodyPr wrap="square">
            <a:spAutoFit/>
          </a:bodyPr>
          <a:lstStyle/>
          <a:p>
            <a:r>
              <a:rPr lang="ru-RU" dirty="0" smtClean="0"/>
              <a:t/>
            </a:r>
            <a:br>
              <a:rPr lang="ru-RU" dirty="0" smtClean="0"/>
            </a:br>
            <a:r>
              <a:rPr lang="ru-RU" dirty="0" smtClean="0"/>
              <a:t/>
            </a:r>
            <a:br>
              <a:rPr lang="ru-RU" dirty="0" smtClean="0"/>
            </a:br>
            <a:endParaRPr lang="ru-RU" dirty="0"/>
          </a:p>
        </p:txBody>
      </p:sp>
      <p:sp>
        <p:nvSpPr>
          <p:cNvPr id="6" name="Прямоугольник 5"/>
          <p:cNvSpPr/>
          <p:nvPr/>
        </p:nvSpPr>
        <p:spPr>
          <a:xfrm>
            <a:off x="0" y="5429264"/>
            <a:ext cx="9144000" cy="1384995"/>
          </a:xfrm>
          <a:prstGeom prst="rect">
            <a:avLst/>
          </a:prstGeom>
        </p:spPr>
        <p:txBody>
          <a:bodyPr wrap="square">
            <a:spAutoFit/>
          </a:bodyPr>
          <a:lstStyle/>
          <a:p>
            <a:pPr algn="ctr"/>
            <a:r>
              <a:rPr lang="en-US" sz="2800" dirty="0" smtClean="0">
                <a:solidFill>
                  <a:schemeClr val="tx2">
                    <a:lumMod val="10000"/>
                  </a:schemeClr>
                </a:solidFill>
                <a:latin typeface="Times New Roman" pitchFamily="18" charset="0"/>
                <a:cs typeface="Times New Roman" pitchFamily="18" charset="0"/>
              </a:rPr>
              <a:t>The Valley is situated in Kamchatka and consists of hundreds of survivors geysers. It is in the list of UNESCO cultural heritage of the world.</a:t>
            </a:r>
            <a:endParaRPr lang="ru-RU" sz="2800" dirty="0">
              <a:solidFill>
                <a:schemeClr val="tx2">
                  <a:lumMod val="10000"/>
                </a:schemeClr>
              </a:solidFill>
              <a:latin typeface="Times New Roman" pitchFamily="18" charset="0"/>
              <a:cs typeface="Times New Roman" pitchFamily="18" charset="0"/>
            </a:endParaRPr>
          </a:p>
        </p:txBody>
      </p:sp>
      <p:sp>
        <p:nvSpPr>
          <p:cNvPr id="7" name="Прямоугольник 6"/>
          <p:cNvSpPr/>
          <p:nvPr/>
        </p:nvSpPr>
        <p:spPr>
          <a:xfrm>
            <a:off x="0" y="214290"/>
            <a:ext cx="9144000" cy="1015663"/>
          </a:xfrm>
          <a:prstGeom prst="rect">
            <a:avLst/>
          </a:prstGeom>
        </p:spPr>
        <p:txBody>
          <a:bodyPr wrap="square">
            <a:spAutoFit/>
          </a:bodyPr>
          <a:lstStyle/>
          <a:p>
            <a:pPr algn="ctr"/>
            <a:r>
              <a:rPr lang="en-US" sz="6000" b="1" dirty="0" smtClean="0">
                <a:solidFill>
                  <a:schemeClr val="accent2">
                    <a:lumMod val="60000"/>
                    <a:lumOff val="40000"/>
                  </a:schemeClr>
                </a:solidFill>
                <a:latin typeface="Times New Roman" pitchFamily="18" charset="0"/>
                <a:cs typeface="Times New Roman" pitchFamily="18" charset="0"/>
              </a:rPr>
              <a:t>The valley of Geysers </a:t>
            </a:r>
            <a:endParaRPr lang="ru-RU" sz="6000" b="1"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img-fotki.yandex.ru/get/4700/pawanato.0/0_45875_30ec805b_XL"/>
          <p:cNvPicPr>
            <a:picLocks noChangeAspect="1" noChangeArrowheads="1"/>
          </p:cNvPicPr>
          <p:nvPr/>
        </p:nvPicPr>
        <p:blipFill>
          <a:blip r:embed="rId2" cstate="print"/>
          <a:srcRect/>
          <a:stretch>
            <a:fillRect/>
          </a:stretch>
        </p:blipFill>
        <p:spPr bwMode="auto">
          <a:xfrm>
            <a:off x="3428992" y="428604"/>
            <a:ext cx="5457825" cy="4095750"/>
          </a:xfrm>
          <a:prstGeom prst="rect">
            <a:avLst/>
          </a:prstGeom>
          <a:noFill/>
        </p:spPr>
      </p:pic>
      <p:pic>
        <p:nvPicPr>
          <p:cNvPr id="36868" name="Picture 4" descr="&amp;Ncy;&amp;acy;&amp;zhcy;&amp;mcy;&amp;icy;&amp;tcy;&amp;iecy; &amp;ncy;&amp;acy; &amp;icy;&amp;zcy;&amp;ocy;&amp;bcy;&amp;rcy;&amp;acy;&amp;zhcy;&amp;iecy;&amp;ncy;&amp;icy;&amp;iecy; &amp;dcy;&amp;lcy;&amp;yacy; &amp;ucy;&amp;vcy;&amp;iecy;&amp;lcy;&amp;icy;&amp;chcy;&amp;iecy;&amp;ncy;&amp;icy;&amp;yacy;. &#10;&#10;&amp;Ncy;&amp;acy;&amp;zcy;&amp;vcy;&amp;acy;&amp;ncy;&amp;icy;&amp;iecy;: 10.jpg &#10;&amp;Pcy;&amp;rcy;&amp;ocy;&amp;scy;&amp;mcy;&amp;ocy;&amp;tcy;&amp;rcy;&amp;ocy;&amp;vcy;: 72 &#10;&amp;Rcy;&amp;acy;&amp;zcy;&amp;mcy;&amp;iecy;&amp;rcy;: 96.6 &amp;Kcy;&amp;bcy; &#10;ID: 1638"/>
          <p:cNvPicPr>
            <a:picLocks noChangeAspect="1" noChangeArrowheads="1"/>
          </p:cNvPicPr>
          <p:nvPr/>
        </p:nvPicPr>
        <p:blipFill>
          <a:blip r:embed="rId3" cstate="print"/>
          <a:srcRect/>
          <a:stretch>
            <a:fillRect/>
          </a:stretch>
        </p:blipFill>
        <p:spPr bwMode="auto">
          <a:xfrm>
            <a:off x="0" y="2714620"/>
            <a:ext cx="4773615" cy="3643338"/>
          </a:xfrm>
          <a:prstGeom prst="rect">
            <a:avLst/>
          </a:prstGeom>
          <a:noFill/>
        </p:spPr>
      </p:pic>
      <p:sp>
        <p:nvSpPr>
          <p:cNvPr id="6" name="Прямоугольник 5"/>
          <p:cNvSpPr/>
          <p:nvPr/>
        </p:nvSpPr>
        <p:spPr>
          <a:xfrm>
            <a:off x="4786314" y="4932026"/>
            <a:ext cx="4357686" cy="1200329"/>
          </a:xfrm>
          <a:prstGeom prst="rect">
            <a:avLst/>
          </a:prstGeom>
        </p:spPr>
        <p:txBody>
          <a:bodyPr wrap="square">
            <a:spAutoFit/>
          </a:bodyPr>
          <a:lstStyle/>
          <a:p>
            <a:r>
              <a:rPr lang="en-US" sz="2400" dirty="0" smtClean="0">
                <a:solidFill>
                  <a:schemeClr val="tx2">
                    <a:lumMod val="10000"/>
                  </a:schemeClr>
                </a:solidFill>
                <a:latin typeface="Times New Roman" pitchFamily="18" charset="0"/>
                <a:cs typeface="Times New Roman" pitchFamily="18" charset="0"/>
              </a:rPr>
              <a:t>Baikal is about 25-30 million years. It is the deepest lake in the world </a:t>
            </a:r>
            <a:endParaRPr lang="ru-RU" sz="2400" dirty="0">
              <a:solidFill>
                <a:schemeClr val="tx2">
                  <a:lumMod val="10000"/>
                </a:schemeClr>
              </a:solidFill>
              <a:latin typeface="Times New Roman" pitchFamily="18" charset="0"/>
              <a:cs typeface="Times New Roman" pitchFamily="18" charset="0"/>
            </a:endParaRPr>
          </a:p>
        </p:txBody>
      </p:sp>
      <p:sp>
        <p:nvSpPr>
          <p:cNvPr id="7" name="Прямоугольник 6"/>
          <p:cNvSpPr/>
          <p:nvPr/>
        </p:nvSpPr>
        <p:spPr>
          <a:xfrm>
            <a:off x="0" y="285728"/>
            <a:ext cx="5010581" cy="1107996"/>
          </a:xfrm>
          <a:prstGeom prst="rect">
            <a:avLst/>
          </a:prstGeom>
        </p:spPr>
        <p:txBody>
          <a:bodyPr wrap="square">
            <a:spAutoFit/>
          </a:bodyPr>
          <a:lstStyle/>
          <a:p>
            <a:r>
              <a:rPr lang="en-US" sz="6000" b="1" dirty="0" smtClean="0">
                <a:solidFill>
                  <a:schemeClr val="accent2">
                    <a:lumMod val="60000"/>
                    <a:lumOff val="40000"/>
                  </a:schemeClr>
                </a:solidFill>
                <a:latin typeface="Times New Roman" pitchFamily="18" charset="0"/>
                <a:cs typeface="Times New Roman" pitchFamily="18" charset="0"/>
              </a:rPr>
              <a:t> </a:t>
            </a:r>
            <a:r>
              <a:rPr lang="en-US" sz="6600" b="1" dirty="0" smtClean="0">
                <a:solidFill>
                  <a:schemeClr val="accent2">
                    <a:lumMod val="60000"/>
                    <a:lumOff val="40000"/>
                  </a:schemeClr>
                </a:solidFill>
                <a:latin typeface="Times New Roman" pitchFamily="18" charset="0"/>
                <a:cs typeface="Times New Roman" pitchFamily="18" charset="0"/>
              </a:rPr>
              <a:t>Baikal</a:t>
            </a:r>
            <a:endParaRPr lang="ru-RU" sz="6600" b="1" dirty="0">
              <a:solidFill>
                <a:schemeClr val="accent2">
                  <a:lumMod val="60000"/>
                  <a:lumOff val="4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cunosc.ro/curiozitati/imagini/Geografie/muntele_elbrus-high.jpg"/>
          <p:cNvPicPr>
            <a:picLocks noChangeAspect="1" noChangeArrowheads="1"/>
          </p:cNvPicPr>
          <p:nvPr/>
        </p:nvPicPr>
        <p:blipFill>
          <a:blip r:embed="rId2" cstate="print"/>
          <a:srcRect/>
          <a:stretch>
            <a:fillRect/>
          </a:stretch>
        </p:blipFill>
        <p:spPr bwMode="auto">
          <a:xfrm>
            <a:off x="1285852" y="1357298"/>
            <a:ext cx="6572296" cy="3786214"/>
          </a:xfrm>
          <a:prstGeom prst="rect">
            <a:avLst/>
          </a:prstGeom>
          <a:noFill/>
        </p:spPr>
      </p:pic>
      <p:sp>
        <p:nvSpPr>
          <p:cNvPr id="6" name="Прямоугольник 5"/>
          <p:cNvSpPr/>
          <p:nvPr/>
        </p:nvSpPr>
        <p:spPr>
          <a:xfrm>
            <a:off x="0" y="5691157"/>
            <a:ext cx="9144000" cy="523220"/>
          </a:xfrm>
          <a:prstGeom prst="rect">
            <a:avLst/>
          </a:prstGeom>
        </p:spPr>
        <p:txBody>
          <a:bodyPr wrap="square">
            <a:spAutoFit/>
          </a:bodyPr>
          <a:lstStyle/>
          <a:p>
            <a:pPr algn="ctr"/>
            <a:r>
              <a:rPr lang="en-US" sz="2800" dirty="0" smtClean="0">
                <a:solidFill>
                  <a:schemeClr val="tx2">
                    <a:lumMod val="10000"/>
                  </a:schemeClr>
                </a:solidFill>
                <a:latin typeface="Times New Roman" pitchFamily="18" charset="0"/>
                <a:cs typeface="Times New Roman" pitchFamily="18" charset="0"/>
              </a:rPr>
              <a:t>Elbrus (5642 m) - the highest peak of Russia and Europe.</a:t>
            </a:r>
            <a:endParaRPr lang="ru-RU" sz="2800" dirty="0">
              <a:solidFill>
                <a:schemeClr val="tx2">
                  <a:lumMod val="10000"/>
                </a:schemeClr>
              </a:solidFill>
              <a:latin typeface="Times New Roman" pitchFamily="18" charset="0"/>
              <a:cs typeface="Times New Roman" pitchFamily="18" charset="0"/>
            </a:endParaRPr>
          </a:p>
        </p:txBody>
      </p:sp>
      <p:sp>
        <p:nvSpPr>
          <p:cNvPr id="7" name="Прямоугольник 6"/>
          <p:cNvSpPr/>
          <p:nvPr/>
        </p:nvSpPr>
        <p:spPr>
          <a:xfrm>
            <a:off x="0" y="285728"/>
            <a:ext cx="9144000" cy="1107996"/>
          </a:xfrm>
          <a:prstGeom prst="rect">
            <a:avLst/>
          </a:prstGeom>
        </p:spPr>
        <p:txBody>
          <a:bodyPr wrap="square">
            <a:spAutoFit/>
          </a:bodyPr>
          <a:lstStyle/>
          <a:p>
            <a:pPr algn="ctr"/>
            <a:r>
              <a:rPr lang="en-US" sz="6600" b="1" dirty="0" smtClean="0">
                <a:solidFill>
                  <a:schemeClr val="accent2">
                    <a:lumMod val="60000"/>
                    <a:lumOff val="40000"/>
                  </a:schemeClr>
                </a:solidFill>
                <a:latin typeface="Times New Roman" pitchFamily="18" charset="0"/>
                <a:cs typeface="Times New Roman" pitchFamily="18" charset="0"/>
              </a:rPr>
              <a:t>Elbrus</a:t>
            </a:r>
            <a:endParaRPr lang="ru-RU" sz="6600" b="1" dirty="0">
              <a:solidFill>
                <a:schemeClr val="accent2">
                  <a:lumMod val="60000"/>
                  <a:lumOff val="4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191</TotalTime>
  <Words>234</Words>
  <Application>Microsoft Office PowerPoint</Application>
  <PresentationFormat>Экран (4:3)</PresentationFormat>
  <Paragraphs>27</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Апекс</vt:lpstr>
      <vt:lpstr>7 Wonders  of              Russia </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Пользоватль</dc:creator>
  <cp:lastModifiedBy>Пользоватль</cp:lastModifiedBy>
  <cp:revision>23</cp:revision>
  <dcterms:created xsi:type="dcterms:W3CDTF">2013-03-09T12:58:16Z</dcterms:created>
  <dcterms:modified xsi:type="dcterms:W3CDTF">2013-03-30T09:05:21Z</dcterms:modified>
</cp:coreProperties>
</file>