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99B13-C9CB-4C79-BCED-5FF533FEA568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E3188-5300-4538-A043-E1F5942F8E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50825" y="188913"/>
            <a:ext cx="8569325" cy="1268412"/>
          </a:xfrm>
        </p:spPr>
        <p:txBody>
          <a:bodyPr/>
          <a:lstStyle/>
          <a:p>
            <a:r>
              <a:rPr lang="en-US" sz="2800" smtClean="0">
                <a:latin typeface="Arial Black" pitchFamily="34" charset="0"/>
              </a:rPr>
              <a:t>I </a:t>
            </a:r>
            <a:r>
              <a:rPr lang="ru-RU" sz="2800" smtClean="0">
                <a:latin typeface="Arial Black" pitchFamily="34" charset="0"/>
              </a:rPr>
              <a:t>Закон Менделя: </a:t>
            </a:r>
            <a:r>
              <a:rPr lang="ru-RU" sz="2700" smtClean="0">
                <a:latin typeface="Arial Black" pitchFamily="34" charset="0"/>
              </a:rPr>
              <a:t/>
            </a:r>
            <a:br>
              <a:rPr lang="ru-RU" sz="2700" smtClean="0">
                <a:latin typeface="Arial Black" pitchFamily="34" charset="0"/>
              </a:rPr>
            </a:br>
            <a:endParaRPr lang="ru-RU" smtClean="0">
              <a:solidFill>
                <a:srgbClr val="990033"/>
              </a:solidFill>
            </a:endParaRPr>
          </a:p>
        </p:txBody>
      </p:sp>
      <p:sp>
        <p:nvSpPr>
          <p:cNvPr id="14340" name="Text Box 1028"/>
          <p:cNvSpPr txBox="1">
            <a:spLocks noChangeArrowheads="1"/>
          </p:cNvSpPr>
          <p:nvPr/>
        </p:nvSpPr>
        <p:spPr bwMode="auto">
          <a:xfrm>
            <a:off x="4284663" y="2276475"/>
            <a:ext cx="50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latin typeface="Calibri" pitchFamily="34" charset="0"/>
              </a:rPr>
              <a:t>×</a:t>
            </a:r>
          </a:p>
        </p:txBody>
      </p:sp>
      <p:sp>
        <p:nvSpPr>
          <p:cNvPr id="14341" name="Text Box 1029"/>
          <p:cNvSpPr txBox="1">
            <a:spLocks noChangeArrowheads="1"/>
          </p:cNvSpPr>
          <p:nvPr/>
        </p:nvSpPr>
        <p:spPr bwMode="auto">
          <a:xfrm>
            <a:off x="971550" y="1916113"/>
            <a:ext cx="1081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♀</a:t>
            </a:r>
          </a:p>
        </p:txBody>
      </p:sp>
      <p:sp>
        <p:nvSpPr>
          <p:cNvPr id="14342" name="Text Box 1030"/>
          <p:cNvSpPr txBox="1">
            <a:spLocks noChangeArrowheads="1"/>
          </p:cNvSpPr>
          <p:nvPr/>
        </p:nvSpPr>
        <p:spPr bwMode="auto">
          <a:xfrm>
            <a:off x="5580063" y="1989138"/>
            <a:ext cx="9350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♂</a:t>
            </a:r>
          </a:p>
        </p:txBody>
      </p:sp>
      <p:sp>
        <p:nvSpPr>
          <p:cNvPr id="14343" name="Text Box 1031"/>
          <p:cNvSpPr txBox="1">
            <a:spLocks noChangeArrowheads="1"/>
          </p:cNvSpPr>
          <p:nvPr/>
        </p:nvSpPr>
        <p:spPr bwMode="auto">
          <a:xfrm>
            <a:off x="539750" y="3500438"/>
            <a:ext cx="172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гаметы</a:t>
            </a:r>
          </a:p>
        </p:txBody>
      </p:sp>
      <p:sp>
        <p:nvSpPr>
          <p:cNvPr id="14344" name="Text Box 1032"/>
          <p:cNvSpPr txBox="1">
            <a:spLocks noChangeArrowheads="1"/>
          </p:cNvSpPr>
          <p:nvPr/>
        </p:nvSpPr>
        <p:spPr bwMode="auto">
          <a:xfrm>
            <a:off x="1187450" y="22764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4345" name="Text Box 1033"/>
          <p:cNvSpPr txBox="1">
            <a:spLocks noChangeArrowheads="1"/>
          </p:cNvSpPr>
          <p:nvPr/>
        </p:nvSpPr>
        <p:spPr bwMode="auto">
          <a:xfrm>
            <a:off x="5724525" y="27082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4346" name="Text Box 1034"/>
          <p:cNvSpPr txBox="1">
            <a:spLocks noChangeArrowheads="1"/>
          </p:cNvSpPr>
          <p:nvPr/>
        </p:nvSpPr>
        <p:spPr bwMode="auto">
          <a:xfrm>
            <a:off x="684213" y="40767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F </a:t>
            </a:r>
            <a:r>
              <a:rPr lang="en-US" sz="1200" b="1">
                <a:latin typeface="Calibri" pitchFamily="34" charset="0"/>
              </a:rPr>
              <a:t>1</a:t>
            </a:r>
            <a:endParaRPr lang="ru-RU" sz="1200" b="1">
              <a:latin typeface="Calibri" pitchFamily="34" charset="0"/>
            </a:endParaRPr>
          </a:p>
        </p:txBody>
      </p:sp>
      <p:sp>
        <p:nvSpPr>
          <p:cNvPr id="14350" name="Text Box 1038"/>
          <p:cNvSpPr txBox="1">
            <a:spLocks noChangeArrowheads="1"/>
          </p:cNvSpPr>
          <p:nvPr/>
        </p:nvSpPr>
        <p:spPr bwMode="auto">
          <a:xfrm>
            <a:off x="2124075" y="34290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,  А</a:t>
            </a:r>
          </a:p>
        </p:txBody>
      </p:sp>
      <p:sp>
        <p:nvSpPr>
          <p:cNvPr id="14351" name="Text Box 1039"/>
          <p:cNvSpPr txBox="1">
            <a:spLocks noChangeArrowheads="1"/>
          </p:cNvSpPr>
          <p:nvPr/>
        </p:nvSpPr>
        <p:spPr bwMode="auto">
          <a:xfrm>
            <a:off x="6804025" y="3357563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,  а</a:t>
            </a:r>
          </a:p>
        </p:txBody>
      </p:sp>
      <p:sp>
        <p:nvSpPr>
          <p:cNvPr id="14352" name="Text Box 1040"/>
          <p:cNvSpPr txBox="1">
            <a:spLocks noChangeArrowheads="1"/>
          </p:cNvSpPr>
          <p:nvPr/>
        </p:nvSpPr>
        <p:spPr bwMode="auto">
          <a:xfrm>
            <a:off x="1042988" y="57340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4353" name="Text Box 1041"/>
          <p:cNvSpPr txBox="1">
            <a:spLocks noChangeArrowheads="1"/>
          </p:cNvSpPr>
          <p:nvPr/>
        </p:nvSpPr>
        <p:spPr bwMode="auto">
          <a:xfrm>
            <a:off x="3059113" y="57340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4354" name="Rectangle 1042"/>
          <p:cNvSpPr>
            <a:spLocks noChangeArrowheads="1"/>
          </p:cNvSpPr>
          <p:nvPr/>
        </p:nvSpPr>
        <p:spPr bwMode="auto">
          <a:xfrm>
            <a:off x="5508625" y="5734050"/>
            <a:ext cx="53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4355" name="Rectangle 1043"/>
          <p:cNvSpPr>
            <a:spLocks noChangeArrowheads="1"/>
          </p:cNvSpPr>
          <p:nvPr/>
        </p:nvSpPr>
        <p:spPr bwMode="auto">
          <a:xfrm>
            <a:off x="7596188" y="5661025"/>
            <a:ext cx="53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4358" name="Oval 1046"/>
          <p:cNvSpPr>
            <a:spLocks noChangeArrowheads="1"/>
          </p:cNvSpPr>
          <p:nvPr/>
        </p:nvSpPr>
        <p:spPr bwMode="auto">
          <a:xfrm>
            <a:off x="2051050" y="1989138"/>
            <a:ext cx="1081088" cy="1079500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59" name="Oval 1047"/>
          <p:cNvSpPr>
            <a:spLocks noChangeArrowheads="1"/>
          </p:cNvSpPr>
          <p:nvPr/>
        </p:nvSpPr>
        <p:spPr bwMode="auto">
          <a:xfrm>
            <a:off x="6804025" y="1989138"/>
            <a:ext cx="1081088" cy="1081087"/>
          </a:xfrm>
          <a:prstGeom prst="ellipse">
            <a:avLst/>
          </a:prstGeom>
          <a:gradFill rotWithShape="1">
            <a:gsLst>
              <a:gs pos="0">
                <a:srgbClr val="CCFFCC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60" name="Text Box 1048"/>
          <p:cNvSpPr txBox="1">
            <a:spLocks noChangeArrowheads="1"/>
          </p:cNvSpPr>
          <p:nvPr/>
        </p:nvSpPr>
        <p:spPr bwMode="auto">
          <a:xfrm>
            <a:off x="323850" y="1989138"/>
            <a:ext cx="7191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>
                <a:latin typeface="Times New Roman" pitchFamily="18" charset="0"/>
              </a:rPr>
              <a:t>Р</a:t>
            </a:r>
          </a:p>
        </p:txBody>
      </p:sp>
      <p:sp>
        <p:nvSpPr>
          <p:cNvPr id="14361" name="Oval 1049"/>
          <p:cNvSpPr>
            <a:spLocks noChangeArrowheads="1"/>
          </p:cNvSpPr>
          <p:nvPr/>
        </p:nvSpPr>
        <p:spPr bwMode="auto">
          <a:xfrm>
            <a:off x="827088" y="4508500"/>
            <a:ext cx="1081087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62" name="Oval 1050"/>
          <p:cNvSpPr>
            <a:spLocks noChangeArrowheads="1"/>
          </p:cNvSpPr>
          <p:nvPr/>
        </p:nvSpPr>
        <p:spPr bwMode="auto">
          <a:xfrm>
            <a:off x="2843213" y="4508500"/>
            <a:ext cx="1081087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63" name="Oval 1051"/>
          <p:cNvSpPr>
            <a:spLocks noChangeArrowheads="1"/>
          </p:cNvSpPr>
          <p:nvPr/>
        </p:nvSpPr>
        <p:spPr bwMode="auto">
          <a:xfrm>
            <a:off x="7308850" y="4437063"/>
            <a:ext cx="1081088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64" name="Oval 1052"/>
          <p:cNvSpPr>
            <a:spLocks noChangeArrowheads="1"/>
          </p:cNvSpPr>
          <p:nvPr/>
        </p:nvSpPr>
        <p:spPr bwMode="auto">
          <a:xfrm>
            <a:off x="5219700" y="4437063"/>
            <a:ext cx="1081088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65" name="Text Box 1053"/>
          <p:cNvSpPr txBox="1">
            <a:spLocks noChangeArrowheads="1"/>
          </p:cNvSpPr>
          <p:nvPr/>
        </p:nvSpPr>
        <p:spPr bwMode="auto">
          <a:xfrm>
            <a:off x="5651500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Фенотип 1 : 0</a:t>
            </a:r>
          </a:p>
        </p:txBody>
      </p:sp>
      <p:sp>
        <p:nvSpPr>
          <p:cNvPr id="14366" name="Text Box 1054"/>
          <p:cNvSpPr txBox="1">
            <a:spLocks noChangeArrowheads="1"/>
          </p:cNvSpPr>
          <p:nvPr/>
        </p:nvSpPr>
        <p:spPr bwMode="auto">
          <a:xfrm>
            <a:off x="2484438" y="6308725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Генотип   1 : 0</a:t>
            </a:r>
          </a:p>
        </p:txBody>
      </p:sp>
      <p:sp>
        <p:nvSpPr>
          <p:cNvPr id="7193" name="Подзаголовок 6"/>
          <p:cNvSpPr txBox="1">
            <a:spLocks/>
          </p:cNvSpPr>
          <p:nvPr/>
        </p:nvSpPr>
        <p:spPr bwMode="auto">
          <a:xfrm>
            <a:off x="0" y="692150"/>
            <a:ext cx="90011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ru-RU" sz="3200">
                <a:latin typeface="Arial Black" pitchFamily="34" charset="0"/>
              </a:rPr>
              <a:t>  </a:t>
            </a:r>
            <a:r>
              <a:rPr lang="ru-RU">
                <a:latin typeface="Arial Black" pitchFamily="34" charset="0"/>
              </a:rPr>
              <a:t>При скрещивании двух гомозиготных организмов все гибриды первого поколения окажутся единообразными как по фенотипу, так и по генотипу, и будут нести в генотипе признаки обоих родителей.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/>
      <p:bldP spid="14341" grpId="0"/>
      <p:bldP spid="14342" grpId="0"/>
      <p:bldP spid="14343" grpId="0"/>
      <p:bldP spid="14344" grpId="0"/>
      <p:bldP spid="14345" grpId="0"/>
      <p:bldP spid="14346" grpId="0"/>
      <p:bldP spid="14350" grpId="0"/>
      <p:bldP spid="14351" grpId="0"/>
      <p:bldP spid="14352" grpId="0"/>
      <p:bldP spid="14353" grpId="0"/>
      <p:bldP spid="14354" grpId="0"/>
      <p:bldP spid="14355" grpId="0"/>
      <p:bldP spid="14358" grpId="0" animBg="1"/>
      <p:bldP spid="14359" grpId="0" animBg="1"/>
      <p:bldP spid="14360" grpId="0"/>
      <p:bldP spid="14361" grpId="0" animBg="1"/>
      <p:bldP spid="14362" grpId="0" animBg="1"/>
      <p:bldP spid="14363" grpId="0" animBg="1"/>
      <p:bldP spid="14364" grpId="0" animBg="1"/>
      <p:bldP spid="14365" grpId="0"/>
      <p:bldP spid="143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284663" y="2276475"/>
            <a:ext cx="50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latin typeface="Calibri" pitchFamily="34" charset="0"/>
              </a:rPr>
              <a:t>×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71550" y="1916113"/>
            <a:ext cx="1081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♀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580063" y="1916113"/>
            <a:ext cx="9350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♂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11188" y="34290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гаметы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187450" y="22764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724525" y="26368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55650" y="38608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F </a:t>
            </a:r>
            <a:r>
              <a:rPr lang="ru-RU" sz="1200" b="1">
                <a:latin typeface="Calibri" pitchFamily="34" charset="0"/>
              </a:rPr>
              <a:t>2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051050" y="3357563"/>
            <a:ext cx="1081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 ,  а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6948488" y="3284538"/>
            <a:ext cx="115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,  а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042988" y="57340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3132138" y="57340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580063" y="5661025"/>
            <a:ext cx="53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7740650" y="5661025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5376" name="Oval 16"/>
          <p:cNvSpPr>
            <a:spLocks noChangeArrowheads="1"/>
          </p:cNvSpPr>
          <p:nvPr/>
        </p:nvSpPr>
        <p:spPr bwMode="auto">
          <a:xfrm>
            <a:off x="2051050" y="1989138"/>
            <a:ext cx="1081088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7" name="Oval 17"/>
          <p:cNvSpPr>
            <a:spLocks noChangeArrowheads="1"/>
          </p:cNvSpPr>
          <p:nvPr/>
        </p:nvSpPr>
        <p:spPr bwMode="auto">
          <a:xfrm>
            <a:off x="7380288" y="4292600"/>
            <a:ext cx="1081087" cy="1081088"/>
          </a:xfrm>
          <a:prstGeom prst="ellipse">
            <a:avLst/>
          </a:prstGeom>
          <a:gradFill rotWithShape="1">
            <a:gsLst>
              <a:gs pos="0">
                <a:srgbClr val="CCFFCC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323850" y="1989138"/>
            <a:ext cx="7191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>
                <a:latin typeface="Times New Roman" pitchFamily="18" charset="0"/>
              </a:rPr>
              <a:t>Р</a:t>
            </a:r>
          </a:p>
        </p:txBody>
      </p:sp>
      <p:sp>
        <p:nvSpPr>
          <p:cNvPr id="15379" name="Oval 19"/>
          <p:cNvSpPr>
            <a:spLocks noChangeArrowheads="1"/>
          </p:cNvSpPr>
          <p:nvPr/>
        </p:nvSpPr>
        <p:spPr bwMode="auto">
          <a:xfrm>
            <a:off x="755650" y="4365625"/>
            <a:ext cx="1081088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0" name="Oval 20"/>
          <p:cNvSpPr>
            <a:spLocks noChangeArrowheads="1"/>
          </p:cNvSpPr>
          <p:nvPr/>
        </p:nvSpPr>
        <p:spPr bwMode="auto">
          <a:xfrm>
            <a:off x="2843213" y="4365625"/>
            <a:ext cx="1081087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1" name="Oval 21"/>
          <p:cNvSpPr>
            <a:spLocks noChangeArrowheads="1"/>
          </p:cNvSpPr>
          <p:nvPr/>
        </p:nvSpPr>
        <p:spPr bwMode="auto">
          <a:xfrm>
            <a:off x="6948488" y="1916113"/>
            <a:ext cx="1081087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2" name="Oval 22"/>
          <p:cNvSpPr>
            <a:spLocks noChangeArrowheads="1"/>
          </p:cNvSpPr>
          <p:nvPr/>
        </p:nvSpPr>
        <p:spPr bwMode="auto">
          <a:xfrm>
            <a:off x="5219700" y="4292600"/>
            <a:ext cx="1081088" cy="1079500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5435600" y="6308725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Фенотип  3 : 1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1979613" y="6308725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Генотип   1 : 2 : 1</a:t>
            </a:r>
          </a:p>
        </p:txBody>
      </p:sp>
      <p:sp>
        <p:nvSpPr>
          <p:cNvPr id="8216" name="Подзаголовок 4"/>
          <p:cNvSpPr txBox="1">
            <a:spLocks/>
          </p:cNvSpPr>
          <p:nvPr/>
        </p:nvSpPr>
        <p:spPr bwMode="auto">
          <a:xfrm>
            <a:off x="-73025" y="404813"/>
            <a:ext cx="92170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000">
                <a:latin typeface="Arial Black" pitchFamily="34" charset="0"/>
              </a:rPr>
              <a:t>   </a:t>
            </a:r>
            <a:r>
              <a:rPr lang="ru-RU">
                <a:latin typeface="Arial Black" pitchFamily="34" charset="0"/>
              </a:rPr>
              <a:t>При скрещивании двух гетерозиготных особей (гибридов Аа), имеющих пару альтернативных вариантов одного признака, в потомстве происходит расщепление по этому признаку в соотношении 3:1 по фенотипу и 1:2:1 по генотипу</a:t>
            </a:r>
          </a:p>
        </p:txBody>
      </p:sp>
      <p:sp>
        <p:nvSpPr>
          <p:cNvPr id="27" name="Заголовок 3"/>
          <p:cNvSpPr txBox="1">
            <a:spLocks/>
          </p:cNvSpPr>
          <p:nvPr/>
        </p:nvSpPr>
        <p:spPr>
          <a:xfrm>
            <a:off x="684213" y="115888"/>
            <a:ext cx="7772400" cy="1214437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Arial Black" pitchFamily="34" charset="0"/>
                <a:ea typeface="+mj-ea"/>
                <a:cs typeface="+mj-cs"/>
              </a:rPr>
              <a:t>II</a:t>
            </a:r>
            <a:r>
              <a:rPr lang="ru-RU" sz="2400" dirty="0"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2800" dirty="0">
                <a:latin typeface="Arial Black" pitchFamily="34" charset="0"/>
                <a:ea typeface="+mj-ea"/>
                <a:cs typeface="+mj-cs"/>
              </a:rPr>
              <a:t>Закон</a:t>
            </a:r>
            <a:r>
              <a:rPr lang="ru-RU" sz="2400" dirty="0">
                <a:latin typeface="Arial Black" pitchFamily="34" charset="0"/>
                <a:ea typeface="+mj-ea"/>
                <a:cs typeface="+mj-cs"/>
              </a:rPr>
              <a:t> Менделя: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8" grpId="0"/>
      <p:bldP spid="15369" grpId="0"/>
      <p:bldP spid="15370" grpId="0"/>
      <p:bldP spid="15371" grpId="0"/>
      <p:bldP spid="15372" grpId="0"/>
      <p:bldP spid="15373" grpId="0"/>
      <p:bldP spid="15374" grpId="0"/>
      <p:bldP spid="15375" grpId="0"/>
      <p:bldP spid="15376" grpId="0" animBg="1"/>
      <p:bldP spid="15377" grpId="0" animBg="1"/>
      <p:bldP spid="15378" grpId="0"/>
      <p:bldP spid="15379" grpId="0" animBg="1"/>
      <p:bldP spid="15380" grpId="0" animBg="1"/>
      <p:bldP spid="15381" grpId="0" animBg="1"/>
      <p:bldP spid="15382" grpId="0" animBg="1"/>
      <p:bldP spid="15383" grpId="0"/>
      <p:bldP spid="153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4" name="Rectangle 8"/>
          <p:cNvSpPr>
            <a:spLocks noGrp="1"/>
          </p:cNvSpPr>
          <p:nvPr>
            <p:ph type="ctrTitle"/>
          </p:nvPr>
        </p:nvSpPr>
        <p:spPr>
          <a:xfrm>
            <a:off x="468313" y="-242888"/>
            <a:ext cx="8459787" cy="1223963"/>
          </a:xfrm>
        </p:spPr>
        <p:txBody>
          <a:bodyPr/>
          <a:lstStyle/>
          <a:p>
            <a:r>
              <a:rPr lang="ru-RU" sz="3200" b="1" smtClean="0">
                <a:solidFill>
                  <a:schemeClr val="hlink"/>
                </a:solidFill>
                <a:latin typeface="Monotype Corsiva" pitchFamily="66" charset="0"/>
              </a:rPr>
              <a:t>Первый закон Менделя</a:t>
            </a:r>
            <a:br>
              <a:rPr lang="ru-RU" sz="3200" b="1" smtClean="0">
                <a:solidFill>
                  <a:schemeClr val="hlink"/>
                </a:solidFill>
                <a:latin typeface="Monotype Corsiva" pitchFamily="66" charset="0"/>
              </a:rPr>
            </a:br>
            <a:r>
              <a:rPr lang="ru-RU" sz="3200" b="1" smtClean="0">
                <a:solidFill>
                  <a:schemeClr val="hlink"/>
                </a:solidFill>
                <a:latin typeface="Monotype Corsiva" pitchFamily="66" charset="0"/>
              </a:rPr>
              <a:t>(закон единообразия, закон доминирования)</a:t>
            </a:r>
          </a:p>
        </p:txBody>
      </p:sp>
      <p:sp>
        <p:nvSpPr>
          <p:cNvPr id="34825" name="Rectangle 9"/>
          <p:cNvSpPr>
            <a:spLocks noGrp="1"/>
          </p:cNvSpPr>
          <p:nvPr>
            <p:ph type="subTitle" idx="1"/>
          </p:nvPr>
        </p:nvSpPr>
        <p:spPr>
          <a:xfrm>
            <a:off x="723900" y="3789363"/>
            <a:ext cx="8420100" cy="936625"/>
          </a:xfrm>
        </p:spPr>
        <p:txBody>
          <a:bodyPr/>
          <a:lstStyle/>
          <a:p>
            <a:r>
              <a:rPr lang="ru-RU" b="1" smtClean="0">
                <a:solidFill>
                  <a:schemeClr val="hlink"/>
                </a:solidFill>
                <a:latin typeface="Monotype Corsiva" pitchFamily="66" charset="0"/>
              </a:rPr>
              <a:t>Второй закон Менделя (закон расщепления)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95288" y="908050"/>
            <a:ext cx="849788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При скрещивании чистых линий (гомозигот) все потомство получается одинаковое (единообразие первого поколения, расщепления нет).</a:t>
            </a:r>
            <a:endParaRPr lang="en-US" sz="2000" b="1"/>
          </a:p>
          <a:p>
            <a:r>
              <a:rPr lang="en-US" sz="2000" b="1"/>
              <a:t>P AA x aa</a:t>
            </a:r>
            <a:br>
              <a:rPr lang="en-US" sz="2000" b="1"/>
            </a:br>
            <a:r>
              <a:rPr lang="en-US" sz="2000" b="1"/>
              <a:t>G (A)   (a)</a:t>
            </a:r>
            <a:br>
              <a:rPr lang="en-US" sz="2000" b="1"/>
            </a:br>
            <a:r>
              <a:rPr lang="en-US" sz="2000" b="1"/>
              <a:t>F1    Aa</a:t>
            </a:r>
            <a:endParaRPr lang="ru-RU" sz="2000" b="1"/>
          </a:p>
          <a:p>
            <a:r>
              <a:rPr lang="ru-RU" sz="2000" b="1"/>
              <a:t>У всех потомков первого поколения (F1) проявляется доминантный признак (желтый горох), а рецессивный признак (зеленый горох) находится в скрытом состоянии.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31800" y="4327525"/>
            <a:ext cx="8712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При самоопылении гибридов первого поколения (при скрещивании двух гетерозигот) в потомстве получается расщепление 3:1 (75% доминантного признака, 25% рецессивного признака).</a:t>
            </a:r>
            <a:endParaRPr lang="en-US" sz="2000" b="1"/>
          </a:p>
          <a:p>
            <a:r>
              <a:rPr lang="en-US" sz="2000" b="1"/>
              <a:t>F1 Aa x Aa</a:t>
            </a:r>
            <a:br>
              <a:rPr lang="en-US" sz="2000" b="1"/>
            </a:br>
            <a:r>
              <a:rPr lang="en-US" sz="2000" b="1"/>
              <a:t>G (A)   (A)</a:t>
            </a:r>
            <a:br>
              <a:rPr lang="en-US" sz="2000" b="1"/>
            </a:br>
            <a:r>
              <a:rPr lang="en-US" sz="2000" b="1"/>
              <a:t>    (a)   (a)</a:t>
            </a:r>
            <a:br>
              <a:rPr lang="en-US" sz="2000" b="1"/>
            </a:br>
            <a:r>
              <a:rPr lang="en-US" sz="2000" b="1"/>
              <a:t>F2 AA; 2Aa; aa</a:t>
            </a:r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6992"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7"/>
          <p:cNvSpPr txBox="1">
            <a:spLocks noChangeArrowheads="1"/>
          </p:cNvSpPr>
          <p:nvPr/>
        </p:nvSpPr>
        <p:spPr bwMode="auto">
          <a:xfrm>
            <a:off x="395288" y="14128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 b="1">
                <a:latin typeface="Calibri" pitchFamily="34" charset="0"/>
              </a:rPr>
              <a:t>У кроликов ген серой шерсти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 b="1">
                <a:latin typeface="Calibri" pitchFamily="34" charset="0"/>
              </a:rPr>
              <a:t>  доминирует над геном белой шерсти.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 b="1">
                <a:latin typeface="Calibri" pitchFamily="34" charset="0"/>
              </a:rPr>
              <a:t>	У серого кролика при скрещивании с белым всё потомство было серого цвета. При скрещивании гибридов </a:t>
            </a:r>
            <a:r>
              <a:rPr lang="en-US" sz="3200" b="1">
                <a:latin typeface="Calibri" pitchFamily="34" charset="0"/>
              </a:rPr>
              <a:t>F</a:t>
            </a:r>
            <a:r>
              <a:rPr lang="ru-RU" sz="3200" b="1">
                <a:latin typeface="Calibri" pitchFamily="34" charset="0"/>
              </a:rPr>
              <a:t>1 появились 31 серый и 9 белых крольчат. Каков генотип родителей и потомства?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2916238" y="765175"/>
            <a:ext cx="46799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  <a:latin typeface="Calibri" pitchFamily="34" charset="0"/>
              </a:rPr>
              <a:t>З а д а ч 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1028"/>
          <p:cNvSpPr txBox="1">
            <a:spLocks noChangeArrowheads="1"/>
          </p:cNvSpPr>
          <p:nvPr/>
        </p:nvSpPr>
        <p:spPr bwMode="auto">
          <a:xfrm>
            <a:off x="4284663" y="2276475"/>
            <a:ext cx="50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latin typeface="Calibri" pitchFamily="34" charset="0"/>
              </a:rPr>
              <a:t>×</a:t>
            </a:r>
          </a:p>
        </p:txBody>
      </p:sp>
      <p:sp>
        <p:nvSpPr>
          <p:cNvPr id="34821" name="Text Box 1029"/>
          <p:cNvSpPr txBox="1">
            <a:spLocks noChangeArrowheads="1"/>
          </p:cNvSpPr>
          <p:nvPr/>
        </p:nvSpPr>
        <p:spPr bwMode="auto">
          <a:xfrm>
            <a:off x="971550" y="1916113"/>
            <a:ext cx="1081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♀</a:t>
            </a:r>
          </a:p>
        </p:txBody>
      </p:sp>
      <p:sp>
        <p:nvSpPr>
          <p:cNvPr id="34822" name="Text Box 1030"/>
          <p:cNvSpPr txBox="1">
            <a:spLocks noChangeArrowheads="1"/>
          </p:cNvSpPr>
          <p:nvPr/>
        </p:nvSpPr>
        <p:spPr bwMode="auto">
          <a:xfrm>
            <a:off x="5580063" y="1989138"/>
            <a:ext cx="9350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♂</a:t>
            </a:r>
          </a:p>
        </p:txBody>
      </p:sp>
      <p:sp>
        <p:nvSpPr>
          <p:cNvPr id="34823" name="Text Box 1031"/>
          <p:cNvSpPr txBox="1">
            <a:spLocks noChangeArrowheads="1"/>
          </p:cNvSpPr>
          <p:nvPr/>
        </p:nvSpPr>
        <p:spPr bwMode="auto">
          <a:xfrm>
            <a:off x="539750" y="36449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гаметы</a:t>
            </a:r>
          </a:p>
        </p:txBody>
      </p:sp>
      <p:sp>
        <p:nvSpPr>
          <p:cNvPr id="34824" name="Text Box 1032"/>
          <p:cNvSpPr txBox="1">
            <a:spLocks noChangeArrowheads="1"/>
          </p:cNvSpPr>
          <p:nvPr/>
        </p:nvSpPr>
        <p:spPr bwMode="auto">
          <a:xfrm>
            <a:off x="1187450" y="22764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34825" name="Text Box 1033"/>
          <p:cNvSpPr txBox="1">
            <a:spLocks noChangeArrowheads="1"/>
          </p:cNvSpPr>
          <p:nvPr/>
        </p:nvSpPr>
        <p:spPr bwMode="auto">
          <a:xfrm>
            <a:off x="5724525" y="27082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34826" name="Text Box 1034"/>
          <p:cNvSpPr txBox="1">
            <a:spLocks noChangeArrowheads="1"/>
          </p:cNvSpPr>
          <p:nvPr/>
        </p:nvSpPr>
        <p:spPr bwMode="auto">
          <a:xfrm>
            <a:off x="755650" y="41497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F </a:t>
            </a:r>
            <a:r>
              <a:rPr lang="en-US" sz="1200" b="1">
                <a:latin typeface="Calibri" pitchFamily="34" charset="0"/>
              </a:rPr>
              <a:t>1</a:t>
            </a:r>
            <a:endParaRPr lang="ru-RU" sz="1200" b="1">
              <a:latin typeface="Calibri" pitchFamily="34" charset="0"/>
            </a:endParaRPr>
          </a:p>
        </p:txBody>
      </p:sp>
      <p:sp>
        <p:nvSpPr>
          <p:cNvPr id="34830" name="Text Box 1038"/>
          <p:cNvSpPr txBox="1">
            <a:spLocks noChangeArrowheads="1"/>
          </p:cNvSpPr>
          <p:nvPr/>
        </p:nvSpPr>
        <p:spPr bwMode="auto">
          <a:xfrm>
            <a:off x="2195513" y="3644900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 ,  А</a:t>
            </a:r>
          </a:p>
        </p:txBody>
      </p:sp>
      <p:sp>
        <p:nvSpPr>
          <p:cNvPr id="34831" name="Text Box 1039"/>
          <p:cNvSpPr txBox="1">
            <a:spLocks noChangeArrowheads="1"/>
          </p:cNvSpPr>
          <p:nvPr/>
        </p:nvSpPr>
        <p:spPr bwMode="auto">
          <a:xfrm>
            <a:off x="6948488" y="3644900"/>
            <a:ext cx="115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,  а</a:t>
            </a:r>
          </a:p>
        </p:txBody>
      </p:sp>
      <p:sp>
        <p:nvSpPr>
          <p:cNvPr id="34832" name="Text Box 1040"/>
          <p:cNvSpPr txBox="1">
            <a:spLocks noChangeArrowheads="1"/>
          </p:cNvSpPr>
          <p:nvPr/>
        </p:nvSpPr>
        <p:spPr bwMode="auto">
          <a:xfrm>
            <a:off x="900113" y="59499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34833" name="Text Box 1041"/>
          <p:cNvSpPr txBox="1">
            <a:spLocks noChangeArrowheads="1"/>
          </p:cNvSpPr>
          <p:nvPr/>
        </p:nvSpPr>
        <p:spPr bwMode="auto">
          <a:xfrm>
            <a:off x="2987675" y="59499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34834" name="Rectangle 1042"/>
          <p:cNvSpPr>
            <a:spLocks noChangeArrowheads="1"/>
          </p:cNvSpPr>
          <p:nvPr/>
        </p:nvSpPr>
        <p:spPr bwMode="auto">
          <a:xfrm>
            <a:off x="5435600" y="5876925"/>
            <a:ext cx="53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34835" name="Rectangle 1043"/>
          <p:cNvSpPr>
            <a:spLocks noChangeArrowheads="1"/>
          </p:cNvSpPr>
          <p:nvPr/>
        </p:nvSpPr>
        <p:spPr bwMode="auto">
          <a:xfrm>
            <a:off x="7667625" y="5876925"/>
            <a:ext cx="53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34838" name="Text Box 1046"/>
          <p:cNvSpPr txBox="1">
            <a:spLocks noChangeArrowheads="1"/>
          </p:cNvSpPr>
          <p:nvPr/>
        </p:nvSpPr>
        <p:spPr bwMode="auto">
          <a:xfrm>
            <a:off x="5292725" y="630872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Фенотип 1 : 0</a:t>
            </a:r>
          </a:p>
        </p:txBody>
      </p:sp>
      <p:sp>
        <p:nvSpPr>
          <p:cNvPr id="34839" name="Text Box 1047"/>
          <p:cNvSpPr txBox="1">
            <a:spLocks noChangeArrowheads="1"/>
          </p:cNvSpPr>
          <p:nvPr/>
        </p:nvSpPr>
        <p:spPr bwMode="auto">
          <a:xfrm>
            <a:off x="2555875" y="6308725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Генотип   1 : 0</a:t>
            </a:r>
          </a:p>
        </p:txBody>
      </p:sp>
      <p:pic>
        <p:nvPicPr>
          <p:cNvPr id="34840" name="Picture 1048" descr="j02401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628775"/>
            <a:ext cx="20161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3" name="Picture 105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1773238"/>
            <a:ext cx="2016125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5" name="Picture 105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581525"/>
            <a:ext cx="194468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7" name="Picture 105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4581525"/>
            <a:ext cx="19446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9" name="Picture 105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4508500"/>
            <a:ext cx="194468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51" name="Picture 105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7050" y="4508500"/>
            <a:ext cx="194468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52" name="Text Box 1060"/>
          <p:cNvSpPr txBox="1">
            <a:spLocks noChangeArrowheads="1"/>
          </p:cNvSpPr>
          <p:nvPr/>
        </p:nvSpPr>
        <p:spPr bwMode="auto">
          <a:xfrm>
            <a:off x="323850" y="1989138"/>
            <a:ext cx="7191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>
                <a:latin typeface="Times New Roman" pitchFamily="18" charset="0"/>
              </a:rPr>
              <a:t>Р</a:t>
            </a:r>
          </a:p>
        </p:txBody>
      </p:sp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755650" y="26035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Моногибридное скрещивание</a:t>
            </a:r>
            <a:endParaRPr lang="ru-RU" sz="4400" dirty="0">
              <a:solidFill>
                <a:srgbClr val="990033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34821" grpId="0"/>
      <p:bldP spid="34822" grpId="0"/>
      <p:bldP spid="34823" grpId="0"/>
      <p:bldP spid="34824" grpId="0"/>
      <p:bldP spid="34825" grpId="0"/>
      <p:bldP spid="34826" grpId="0"/>
      <p:bldP spid="34830" grpId="0"/>
      <p:bldP spid="34831" grpId="0"/>
      <p:bldP spid="34832" grpId="0"/>
      <p:bldP spid="34833" grpId="0"/>
      <p:bldP spid="34834" grpId="0"/>
      <p:bldP spid="34835" grpId="0"/>
      <p:bldP spid="34838" grpId="0"/>
      <p:bldP spid="34839" grpId="0"/>
      <p:bldP spid="34852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55650" y="260350"/>
            <a:ext cx="7772400" cy="1470025"/>
          </a:xfrm>
        </p:spPr>
        <p:txBody>
          <a:bodyPr/>
          <a:lstStyle/>
          <a:p>
            <a:r>
              <a:rPr lang="ru-RU" smtClean="0">
                <a:solidFill>
                  <a:srgbClr val="990033"/>
                </a:solidFill>
              </a:rPr>
              <a:t>Моногибридное скрещивание</a:t>
            </a:r>
          </a:p>
        </p:txBody>
      </p:sp>
      <p:sp>
        <p:nvSpPr>
          <p:cNvPr id="11269" name="Text Box 1029"/>
          <p:cNvSpPr txBox="1">
            <a:spLocks noChangeArrowheads="1"/>
          </p:cNvSpPr>
          <p:nvPr/>
        </p:nvSpPr>
        <p:spPr bwMode="auto">
          <a:xfrm>
            <a:off x="4284663" y="2276475"/>
            <a:ext cx="50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latin typeface="Calibri" pitchFamily="34" charset="0"/>
              </a:rPr>
              <a:t>×</a:t>
            </a:r>
          </a:p>
        </p:txBody>
      </p:sp>
      <p:sp>
        <p:nvSpPr>
          <p:cNvPr id="11270" name="Text Box 1030"/>
          <p:cNvSpPr txBox="1">
            <a:spLocks noChangeArrowheads="1"/>
          </p:cNvSpPr>
          <p:nvPr/>
        </p:nvSpPr>
        <p:spPr bwMode="auto">
          <a:xfrm>
            <a:off x="971550" y="1916113"/>
            <a:ext cx="1081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♀</a:t>
            </a:r>
          </a:p>
        </p:txBody>
      </p:sp>
      <p:sp>
        <p:nvSpPr>
          <p:cNvPr id="11271" name="Text Box 1031"/>
          <p:cNvSpPr txBox="1">
            <a:spLocks noChangeArrowheads="1"/>
          </p:cNvSpPr>
          <p:nvPr/>
        </p:nvSpPr>
        <p:spPr bwMode="auto">
          <a:xfrm>
            <a:off x="5580063" y="1989138"/>
            <a:ext cx="9350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latin typeface="Calibri" pitchFamily="34" charset="0"/>
              </a:rPr>
              <a:t>♂</a:t>
            </a:r>
          </a:p>
        </p:txBody>
      </p:sp>
      <p:sp>
        <p:nvSpPr>
          <p:cNvPr id="11272" name="Text Box 1032"/>
          <p:cNvSpPr txBox="1">
            <a:spLocks noChangeArrowheads="1"/>
          </p:cNvSpPr>
          <p:nvPr/>
        </p:nvSpPr>
        <p:spPr bwMode="auto">
          <a:xfrm>
            <a:off x="611188" y="38608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гаметы</a:t>
            </a:r>
          </a:p>
        </p:txBody>
      </p:sp>
      <p:sp>
        <p:nvSpPr>
          <p:cNvPr id="11273" name="Text Box 1033"/>
          <p:cNvSpPr txBox="1">
            <a:spLocks noChangeArrowheads="1"/>
          </p:cNvSpPr>
          <p:nvPr/>
        </p:nvSpPr>
        <p:spPr bwMode="auto">
          <a:xfrm>
            <a:off x="1187450" y="22764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1274" name="Text Box 1034"/>
          <p:cNvSpPr txBox="1">
            <a:spLocks noChangeArrowheads="1"/>
          </p:cNvSpPr>
          <p:nvPr/>
        </p:nvSpPr>
        <p:spPr bwMode="auto">
          <a:xfrm>
            <a:off x="5724525" y="27082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1275" name="Text Box 1035"/>
          <p:cNvSpPr txBox="1">
            <a:spLocks noChangeArrowheads="1"/>
          </p:cNvSpPr>
          <p:nvPr/>
        </p:nvSpPr>
        <p:spPr bwMode="auto">
          <a:xfrm>
            <a:off x="827088" y="42926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F </a:t>
            </a:r>
            <a:r>
              <a:rPr lang="ru-RU" sz="1200" b="1">
                <a:latin typeface="Calibri" pitchFamily="34" charset="0"/>
              </a:rPr>
              <a:t>2</a:t>
            </a:r>
          </a:p>
        </p:txBody>
      </p:sp>
      <p:pic>
        <p:nvPicPr>
          <p:cNvPr id="11279" name="Picture 1039" descr="j02401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4525963"/>
            <a:ext cx="18002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0" name="Text Box 1040"/>
          <p:cNvSpPr txBox="1">
            <a:spLocks noChangeArrowheads="1"/>
          </p:cNvSpPr>
          <p:nvPr/>
        </p:nvSpPr>
        <p:spPr bwMode="auto">
          <a:xfrm>
            <a:off x="2195513" y="3778250"/>
            <a:ext cx="1081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 ,  а</a:t>
            </a:r>
          </a:p>
        </p:txBody>
      </p:sp>
      <p:sp>
        <p:nvSpPr>
          <p:cNvPr id="11281" name="Text Box 1041"/>
          <p:cNvSpPr txBox="1">
            <a:spLocks noChangeArrowheads="1"/>
          </p:cNvSpPr>
          <p:nvPr/>
        </p:nvSpPr>
        <p:spPr bwMode="auto">
          <a:xfrm>
            <a:off x="6948488" y="3789363"/>
            <a:ext cx="115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А  ,  а</a:t>
            </a:r>
          </a:p>
        </p:txBody>
      </p:sp>
      <p:sp>
        <p:nvSpPr>
          <p:cNvPr id="11282" name="Text Box 1042"/>
          <p:cNvSpPr txBox="1">
            <a:spLocks noChangeArrowheads="1"/>
          </p:cNvSpPr>
          <p:nvPr/>
        </p:nvSpPr>
        <p:spPr bwMode="auto">
          <a:xfrm>
            <a:off x="900113" y="59499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1283" name="Text Box 1043"/>
          <p:cNvSpPr txBox="1">
            <a:spLocks noChangeArrowheads="1"/>
          </p:cNvSpPr>
          <p:nvPr/>
        </p:nvSpPr>
        <p:spPr bwMode="auto">
          <a:xfrm>
            <a:off x="2987675" y="594995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1284" name="Rectangle 1044"/>
          <p:cNvSpPr>
            <a:spLocks noChangeArrowheads="1"/>
          </p:cNvSpPr>
          <p:nvPr/>
        </p:nvSpPr>
        <p:spPr bwMode="auto">
          <a:xfrm>
            <a:off x="5435600" y="5876925"/>
            <a:ext cx="53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1285" name="Rectangle 1045"/>
          <p:cNvSpPr>
            <a:spLocks noChangeArrowheads="1"/>
          </p:cNvSpPr>
          <p:nvPr/>
        </p:nvSpPr>
        <p:spPr bwMode="auto">
          <a:xfrm>
            <a:off x="7667625" y="5876925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 а</a:t>
            </a:r>
          </a:p>
        </p:txBody>
      </p:sp>
      <p:sp>
        <p:nvSpPr>
          <p:cNvPr id="11288" name="Text Box 1048"/>
          <p:cNvSpPr txBox="1">
            <a:spLocks noChangeArrowheads="1"/>
          </p:cNvSpPr>
          <p:nvPr/>
        </p:nvSpPr>
        <p:spPr bwMode="auto">
          <a:xfrm>
            <a:off x="5292725" y="630872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Фенотип  3 : 1</a:t>
            </a:r>
          </a:p>
        </p:txBody>
      </p:sp>
      <p:sp>
        <p:nvSpPr>
          <p:cNvPr id="11289" name="Text Box 1049"/>
          <p:cNvSpPr txBox="1">
            <a:spLocks noChangeArrowheads="1"/>
          </p:cNvSpPr>
          <p:nvPr/>
        </p:nvSpPr>
        <p:spPr bwMode="auto">
          <a:xfrm>
            <a:off x="2555875" y="6308725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Генотип   1 : 2 : 1</a:t>
            </a:r>
          </a:p>
        </p:txBody>
      </p:sp>
      <p:pic>
        <p:nvPicPr>
          <p:cNvPr id="11291" name="Picture 105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1844675"/>
            <a:ext cx="194468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3" name="Picture 105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1844675"/>
            <a:ext cx="194468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5" name="Picture 105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581525"/>
            <a:ext cx="194468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7" name="Picture 105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4581525"/>
            <a:ext cx="19446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9" name="Picture 105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4508500"/>
            <a:ext cx="19446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00" name="Text Box 1060"/>
          <p:cNvSpPr txBox="1">
            <a:spLocks noChangeArrowheads="1"/>
          </p:cNvSpPr>
          <p:nvPr/>
        </p:nvSpPr>
        <p:spPr bwMode="auto">
          <a:xfrm>
            <a:off x="323850" y="1989138"/>
            <a:ext cx="7191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>
                <a:latin typeface="Times New Roman" pitchFamily="18" charset="0"/>
              </a:rPr>
              <a:t>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9" grpId="0"/>
      <p:bldP spid="11270" grpId="0"/>
      <p:bldP spid="11271" grpId="0"/>
      <p:bldP spid="11272" grpId="0"/>
      <p:bldP spid="11273" grpId="0"/>
      <p:bldP spid="11274" grpId="0"/>
      <p:bldP spid="11275" grpId="0"/>
      <p:bldP spid="11280" grpId="0"/>
      <p:bldP spid="11281" grpId="0"/>
      <p:bldP spid="11282" grpId="0"/>
      <p:bldP spid="11283" grpId="0"/>
      <p:bldP spid="11284" grpId="0"/>
      <p:bldP spid="11285" grpId="0"/>
      <p:bldP spid="11288" grpId="0"/>
      <p:bldP spid="11289" grpId="0"/>
      <p:bldP spid="1130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</Words>
  <Application>Microsoft Office PowerPoint</Application>
  <PresentationFormat>Экран (4:3)</PresentationFormat>
  <Paragraphs>81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I Закон Менделя:  </vt:lpstr>
      <vt:lpstr>Слайд 2</vt:lpstr>
      <vt:lpstr>Первый закон Менделя (закон единообразия, закон доминирования)</vt:lpstr>
      <vt:lpstr>Слайд 4</vt:lpstr>
      <vt:lpstr>Слайд 5</vt:lpstr>
      <vt:lpstr>Моногибридное скрещивание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Закон Менделя:  </dc:title>
  <dc:creator>y</dc:creator>
  <cp:lastModifiedBy>y</cp:lastModifiedBy>
  <cp:revision>1</cp:revision>
  <dcterms:created xsi:type="dcterms:W3CDTF">2013-03-30T18:30:15Z</dcterms:created>
  <dcterms:modified xsi:type="dcterms:W3CDTF">2013-03-30T18:30:37Z</dcterms:modified>
</cp:coreProperties>
</file>