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56" r:id="rId2"/>
    <p:sldId id="257" r:id="rId3"/>
    <p:sldId id="262" r:id="rId4"/>
    <p:sldId id="264" r:id="rId5"/>
    <p:sldId id="265" r:id="rId6"/>
    <p:sldId id="261" r:id="rId7"/>
    <p:sldId id="260" r:id="rId8"/>
    <p:sldId id="266" r:id="rId9"/>
    <p:sldId id="258" r:id="rId10"/>
    <p:sldId id="267" r:id="rId11"/>
    <p:sldId id="259" r:id="rId12"/>
    <p:sldId id="268" r:id="rId13"/>
    <p:sldId id="270" r:id="rId14"/>
    <p:sldId id="269" r:id="rId15"/>
    <p:sldId id="271"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64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8EC6FE8-59A2-4836-9645-0A0A52DB5849}" type="datetimeFigureOut">
              <a:rPr lang="ru-RU"/>
              <a:pPr>
                <a:defRPr/>
              </a:pPr>
              <a:t>30.01.2013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95B1EAA-4F1D-4B2F-BD2A-D89EB1D80AD6}"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FAA9840-AA18-4049-A9BE-142DED93B596}" type="slidenum">
              <a:rPr lang="ru-RU">
                <a:cs typeface="Arial" charset="0"/>
              </a:rPr>
              <a:pPr fontAlgn="base">
                <a:spcBef>
                  <a:spcPct val="0"/>
                </a:spcBef>
                <a:spcAft>
                  <a:spcPct val="0"/>
                </a:spcAft>
              </a:pPr>
              <a:t>7</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3F9D076A-222E-4002-8A3D-2424B699A1CB}" type="datetimeFigureOut">
              <a:rPr lang="ru-RU"/>
              <a:pPr>
                <a:defRPr/>
              </a:pPr>
              <a:t>30.01.2013</a:t>
            </a:fld>
            <a:endParaRPr lang="ru-RU"/>
          </a:p>
        </p:txBody>
      </p:sp>
      <p:sp>
        <p:nvSpPr>
          <p:cNvPr id="8" name="Номер слайда 15"/>
          <p:cNvSpPr>
            <a:spLocks noGrp="1"/>
          </p:cNvSpPr>
          <p:nvPr>
            <p:ph type="sldNum" sz="quarter" idx="11"/>
          </p:nvPr>
        </p:nvSpPr>
        <p:spPr/>
        <p:txBody>
          <a:bodyPr/>
          <a:lstStyle>
            <a:lvl1pPr>
              <a:defRPr/>
            </a:lvl1pPr>
          </a:lstStyle>
          <a:p>
            <a:pPr>
              <a:defRPr/>
            </a:pPr>
            <a:fld id="{E92AA768-E5E0-41DA-99D7-675A173498B4}"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endParaRPr lang="ru-RU"/>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36A47D9E-091F-4DC1-8E65-BD50997B94C5}" type="datetimeFigureOut">
              <a:rPr lang="ru-RU"/>
              <a:pPr>
                <a:defRPr/>
              </a:pPr>
              <a:t>30.01.2013</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6E089E4C-8E5A-4C4A-A38B-0D6C14D82892}" type="slidenum">
              <a:rPr lang="ru-RU"/>
              <a:pPr>
                <a:defRPr/>
              </a:pPr>
              <a:t>‹#›</a:t>
            </a:fld>
            <a:endParaRPr lang="ru-RU"/>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1E700DB5-8CB9-4C21-842B-0A2318BA35E3}" type="datetimeFigureOut">
              <a:rPr lang="ru-RU"/>
              <a:pPr>
                <a:defRPr/>
              </a:pPr>
              <a:t>30.01.2013</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8DDC05A-6DB8-43E1-908F-504084477E9B}" type="slidenum">
              <a:rPr lang="ru-RU"/>
              <a:pPr>
                <a:defRPr/>
              </a:pPr>
              <a:t>‹#›</a:t>
            </a:fld>
            <a:endParaRPr lang="ru-RU"/>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568E7A92-5E15-41FA-9855-9A21B0E4D23F}" type="datetimeFigureOut">
              <a:rPr lang="ru-RU"/>
              <a:pPr>
                <a:defRPr/>
              </a:pPr>
              <a:t>30.01.2013</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568EC80-2C6A-4404-9C48-5666B69FD8D7}" type="slidenum">
              <a:rPr lang="ru-RU"/>
              <a:pPr>
                <a:defRPr/>
              </a:pPr>
              <a:t>‹#›</a:t>
            </a:fld>
            <a:endParaRPr lang="ru-RU"/>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3C71CD2-52BE-4767-95E9-35ED7E78CB99}" type="datetimeFigureOut">
              <a:rPr lang="ru-RU"/>
              <a:pPr>
                <a:defRPr/>
              </a:pPr>
              <a:t>30.01.2013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37FDDD4-A923-4AA7-98BD-F523E4DD2979}" type="slidenum">
              <a:rPr lang="ru-RU"/>
              <a:pPr>
                <a:defRPr/>
              </a:pPr>
              <a:t>‹#›</a:t>
            </a:fld>
            <a:endParaRPr lang="ru-RU"/>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DBDF779E-39A2-4FE4-8A41-DD4FEC704920}" type="datetimeFigureOut">
              <a:rPr lang="ru-RU"/>
              <a:pPr>
                <a:defRPr/>
              </a:pPr>
              <a:t>30.01.2013</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142C8B3B-92C2-4D44-A353-72A15EB7B1BB}" type="slidenum">
              <a:rPr lang="ru-RU"/>
              <a:pPr>
                <a:defRPr/>
              </a:pPr>
              <a:t>‹#›</a:t>
            </a:fld>
            <a:endParaRPr lang="ru-RU"/>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84D06E97-BBFA-402A-A99C-84A149C7B47B}"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fld id="{AA2EE873-9AB3-466C-95AB-E49CF63D6BD8}" type="datetimeFigureOut">
              <a:rPr lang="ru-RU"/>
              <a:pPr>
                <a:defRPr/>
              </a:pPr>
              <a:t>30.01.2013</a:t>
            </a:fld>
            <a:endParaRPr lang="ru-RU"/>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CF83D298-E7F0-4FB0-9971-79B7B2E75962}" type="datetimeFigureOut">
              <a:rPr lang="ru-RU"/>
              <a:pPr>
                <a:defRPr/>
              </a:pPr>
              <a:t>30.01.2013</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228714C7-8235-491E-B91D-0772E79760FF}" type="slidenum">
              <a:rPr lang="ru-RU"/>
              <a:pPr>
                <a:defRPr/>
              </a:pPr>
              <a:t>‹#›</a:t>
            </a:fld>
            <a:endParaRPr lang="ru-RU"/>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F1BD1C51-0CEE-41C4-8D4E-96E6FF85DA8B}" type="datetimeFigureOut">
              <a:rPr lang="ru-RU"/>
              <a:pPr>
                <a:defRPr/>
              </a:pPr>
              <a:t>30.01.2013</a:t>
            </a:fld>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199BD5EF-46A6-44DA-AD44-7D507852FFFD}" type="slidenum">
              <a:rPr lang="ru-RU"/>
              <a:pPr>
                <a:defRPr/>
              </a:pPr>
              <a:t>‹#›</a:t>
            </a:fld>
            <a:endParaRPr lang="ru-RU"/>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7"/>
          <p:cNvSpPr>
            <a:spLocks noGrp="1"/>
          </p:cNvSpPr>
          <p:nvPr>
            <p:ph type="dt" sz="half" idx="10"/>
          </p:nvPr>
        </p:nvSpPr>
        <p:spPr/>
        <p:txBody>
          <a:bodyPr/>
          <a:lstStyle>
            <a:lvl1pPr>
              <a:defRPr/>
            </a:lvl1pPr>
          </a:lstStyle>
          <a:p>
            <a:pPr>
              <a:defRPr/>
            </a:pPr>
            <a:fld id="{5D23A795-664A-4E76-BEBD-FA5A4459799C}" type="datetimeFigureOut">
              <a:rPr lang="ru-RU"/>
              <a:pPr>
                <a:defRPr/>
              </a:pPr>
              <a:t>30.01.2013</a:t>
            </a:fld>
            <a:endParaRPr lang="ru-RU"/>
          </a:p>
        </p:txBody>
      </p:sp>
      <p:sp>
        <p:nvSpPr>
          <p:cNvPr id="6" name="Номер слайда 8"/>
          <p:cNvSpPr>
            <a:spLocks noGrp="1"/>
          </p:cNvSpPr>
          <p:nvPr>
            <p:ph type="sldNum" sz="quarter" idx="11"/>
          </p:nvPr>
        </p:nvSpPr>
        <p:spPr/>
        <p:txBody>
          <a:bodyPr/>
          <a:lstStyle>
            <a:lvl1pPr>
              <a:defRPr/>
            </a:lvl1pPr>
          </a:lstStyle>
          <a:p>
            <a:pPr>
              <a:defRPr/>
            </a:pPr>
            <a:fld id="{7F9DC4F0-3660-44B7-B0C4-95DCDA3354F3}"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transition>
    <p:zo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7"/>
          <p:cNvSpPr>
            <a:spLocks noGrp="1"/>
          </p:cNvSpPr>
          <p:nvPr>
            <p:ph type="dt" sz="half" idx="10"/>
          </p:nvPr>
        </p:nvSpPr>
        <p:spPr/>
        <p:txBody>
          <a:bodyPr/>
          <a:lstStyle>
            <a:lvl1pPr>
              <a:defRPr/>
            </a:lvl1pPr>
          </a:lstStyle>
          <a:p>
            <a:pPr>
              <a:defRPr/>
            </a:pPr>
            <a:fld id="{E77607D4-B908-4CE9-8C63-68D93C108F4A}" type="datetimeFigureOut">
              <a:rPr lang="ru-RU"/>
              <a:pPr>
                <a:defRPr/>
              </a:pPr>
              <a:t>30.01.2013</a:t>
            </a:fld>
            <a:endParaRPr lang="ru-RU"/>
          </a:p>
        </p:txBody>
      </p:sp>
      <p:sp>
        <p:nvSpPr>
          <p:cNvPr id="6" name="Номер слайда 8"/>
          <p:cNvSpPr>
            <a:spLocks noGrp="1"/>
          </p:cNvSpPr>
          <p:nvPr>
            <p:ph type="sldNum" sz="quarter" idx="11"/>
          </p:nvPr>
        </p:nvSpPr>
        <p:spPr/>
        <p:txBody>
          <a:bodyPr/>
          <a:lstStyle>
            <a:lvl1pPr>
              <a:defRPr/>
            </a:lvl1pPr>
          </a:lstStyle>
          <a:p>
            <a:pPr>
              <a:defRPr/>
            </a:pPr>
            <a:fld id="{A15F8602-4F94-4003-A96B-C6A32CFC7405}"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transition>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cs typeface="+mn-cs"/>
              </a:defRPr>
            </a:lvl1pPr>
          </a:lstStyle>
          <a:p>
            <a:pPr>
              <a:defRPr/>
            </a:pPr>
            <a:fld id="{C6D93BCC-FB08-450A-B8DB-75D6FCAE3352}" type="datetimeFigureOut">
              <a:rPr lang="ru-RU"/>
              <a:pPr>
                <a:defRPr/>
              </a:pPr>
              <a:t>30.01.2013</a:t>
            </a:fld>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cs typeface="+mn-cs"/>
              </a:defRPr>
            </a:lvl1pPr>
          </a:lstStyle>
          <a:p>
            <a:pPr>
              <a:defRPr/>
            </a:pPr>
            <a:fld id="{AB9FA582-5502-43F4-AA80-B34CEB51E646}"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732" r:id="rId1"/>
    <p:sldLayoutId id="2147483731" r:id="rId2"/>
    <p:sldLayoutId id="2147483733" r:id="rId3"/>
    <p:sldLayoutId id="2147483730" r:id="rId4"/>
    <p:sldLayoutId id="2147483734" r:id="rId5"/>
    <p:sldLayoutId id="2147483729" r:id="rId6"/>
    <p:sldLayoutId id="2147483728" r:id="rId7"/>
    <p:sldLayoutId id="2147483735" r:id="rId8"/>
    <p:sldLayoutId id="2147483736" r:id="rId9"/>
    <p:sldLayoutId id="2147483727" r:id="rId10"/>
    <p:sldLayoutId id="2147483726" r:id="rId11"/>
  </p:sldLayoutIdLst>
  <p:transition>
    <p:zoom/>
  </p:transition>
  <p:timing>
    <p:tnLst>
      <p:par>
        <p:cTn id="1" dur="indefinite" restart="never" nodeType="tmRoot"/>
      </p:par>
    </p:tnLst>
  </p:timing>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flipH="1">
            <a:off x="928688" y="5143500"/>
            <a:ext cx="442912" cy="495300"/>
          </a:xfrm>
        </p:spPr>
        <p:txBody>
          <a:bodyPr>
            <a:normAutofit/>
          </a:bodyPr>
          <a:lstStyle/>
          <a:p>
            <a:pPr fontAlgn="auto">
              <a:spcAft>
                <a:spcPts val="0"/>
              </a:spcAft>
              <a:buFont typeface="Wingdings 2"/>
              <a:buNone/>
              <a:defRPr/>
            </a:pPr>
            <a:endParaRPr lang="ru-RU" dirty="0"/>
          </a:p>
        </p:txBody>
      </p:sp>
      <p:sp>
        <p:nvSpPr>
          <p:cNvPr id="2" name="Заголовок 1"/>
          <p:cNvSpPr>
            <a:spLocks noGrp="1"/>
          </p:cNvSpPr>
          <p:nvPr>
            <p:ph type="ctrTitle"/>
          </p:nvPr>
        </p:nvSpPr>
        <p:spPr>
          <a:xfrm>
            <a:off x="5357818" y="357166"/>
            <a:ext cx="3057492" cy="5857916"/>
          </a:xfrm>
        </p:spPr>
        <p:txBody>
          <a:bodyPr>
            <a:normAutofit/>
          </a:bodyPr>
          <a:lstStyle/>
          <a:p>
            <a:pPr fontAlgn="auto">
              <a:spcAft>
                <a:spcPts val="0"/>
              </a:spcAft>
              <a:defRPr/>
            </a:pPr>
            <a:r>
              <a:rPr err="1" smtClean="0"/>
              <a:t>Ilya</a:t>
            </a:r>
            <a:r>
              <a:rPr smtClean="0"/>
              <a:t> </a:t>
            </a:r>
            <a:r>
              <a:rPr err="1" smtClean="0"/>
              <a:t>Repin</a:t>
            </a:r>
            <a:r>
              <a:rPr smtClean="0"/>
              <a:t/>
            </a:r>
            <a:br>
              <a:rPr smtClean="0"/>
            </a:br>
            <a:r>
              <a:rPr smtClean="0"/>
              <a:t>(1844-1930)</a:t>
            </a:r>
            <a:br>
              <a:rPr smtClean="0"/>
            </a:br>
            <a:r>
              <a:t/>
            </a:r>
            <a:br/>
            <a:r>
              <a:rPr smtClean="0"/>
              <a:t/>
            </a:r>
            <a:br>
              <a:rPr smtClean="0"/>
            </a:br>
            <a:r>
              <a:t/>
            </a:r>
            <a:br/>
            <a:r>
              <a:rPr smtClean="0"/>
              <a:t/>
            </a:r>
            <a:br>
              <a:rPr smtClean="0"/>
            </a:br>
            <a:r>
              <a:rPr sz="2400" err="1" smtClean="0"/>
              <a:t>Gusleva</a:t>
            </a:r>
            <a:r>
              <a:rPr sz="2400" smtClean="0"/>
              <a:t> Anna,9 “v”</a:t>
            </a:r>
            <a:endParaRPr lang="ru-RU" sz="2400"/>
          </a:p>
        </p:txBody>
      </p:sp>
      <p:pic>
        <p:nvPicPr>
          <p:cNvPr id="14339" name="Рисунок 3" descr="473px-REPIN_portret_REPIN.jpg"/>
          <p:cNvPicPr>
            <a:picLocks noChangeAspect="1"/>
          </p:cNvPicPr>
          <p:nvPr/>
        </p:nvPicPr>
        <p:blipFill>
          <a:blip r:embed="rId2" cstate="print"/>
          <a:srcRect/>
          <a:stretch>
            <a:fillRect/>
          </a:stretch>
        </p:blipFill>
        <p:spPr bwMode="auto">
          <a:xfrm>
            <a:off x="500063" y="357188"/>
            <a:ext cx="4700587" cy="61341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Текст 2"/>
          <p:cNvSpPr>
            <a:spLocks noGrp="1"/>
          </p:cNvSpPr>
          <p:nvPr>
            <p:ph type="body" idx="2"/>
          </p:nvPr>
        </p:nvSpPr>
        <p:spPr>
          <a:xfrm>
            <a:off x="285750" y="5214938"/>
            <a:ext cx="8215313" cy="1285875"/>
          </a:xfrm>
        </p:spPr>
        <p:txBody>
          <a:bodyPr/>
          <a:lstStyle/>
          <a:p>
            <a:r>
              <a:rPr lang="en-US" sz="2000" smtClean="0"/>
              <a:t>The room is in a mess, the carpet is damp. In the background we can see  some scattered things. The background is dark, it is almost black. The atmosphere in the room is very depressing.</a:t>
            </a:r>
            <a:endParaRPr lang="ru-RU" sz="2000" smtClean="0"/>
          </a:p>
        </p:txBody>
      </p:sp>
      <p:pic>
        <p:nvPicPr>
          <p:cNvPr id="24579" name="Содержимое 6" descr="REPIN_Ivan_Terrible&amp;Ivan.jpg"/>
          <p:cNvPicPr>
            <a:picLocks noGrp="1" noChangeAspect="1"/>
          </p:cNvPicPr>
          <p:nvPr>
            <p:ph sz="quarter" idx="1"/>
          </p:nvPr>
        </p:nvPicPr>
        <p:blipFill>
          <a:blip r:embed="rId2" cstate="print"/>
          <a:srcRect/>
          <a:stretch>
            <a:fillRect/>
          </a:stretch>
        </p:blipFill>
        <p:spPr>
          <a:xfrm>
            <a:off x="1285875" y="260350"/>
            <a:ext cx="6643688" cy="4883150"/>
          </a:xfrm>
        </p:spPr>
      </p:pic>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928670"/>
            <a:ext cx="3900486" cy="4857784"/>
          </a:xfrm>
        </p:spPr>
        <p:txBody>
          <a:bodyPr>
            <a:noAutofit/>
          </a:bodyPr>
          <a:lstStyle/>
          <a:p>
            <a:pPr fontAlgn="auto">
              <a:spcAft>
                <a:spcPts val="0"/>
              </a:spcAft>
              <a:defRPr/>
            </a:pPr>
            <a:r>
              <a:rPr sz="2800" smtClean="0">
                <a:solidFill>
                  <a:schemeClr val="tx2">
                    <a:lumMod val="90000"/>
                  </a:schemeClr>
                </a:solidFill>
              </a:rPr>
              <a:t>In 1913, </a:t>
            </a:r>
            <a:r>
              <a:rPr sz="2800" err="1" smtClean="0">
                <a:solidFill>
                  <a:schemeClr val="tx2">
                    <a:lumMod val="90000"/>
                  </a:schemeClr>
                </a:solidFill>
              </a:rPr>
              <a:t>Repin's</a:t>
            </a:r>
            <a:r>
              <a:rPr sz="2800" smtClean="0">
                <a:solidFill>
                  <a:schemeClr val="tx2">
                    <a:lumMod val="90000"/>
                  </a:schemeClr>
                </a:solidFill>
              </a:rPr>
              <a:t>  painting  has  suffered  from  a  knife  of  an  old believer  icon  painter  named Abram </a:t>
            </a:r>
            <a:r>
              <a:rPr sz="2800" err="1" smtClean="0">
                <a:solidFill>
                  <a:schemeClr val="tx2">
                    <a:lumMod val="90000"/>
                  </a:schemeClr>
                </a:solidFill>
              </a:rPr>
              <a:t>Abramovich</a:t>
            </a:r>
            <a:r>
              <a:rPr sz="2800" smtClean="0">
                <a:solidFill>
                  <a:schemeClr val="tx2">
                    <a:lumMod val="90000"/>
                  </a:schemeClr>
                </a:solidFill>
              </a:rPr>
              <a:t>  </a:t>
            </a:r>
            <a:r>
              <a:rPr sz="2800" err="1" smtClean="0">
                <a:solidFill>
                  <a:schemeClr val="tx2">
                    <a:lumMod val="90000"/>
                  </a:schemeClr>
                </a:solidFill>
              </a:rPr>
              <a:t>Balashov</a:t>
            </a:r>
            <a:r>
              <a:rPr sz="2800" smtClean="0">
                <a:solidFill>
                  <a:schemeClr val="tx2">
                    <a:lumMod val="90000"/>
                  </a:schemeClr>
                </a:solidFill>
              </a:rPr>
              <a:t>. He inflicted  three  stab  the  faces  depicted  shouting "Enough blood! Down with blood! ". He  was  placed  in  a  mental  home.</a:t>
            </a:r>
            <a:endParaRPr lang="ru-RU" sz="2800">
              <a:solidFill>
                <a:schemeClr val="tx2">
                  <a:lumMod val="90000"/>
                </a:schemeClr>
              </a:solidFill>
            </a:endParaRPr>
          </a:p>
        </p:txBody>
      </p:sp>
      <p:pic>
        <p:nvPicPr>
          <p:cNvPr id="6" name="Содержимое 5" descr="220px-Ivan_the_Terrible_&amp;_son_-_destroyed.jpg"/>
          <p:cNvPicPr>
            <a:picLocks noGrp="1" noChangeAspect="1"/>
          </p:cNvPicPr>
          <p:nvPr>
            <p:ph sz="half" idx="2"/>
          </p:nvPr>
        </p:nvPicPr>
        <p:blipFill>
          <a:blip r:embed="rId2" cstate="print"/>
          <a:srcRect/>
          <a:stretch>
            <a:fillRect/>
          </a:stretch>
        </p:blipFill>
        <p:spPr>
          <a:xfrm>
            <a:off x="4786313" y="714375"/>
            <a:ext cx="3411537" cy="4637088"/>
          </a:xfr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685800"/>
          </a:xfrm>
        </p:spPr>
        <p:txBody>
          <a:bodyPr>
            <a:normAutofit/>
          </a:bodyPr>
          <a:lstStyle/>
          <a:p>
            <a:pPr fontAlgn="auto">
              <a:spcAft>
                <a:spcPts val="0"/>
              </a:spcAft>
              <a:defRPr/>
            </a:pPr>
            <a:r>
              <a:rPr dirty="0" smtClean="0">
                <a:solidFill>
                  <a:srgbClr val="FFFF00"/>
                </a:solidFill>
              </a:rPr>
              <a:t>The  sketch of  the picture.</a:t>
            </a:r>
            <a:endParaRPr lang="ru-RU" dirty="0">
              <a:solidFill>
                <a:srgbClr val="FFFF00"/>
              </a:solidFill>
            </a:endParaRPr>
          </a:p>
        </p:txBody>
      </p:sp>
      <p:pic>
        <p:nvPicPr>
          <p:cNvPr id="5" name="Рисунок 4" descr="800px-Ivan_the_Terrible_&amp;_son_-_sketch.jpg"/>
          <p:cNvPicPr>
            <a:picLocks noGrp="1" noChangeAspect="1"/>
          </p:cNvPicPr>
          <p:nvPr>
            <p:ph type="pic" idx="1"/>
          </p:nvPr>
        </p:nvPicPr>
        <p:blipFill>
          <a:blip r:embed="rId2" cstate="print"/>
          <a:srcRect l="17196" r="17196"/>
          <a:stretch>
            <a:fillRect/>
          </a:stretch>
        </p:blipFill>
        <p:spPr/>
      </p:pic>
      <p:sp>
        <p:nvSpPr>
          <p:cNvPr id="4" name="Текст 3"/>
          <p:cNvSpPr>
            <a:spLocks noGrp="1"/>
          </p:cNvSpPr>
          <p:nvPr>
            <p:ph type="body" sz="half" idx="2"/>
          </p:nvPr>
        </p:nvSpPr>
        <p:spPr>
          <a:xfrm>
            <a:off x="6629400" y="1357313"/>
            <a:ext cx="2057400" cy="4662487"/>
          </a:xfrm>
        </p:spPr>
        <p:txBody>
          <a:bodyPr>
            <a:normAutofit fontScale="85000" lnSpcReduction="10000"/>
          </a:bodyPr>
          <a:lstStyle/>
          <a:p>
            <a:pPr fontAlgn="auto">
              <a:defRPr/>
            </a:pPr>
            <a:r>
              <a:rPr lang="en-US" dirty="0" smtClean="0"/>
              <a:t>From the </a:t>
            </a:r>
            <a:r>
              <a:rPr lang="en-US" dirty="0" err="1" smtClean="0"/>
              <a:t>Repin`s</a:t>
            </a:r>
            <a:r>
              <a:rPr lang="en-US" dirty="0" smtClean="0"/>
              <a:t> memories known that the thought of painting originated with him in connection with the March 1881 events, namely a bomb shrapnel which killed Tsar Alexander II. Later, the idea of ​​writing a picture of "Ivan the Terrible and His Son Ivan" came up with the artist, as he was returning from a concert of Rimsky-Korsakov, inspired by the symphonic suite "</a:t>
            </a:r>
            <a:r>
              <a:rPr lang="en-US" dirty="0" err="1" smtClean="0"/>
              <a:t>Antar</a:t>
            </a:r>
            <a:r>
              <a:rPr lang="en-US" dirty="0" smtClean="0"/>
              <a:t>".</a:t>
            </a:r>
          </a:p>
          <a:p>
            <a:pPr fontAlgn="auto">
              <a:defRPr/>
            </a:pPr>
            <a:endParaRPr lang="ru-RU"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nodeType="clickEffect">
                                  <p:stCondLst>
                                    <p:cond delay="0"/>
                                  </p:stCondLst>
                                  <p:childTnLst>
                                    <p:animClr clrSpc="rgb">
                                      <p:cBhvr override="childStyle">
                                        <p:cTn id="6" dur="1900" fill="hold">
                                          <p:stCondLst>
                                            <p:cond delay="100"/>
                                          </p:stCondLst>
                                        </p:cTn>
                                        <p:tgtEl>
                                          <p:spTgt spid="5"/>
                                        </p:tgtEl>
                                        <p:attrNameLst>
                                          <p:attrName>style.color</p:attrName>
                                        </p:attrNameLst>
                                      </p:cBhvr>
                                      <p:to>
                                        <a:schemeClr val="accent2"/>
                                      </p:to>
                                    </p:animClr>
                                    <p:animClr clrSpc="rgb">
                                      <p:cBhvr>
                                        <p:cTn id="7" dur="1900" fill="hold">
                                          <p:stCondLst>
                                            <p:cond delay="100"/>
                                          </p:stCondLst>
                                        </p:cTn>
                                        <p:tgtEl>
                                          <p:spTgt spid="5"/>
                                        </p:tgtEl>
                                        <p:attrNameLst>
                                          <p:attrName>fillColor</p:attrName>
                                        </p:attrNameLst>
                                      </p:cBhvr>
                                      <p:to>
                                        <a:schemeClr val="accent2"/>
                                      </p:to>
                                    </p:animClr>
                                    <p:set>
                                      <p:cBhvr>
                                        <p:cTn id="8" dur="1900" fill="hold">
                                          <p:stCondLst>
                                            <p:cond delay="100"/>
                                          </p:stCondLst>
                                        </p:cTn>
                                        <p:tgtEl>
                                          <p:spTgt spid="5"/>
                                        </p:tgtEl>
                                        <p:attrNameLst>
                                          <p:attrName>fill.type</p:attrName>
                                        </p:attrNameLst>
                                      </p:cBhvr>
                                      <p:to>
                                        <p:strVal val="solid"/>
                                      </p:to>
                                    </p:set>
                                    <p:set>
                                      <p:cBhvr>
                                        <p:cTn id="9" dur="1900" fill="hold">
                                          <p:stCondLst>
                                            <p:cond delay="100"/>
                                          </p:stCondLst>
                                        </p:cTn>
                                        <p:tgtEl>
                                          <p:spTgt spid="5"/>
                                        </p:tgtEl>
                                        <p:attrNameLst>
                                          <p:attrName>fill.on</p:attrName>
                                        </p:attrNameLst>
                                      </p:cBhvr>
                                      <p:to>
                                        <p:strVal val="true"/>
                                      </p:to>
                                    </p:set>
                                    <p:animScale>
                                      <p:cBhvr>
                                        <p:cTn id="10" dur="200" fill="hold">
                                          <p:stCondLst>
                                            <p:cond delay="0"/>
                                          </p:stCondLst>
                                        </p:cTn>
                                        <p:tgtEl>
                                          <p:spTgt spid="5"/>
                                        </p:tgtEl>
                                      </p:cBhvr>
                                      <p:from x="100000" y="100000"/>
                                      <p:to x="100000" y="5000"/>
                                    </p:animScale>
                                    <p:animScale>
                                      <p:cBhvr>
                                        <p:cTn id="11" dur="200" fill="hold">
                                          <p:stCondLst>
                                            <p:cond delay="200"/>
                                          </p:stCondLst>
                                        </p:cTn>
                                        <p:tgtEl>
                                          <p:spTgt spid="5"/>
                                        </p:tgtEl>
                                      </p:cBhvr>
                                      <p:from x="100000" y="5000"/>
                                      <p:to x="120000" y="150000"/>
                                    </p:animScale>
                                    <p:animScale>
                                      <p:cBhvr>
                                        <p:cTn id="12" dur="600" fill="hold">
                                          <p:stCondLst>
                                            <p:cond delay="1400"/>
                                          </p:stCondLst>
                                        </p:cTn>
                                        <p:tgtEl>
                                          <p:spTgt spid="5"/>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000108"/>
            <a:ext cx="8158162" cy="4286280"/>
          </a:xfrm>
        </p:spPr>
        <p:txBody>
          <a:bodyPr/>
          <a:lstStyle/>
          <a:p>
            <a:pPr fontAlgn="auto">
              <a:spcAft>
                <a:spcPts val="0"/>
              </a:spcAft>
              <a:defRPr/>
            </a:pPr>
            <a:r>
              <a:rPr sz="2400" b="1" smtClean="0">
                <a:solidFill>
                  <a:schemeClr val="bg1">
                    <a:lumMod val="85000"/>
                    <a:lumOff val="15000"/>
                  </a:schemeClr>
                </a:solidFill>
              </a:rPr>
              <a:t>According  to  the  </a:t>
            </a:r>
            <a:r>
              <a:rPr sz="2400" b="1" err="1" smtClean="0">
                <a:solidFill>
                  <a:schemeClr val="bg1">
                    <a:lumMod val="85000"/>
                    <a:lumOff val="15000"/>
                  </a:schemeClr>
                </a:solidFill>
              </a:rPr>
              <a:t>Repin`s</a:t>
            </a:r>
            <a:r>
              <a:rPr sz="2400" b="1" smtClean="0">
                <a:solidFill>
                  <a:schemeClr val="bg1">
                    <a:lumMod val="85000"/>
                    <a:lumOff val="15000"/>
                  </a:schemeClr>
                </a:solidFill>
              </a:rPr>
              <a:t>  memories </a:t>
            </a:r>
            <a:r>
              <a:rPr sz="2400" smtClean="0">
                <a:solidFill>
                  <a:schemeClr val="bg1">
                    <a:lumMod val="85000"/>
                    <a:lumOff val="15000"/>
                  </a:schemeClr>
                </a:solidFill>
              </a:rPr>
              <a:t>: "Writing - volleys, suffered, suffered, and  again  corrected  already  written, clap  with  painful disappointment  in  their  abilities,  again  and  again  extracted went  on  the  attack. Minutes  I  was  getting  scared. I  turned  away  from  this  picture, hid  it. To  my  friends,  it  made  the  same impression. But  something  drove  me  to  the  picture, and  again  I was  working  on  it. "First  picture  was  featured  in  the  1885  artist  friends,  among  whom  were  </a:t>
            </a:r>
            <a:r>
              <a:rPr sz="2400" err="1" smtClean="0">
                <a:solidFill>
                  <a:schemeClr val="bg1">
                    <a:lumMod val="85000"/>
                    <a:lumOff val="15000"/>
                  </a:schemeClr>
                </a:solidFill>
              </a:rPr>
              <a:t>Kramskoi</a:t>
            </a:r>
            <a:r>
              <a:rPr sz="2400" smtClean="0">
                <a:solidFill>
                  <a:schemeClr val="bg1">
                    <a:lumMod val="85000"/>
                    <a:lumOff val="15000"/>
                  </a:schemeClr>
                </a:solidFill>
              </a:rPr>
              <a:t>,  </a:t>
            </a:r>
            <a:r>
              <a:rPr sz="2400" err="1" smtClean="0">
                <a:solidFill>
                  <a:schemeClr val="bg1">
                    <a:lumMod val="85000"/>
                    <a:lumOff val="15000"/>
                  </a:schemeClr>
                </a:solidFill>
              </a:rPr>
              <a:t>Shishkin</a:t>
            </a:r>
            <a:r>
              <a:rPr sz="2400" smtClean="0">
                <a:solidFill>
                  <a:schemeClr val="bg1">
                    <a:lumMod val="85000"/>
                    <a:lumOff val="15000"/>
                  </a:schemeClr>
                </a:solidFill>
              </a:rPr>
              <a:t>, </a:t>
            </a:r>
            <a:r>
              <a:rPr sz="2400" err="1" smtClean="0">
                <a:solidFill>
                  <a:schemeClr val="bg1">
                    <a:lumMod val="85000"/>
                    <a:lumOff val="15000"/>
                  </a:schemeClr>
                </a:solidFill>
              </a:rPr>
              <a:t>Yaroshenko</a:t>
            </a:r>
            <a:r>
              <a:rPr sz="2400" smtClean="0">
                <a:solidFill>
                  <a:schemeClr val="bg1">
                    <a:lumMod val="85000"/>
                    <a:lumOff val="15000"/>
                  </a:schemeClr>
                </a:solidFill>
              </a:rPr>
              <a:t>, </a:t>
            </a:r>
            <a:r>
              <a:rPr sz="2400" err="1" smtClean="0">
                <a:solidFill>
                  <a:schemeClr val="bg1">
                    <a:lumMod val="85000"/>
                    <a:lumOff val="15000"/>
                  </a:schemeClr>
                </a:solidFill>
              </a:rPr>
              <a:t>Briullov</a:t>
            </a:r>
            <a:r>
              <a:rPr sz="2400" smtClean="0">
                <a:solidFill>
                  <a:schemeClr val="bg1">
                    <a:lumMod val="85000"/>
                    <a:lumOff val="15000"/>
                  </a:schemeClr>
                </a:solidFill>
              </a:rPr>
              <a:t>  and  others, according  to  the  memoirs  of  </a:t>
            </a:r>
            <a:r>
              <a:rPr sz="2400" err="1" smtClean="0">
                <a:solidFill>
                  <a:schemeClr val="bg1">
                    <a:lumMod val="85000"/>
                    <a:lumOff val="15000"/>
                  </a:schemeClr>
                </a:solidFill>
              </a:rPr>
              <a:t>Repin</a:t>
            </a:r>
            <a:r>
              <a:rPr sz="2400" smtClean="0">
                <a:solidFill>
                  <a:schemeClr val="bg1">
                    <a:lumMod val="85000"/>
                    <a:lumOff val="15000"/>
                  </a:schemeClr>
                </a:solidFill>
              </a:rPr>
              <a:t>,  guests were  shocked and  silent  for  a long  time, waiting  for  the  word </a:t>
            </a:r>
            <a:r>
              <a:rPr sz="2400" err="1" smtClean="0">
                <a:solidFill>
                  <a:schemeClr val="bg1">
                    <a:lumMod val="85000"/>
                    <a:lumOff val="15000"/>
                  </a:schemeClr>
                </a:solidFill>
              </a:rPr>
              <a:t>Kramskoy</a:t>
            </a:r>
            <a:r>
              <a:rPr sz="2400" smtClean="0">
                <a:solidFill>
                  <a:schemeClr val="bg1">
                    <a:lumMod val="85000"/>
                    <a:lumOff val="15000"/>
                  </a:schemeClr>
                </a:solidFill>
              </a:rPr>
              <a:t>.</a:t>
            </a:r>
            <a:endParaRPr lang="ru-RU" sz="2400">
              <a:solidFill>
                <a:schemeClr val="bg1">
                  <a:lumMod val="85000"/>
                  <a:lumOff val="15000"/>
                </a:schemeClr>
              </a:solidFill>
            </a:endParaRP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s3img_269327711_78_1.jpg"/>
          <p:cNvPicPr>
            <a:picLocks noGrp="1" noChangeAspect="1"/>
          </p:cNvPicPr>
          <p:nvPr>
            <p:ph idx="1"/>
          </p:nvPr>
        </p:nvPicPr>
        <p:blipFill>
          <a:blip r:embed="rId2" cstate="print"/>
          <a:srcRect/>
          <a:stretch>
            <a:fillRect/>
          </a:stretch>
        </p:blipFill>
        <p:spPr>
          <a:xfrm>
            <a:off x="1071563" y="285750"/>
            <a:ext cx="7000875" cy="4976813"/>
          </a:xfrm>
        </p:spPr>
      </p:pic>
      <p:sp>
        <p:nvSpPr>
          <p:cNvPr id="3" name="Заголовок 2"/>
          <p:cNvSpPr>
            <a:spLocks noGrp="1"/>
          </p:cNvSpPr>
          <p:nvPr>
            <p:ph type="title"/>
          </p:nvPr>
        </p:nvSpPr>
        <p:spPr>
          <a:xfrm>
            <a:off x="914400" y="5143512"/>
            <a:ext cx="8229600" cy="1219200"/>
          </a:xfrm>
        </p:spPr>
        <p:txBody>
          <a:bodyPr/>
          <a:lstStyle/>
          <a:p>
            <a:pPr fontAlgn="auto">
              <a:spcAft>
                <a:spcPts val="0"/>
              </a:spcAft>
              <a:defRPr/>
            </a:pPr>
            <a:r>
              <a:rPr smtClean="0">
                <a:solidFill>
                  <a:srgbClr val="7030A0"/>
                </a:solidFill>
              </a:rPr>
              <a:t>Thank  you  for  your  attention!</a:t>
            </a:r>
            <a:r>
              <a:rPr smtClean="0">
                <a:solidFill>
                  <a:srgbClr val="7030A0"/>
                </a:solidFill>
                <a:sym typeface="Wingdings" pitchFamily="2" charset="2"/>
              </a:rPr>
              <a:t></a:t>
            </a:r>
            <a:endParaRPr lang="ru-RU">
              <a:solidFill>
                <a:srgbClr val="7030A0"/>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fontAlgn="auto">
              <a:spcAft>
                <a:spcPts val="0"/>
              </a:spcAft>
              <a:defRPr/>
            </a:pPr>
            <a:r>
              <a:rPr smtClean="0"/>
              <a:t>“Internet-resources”</a:t>
            </a:r>
            <a:endParaRPr lang="ru-RU"/>
          </a:p>
        </p:txBody>
      </p:sp>
      <p:sp>
        <p:nvSpPr>
          <p:cNvPr id="29698" name="TextBox 3"/>
          <p:cNvSpPr txBox="1">
            <a:spLocks noChangeArrowheads="1"/>
          </p:cNvSpPr>
          <p:nvPr/>
        </p:nvSpPr>
        <p:spPr bwMode="auto">
          <a:xfrm>
            <a:off x="214313" y="1428750"/>
            <a:ext cx="8501062" cy="3786188"/>
          </a:xfrm>
          <a:prstGeom prst="rect">
            <a:avLst/>
          </a:prstGeom>
          <a:noFill/>
          <a:ln w="9525">
            <a:noFill/>
            <a:miter lim="800000"/>
            <a:headEnd/>
            <a:tailEnd/>
          </a:ln>
        </p:spPr>
        <p:txBody>
          <a:bodyPr>
            <a:spAutoFit/>
          </a:bodyPr>
          <a:lstStyle/>
          <a:p>
            <a:r>
              <a:rPr lang="en-US" sz="1200">
                <a:latin typeface="Constantia" pitchFamily="18" charset="0"/>
              </a:rPr>
              <a:t>1. http://commons.wikimedia.org/wiki/File:REPIN_portret_REPIN</a:t>
            </a:r>
          </a:p>
          <a:p>
            <a:r>
              <a:rPr lang="en-US" sz="1200">
                <a:latin typeface="Constantia" pitchFamily="18" charset="0"/>
              </a:rPr>
              <a:t>2. http://images.yandex.ru/yandsearch?text=</a:t>
            </a:r>
            <a:r>
              <a:rPr lang="ru-RU" sz="1200">
                <a:latin typeface="Constantia" pitchFamily="18" charset="0"/>
              </a:rPr>
              <a:t>репин</a:t>
            </a:r>
            <a:endParaRPr lang="en-US" sz="1200">
              <a:latin typeface="Constantia" pitchFamily="18" charset="0"/>
            </a:endParaRPr>
          </a:p>
          <a:p>
            <a:r>
              <a:rPr lang="en-US" sz="1200">
                <a:latin typeface="Constantia" pitchFamily="18" charset="0"/>
              </a:rPr>
              <a:t>3. http://commons.wikimedia.org/wiki/File:Nordman_by_Repin_1900.</a:t>
            </a:r>
          </a:p>
          <a:p>
            <a:r>
              <a:rPr lang="en-US" sz="1200">
                <a:latin typeface="Constantia" pitchFamily="18" charset="0"/>
              </a:rPr>
              <a:t>4. http://images.yandex.ru/yandsearch?p=2&amp;text=</a:t>
            </a:r>
            <a:r>
              <a:rPr lang="ru-RU" sz="1200">
                <a:latin typeface="Constantia" pitchFamily="18" charset="0"/>
              </a:rPr>
              <a:t>куликов</a:t>
            </a:r>
            <a:endParaRPr lang="en-US" sz="1200">
              <a:latin typeface="Constantia" pitchFamily="18" charset="0"/>
            </a:endParaRPr>
          </a:p>
          <a:p>
            <a:r>
              <a:rPr lang="en-US" sz="1200">
                <a:latin typeface="Constantia" pitchFamily="18" charset="0"/>
              </a:rPr>
              <a:t>5. http://images.yandex.ru/yandsearch?text=</a:t>
            </a:r>
            <a:r>
              <a:rPr lang="ru-RU" sz="1200">
                <a:latin typeface="Constantia" pitchFamily="18" charset="0"/>
              </a:rPr>
              <a:t>кустодиев&amp;</a:t>
            </a:r>
            <a:r>
              <a:rPr lang="en-US" sz="1200">
                <a:latin typeface="Constantia" pitchFamily="18" charset="0"/>
              </a:rPr>
              <a:t>noreask</a:t>
            </a:r>
          </a:p>
          <a:p>
            <a:r>
              <a:rPr lang="en-US" sz="1200">
                <a:latin typeface="Constantia" pitchFamily="18" charset="0"/>
              </a:rPr>
              <a:t>6.http://images.yandex.ru/yandsearch?text=</a:t>
            </a:r>
            <a:r>
              <a:rPr lang="ru-RU" sz="1200">
                <a:latin typeface="Constantia" pitchFamily="18" charset="0"/>
              </a:rPr>
              <a:t>грабарь</a:t>
            </a:r>
            <a:endParaRPr lang="en-US" sz="1200">
              <a:latin typeface="Constantia" pitchFamily="18" charset="0"/>
            </a:endParaRPr>
          </a:p>
          <a:p>
            <a:r>
              <a:rPr lang="en-US" sz="1200">
                <a:latin typeface="Constantia" pitchFamily="18" charset="0"/>
              </a:rPr>
              <a:t>7. http://images.yandex.ru/yandsearch?p=1&amp;text=</a:t>
            </a:r>
            <a:r>
              <a:rPr lang="ru-RU" sz="1200">
                <a:latin typeface="Constantia" pitchFamily="18" charset="0"/>
              </a:rPr>
              <a:t>малявин</a:t>
            </a:r>
            <a:endParaRPr lang="en-US" sz="1200">
              <a:latin typeface="Constantia" pitchFamily="18" charset="0"/>
            </a:endParaRPr>
          </a:p>
          <a:p>
            <a:r>
              <a:rPr lang="en-US" sz="1200">
                <a:latin typeface="Constantia" pitchFamily="18" charset="0"/>
              </a:rPr>
              <a:t>8. http://commons.wikimedia.org/wiki/File:Ilja_Jefimowitsch_Repin_004.jpg?uselang=ru</a:t>
            </a:r>
          </a:p>
          <a:p>
            <a:r>
              <a:rPr lang="en-US" sz="1200">
                <a:latin typeface="Constantia" pitchFamily="18" charset="0"/>
              </a:rPr>
              <a:t>9. http://commons.wikimedia.org/wiki/File:Repin_bouquet.jpg?uselang=ru</a:t>
            </a:r>
          </a:p>
          <a:p>
            <a:r>
              <a:rPr lang="en-US" sz="1200">
                <a:latin typeface="Constantia" pitchFamily="18" charset="0"/>
              </a:rPr>
              <a:t>10. http://commons.wikimedia.org/wiki/File:Ilja_Jefimowitsch_Repin_005.jpg?uselang=ru</a:t>
            </a:r>
          </a:p>
          <a:p>
            <a:r>
              <a:rPr lang="en-US" sz="1200">
                <a:latin typeface="Constantia" pitchFamily="18" charset="0"/>
              </a:rPr>
              <a:t>11. http://commons.wikimedia.org/wiki/File:RepinIE_VenchNikolayaII_GRM.jpg?uselang=ru</a:t>
            </a:r>
          </a:p>
          <a:p>
            <a:r>
              <a:rPr lang="en-US" sz="1200">
                <a:latin typeface="Constantia" pitchFamily="18" charset="0"/>
              </a:rPr>
              <a:t>12. http://commons.wikimedia.org/wiki/File:Repin_17October.jpg?uselang=ru</a:t>
            </a:r>
          </a:p>
          <a:p>
            <a:r>
              <a:rPr lang="en-US" sz="1200">
                <a:latin typeface="Constantia" pitchFamily="18" charset="0"/>
              </a:rPr>
              <a:t>13. http://commons.wikimedia.org/wiki/File:Ilia_Efimovich_Repin_(1844-1930)_-_Volga_Boatmen_(1870-1873).jpg?uselang=ru</a:t>
            </a:r>
          </a:p>
          <a:p>
            <a:r>
              <a:rPr lang="en-US" sz="1200">
                <a:latin typeface="Constantia" pitchFamily="18" charset="0"/>
              </a:rPr>
              <a:t>14. http://commons.wikimedia.org/wiki/File:Repin_Cossacks.jpg?uselang=ru</a:t>
            </a:r>
          </a:p>
          <a:p>
            <a:r>
              <a:rPr lang="en-US" sz="1200">
                <a:latin typeface="Constantia" pitchFamily="18" charset="0"/>
              </a:rPr>
              <a:t>15. http://commons.wikimedia.org/wiki/File:Pushkin_derzhavin.jpg?uselang=ru</a:t>
            </a:r>
          </a:p>
          <a:p>
            <a:r>
              <a:rPr lang="en-US" sz="1200">
                <a:latin typeface="Constantia" pitchFamily="18" charset="0"/>
              </a:rPr>
              <a:t>16. http://commons.wikimedia.org/wiki/File:REPIN_Ivan_Terrible%26Ivan.jpg?uselang=ru</a:t>
            </a:r>
          </a:p>
          <a:p>
            <a:r>
              <a:rPr lang="en-US" sz="1200">
                <a:latin typeface="Constantia" pitchFamily="18" charset="0"/>
              </a:rPr>
              <a:t>17. http://commons.wikimedia.org/wiki/File:Ivan_the_Terrible_%26_son_-_detail.jpg?uselang=ru</a:t>
            </a:r>
            <a:endParaRPr lang="en-US" sz="1200" u="sng">
              <a:latin typeface="Constantia" pitchFamily="18" charset="0"/>
            </a:endParaRPr>
          </a:p>
          <a:p>
            <a:r>
              <a:rPr lang="en-US" sz="1200">
                <a:latin typeface="Constantia" pitchFamily="18" charset="0"/>
              </a:rPr>
              <a:t>18. http://commons.wikimedia.org/wiki/File:Ivan_the_Terrible_%26_son_-_destroyed.jpg?uselang=ru</a:t>
            </a:r>
          </a:p>
          <a:p>
            <a:r>
              <a:rPr lang="en-US" sz="1200">
                <a:latin typeface="Constantia" pitchFamily="18" charset="0"/>
              </a:rPr>
              <a:t>19. http://commons.wikimedia.org/wiki/File:Ivan_the_Terrible_%26_son_-_sketch.jpg?uselang=ru</a:t>
            </a:r>
          </a:p>
          <a:p>
            <a:r>
              <a:rPr lang="en-US" sz="1200">
                <a:latin typeface="Constantia" pitchFamily="18" charset="0"/>
              </a:rPr>
              <a:t>20. http://images.yandex.ru/yandsearch?p=2&amp;text=</a:t>
            </a:r>
            <a:r>
              <a:rPr lang="ru-RU" sz="1200">
                <a:latin typeface="Constantia" pitchFamily="18" charset="0"/>
              </a:rPr>
              <a:t>иван%20грозный%20убивает%20сына%20картина&amp;</a:t>
            </a:r>
            <a:r>
              <a:rPr lang="en-US" sz="1200">
                <a:latin typeface="Constantia" pitchFamily="18" charset="0"/>
              </a:rPr>
              <a:t>noreask=1&amp;pos=86</a:t>
            </a:r>
          </a:p>
        </p:txBody>
      </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56835705_Repin.jpg"/>
          <p:cNvPicPr>
            <a:picLocks noGrp="1" noChangeAspect="1"/>
          </p:cNvPicPr>
          <p:nvPr>
            <p:ph idx="1"/>
          </p:nvPr>
        </p:nvPicPr>
        <p:blipFill>
          <a:blip r:embed="rId2" cstate="print"/>
          <a:srcRect/>
          <a:stretch>
            <a:fillRect/>
          </a:stretch>
        </p:blipFill>
        <p:spPr>
          <a:xfrm>
            <a:off x="642938" y="1571625"/>
            <a:ext cx="2603500" cy="4525963"/>
          </a:xfrm>
        </p:spPr>
      </p:pic>
      <p:sp>
        <p:nvSpPr>
          <p:cNvPr id="2" name="Заголовок 1"/>
          <p:cNvSpPr>
            <a:spLocks noGrp="1"/>
          </p:cNvSpPr>
          <p:nvPr>
            <p:ph type="title"/>
          </p:nvPr>
        </p:nvSpPr>
        <p:spPr/>
        <p:txBody>
          <a:bodyPr>
            <a:normAutofit fontScale="90000"/>
          </a:bodyPr>
          <a:lstStyle/>
          <a:p>
            <a:pPr fontAlgn="auto">
              <a:spcAft>
                <a:spcPts val="0"/>
              </a:spcAft>
              <a:defRPr/>
            </a:pPr>
            <a:r>
              <a:rPr err="1" smtClean="0"/>
              <a:t>Ilya</a:t>
            </a:r>
            <a:r>
              <a:rPr smtClean="0"/>
              <a:t> </a:t>
            </a:r>
            <a:r>
              <a:rPr err="1" smtClean="0"/>
              <a:t>Repin</a:t>
            </a:r>
            <a:r>
              <a:rPr smtClean="0"/>
              <a:t>-Russian painter, a master of portraits, historical and genre scenes.</a:t>
            </a:r>
            <a:endParaRPr lang="ru-RU"/>
          </a:p>
        </p:txBody>
      </p:sp>
      <p:pic>
        <p:nvPicPr>
          <p:cNvPr id="6" name="Рисунок 5" descr="273px-Nordman_by_Repin_1900.jpg"/>
          <p:cNvPicPr>
            <a:picLocks noChangeAspect="1"/>
          </p:cNvPicPr>
          <p:nvPr/>
        </p:nvPicPr>
        <p:blipFill>
          <a:blip r:embed="rId3" cstate="print"/>
          <a:srcRect/>
          <a:stretch>
            <a:fillRect/>
          </a:stretch>
        </p:blipFill>
        <p:spPr bwMode="auto">
          <a:xfrm>
            <a:off x="5072063" y="1571625"/>
            <a:ext cx="2143125" cy="4702175"/>
          </a:xfrm>
          <a:prstGeom prst="rect">
            <a:avLst/>
          </a:prstGeom>
          <a:noFill/>
          <a:ln w="9525">
            <a:noFill/>
            <a:miter lim="800000"/>
            <a:headEnd/>
            <a:tailEnd/>
          </a:ln>
        </p:spPr>
      </p:pic>
      <p:sp>
        <p:nvSpPr>
          <p:cNvPr id="15364" name="Прямоугольник 7"/>
          <p:cNvSpPr>
            <a:spLocks noChangeArrowheads="1"/>
          </p:cNvSpPr>
          <p:nvPr/>
        </p:nvSpPr>
        <p:spPr bwMode="auto">
          <a:xfrm>
            <a:off x="7429500" y="2786063"/>
            <a:ext cx="1535113" cy="1570037"/>
          </a:xfrm>
          <a:prstGeom prst="rect">
            <a:avLst/>
          </a:prstGeom>
          <a:noFill/>
          <a:ln w="9525">
            <a:noFill/>
            <a:miter lim="800000"/>
            <a:headEnd/>
            <a:tailEnd/>
          </a:ln>
        </p:spPr>
        <p:txBody>
          <a:bodyPr>
            <a:spAutoFit/>
          </a:bodyPr>
          <a:lstStyle/>
          <a:p>
            <a:r>
              <a:rPr lang="en-US" sz="2400">
                <a:latin typeface="Constantia" pitchFamily="18" charset="0"/>
              </a:rPr>
              <a:t>Natalia Nordman</a:t>
            </a:r>
          </a:p>
          <a:p>
            <a:r>
              <a:rPr lang="en-US" sz="2400">
                <a:latin typeface="Constantia" pitchFamily="18" charset="0"/>
              </a:rPr>
              <a:t>(Repin`s wife)</a:t>
            </a:r>
            <a:endParaRPr lang="ru-RU" sz="2400">
              <a:latin typeface="Constantia"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401080" cy="928694"/>
          </a:xfrm>
        </p:spPr>
        <p:txBody>
          <a:bodyPr/>
          <a:lstStyle/>
          <a:p>
            <a:pPr fontAlgn="auto">
              <a:spcAft>
                <a:spcPts val="0"/>
              </a:spcAft>
              <a:defRPr/>
            </a:pPr>
            <a:r>
              <a:rPr sz="2400" smtClean="0"/>
              <a:t>Among  </a:t>
            </a:r>
            <a:r>
              <a:rPr sz="2400" err="1" smtClean="0"/>
              <a:t>Repin`s</a:t>
            </a:r>
            <a:r>
              <a:rPr sz="2400" smtClean="0"/>
              <a:t>  students  were : B. </a:t>
            </a:r>
            <a:r>
              <a:rPr sz="2400" err="1" smtClean="0"/>
              <a:t>M.Kustodiev</a:t>
            </a:r>
            <a:r>
              <a:rPr sz="2400" smtClean="0"/>
              <a:t>, I. E.  </a:t>
            </a:r>
            <a:r>
              <a:rPr sz="2400" err="1" smtClean="0"/>
              <a:t>Grabar</a:t>
            </a:r>
            <a:r>
              <a:rPr sz="2400" smtClean="0"/>
              <a:t>, Igor </a:t>
            </a:r>
            <a:r>
              <a:rPr sz="2400" err="1" smtClean="0"/>
              <a:t>Kulikov</a:t>
            </a:r>
            <a:r>
              <a:rPr sz="2400" smtClean="0"/>
              <a:t>, F.A. </a:t>
            </a:r>
            <a:r>
              <a:rPr sz="2400" err="1" smtClean="0"/>
              <a:t>Malyavin</a:t>
            </a:r>
            <a:r>
              <a:rPr sz="2400" smtClean="0"/>
              <a:t>, also  he  gave  a  private  lessons  to  V. </a:t>
            </a:r>
            <a:r>
              <a:rPr sz="2400" err="1" smtClean="0"/>
              <a:t>A.Serov</a:t>
            </a:r>
            <a:r>
              <a:rPr sz="2400" smtClean="0"/>
              <a:t>.</a:t>
            </a:r>
            <a:endParaRPr lang="ru-RU" sz="2400"/>
          </a:p>
        </p:txBody>
      </p:sp>
      <p:pic>
        <p:nvPicPr>
          <p:cNvPr id="21" name="Содержимое 20" descr="j23675_1235408400.jpg"/>
          <p:cNvPicPr>
            <a:picLocks noGrp="1" noChangeAspect="1"/>
          </p:cNvPicPr>
          <p:nvPr>
            <p:ph sz="half" idx="1"/>
          </p:nvPr>
        </p:nvPicPr>
        <p:blipFill>
          <a:blip r:embed="rId2" cstate="print"/>
          <a:srcRect/>
          <a:stretch>
            <a:fillRect/>
          </a:stretch>
        </p:blipFill>
        <p:spPr>
          <a:xfrm>
            <a:off x="1785938" y="1500188"/>
            <a:ext cx="4059237" cy="2946400"/>
          </a:xfrm>
        </p:spPr>
      </p:pic>
      <p:pic>
        <p:nvPicPr>
          <p:cNvPr id="13" name="Содержимое 12" descr="100_83.jpg"/>
          <p:cNvPicPr>
            <a:picLocks noGrp="1" noChangeAspect="1"/>
          </p:cNvPicPr>
          <p:nvPr>
            <p:ph sz="half" idx="2"/>
          </p:nvPr>
        </p:nvPicPr>
        <p:blipFill>
          <a:blip r:embed="rId3" cstate="print"/>
          <a:srcRect/>
          <a:stretch>
            <a:fillRect/>
          </a:stretch>
        </p:blipFill>
        <p:spPr>
          <a:xfrm>
            <a:off x="6072188" y="1357313"/>
            <a:ext cx="2643187" cy="4584700"/>
          </a:xfrm>
        </p:spPr>
      </p:pic>
      <p:pic>
        <p:nvPicPr>
          <p:cNvPr id="19" name="Рисунок 18" descr="800px-Kulikov_Fair_in_Murom_1910-12.jpg"/>
          <p:cNvPicPr>
            <a:picLocks noChangeAspect="1"/>
          </p:cNvPicPr>
          <p:nvPr/>
        </p:nvPicPr>
        <p:blipFill>
          <a:blip r:embed="rId4" cstate="print"/>
          <a:srcRect/>
          <a:stretch>
            <a:fillRect/>
          </a:stretch>
        </p:blipFill>
        <p:spPr bwMode="auto">
          <a:xfrm>
            <a:off x="642938" y="4643438"/>
            <a:ext cx="2786062" cy="1779587"/>
          </a:xfrm>
          <a:prstGeom prst="rect">
            <a:avLst/>
          </a:prstGeom>
          <a:noFill/>
          <a:ln w="9525">
            <a:noFill/>
            <a:miter lim="800000"/>
            <a:headEnd/>
            <a:tailEnd/>
          </a:ln>
        </p:spPr>
      </p:pic>
      <p:sp>
        <p:nvSpPr>
          <p:cNvPr id="16389" name="TextBox 21"/>
          <p:cNvSpPr txBox="1">
            <a:spLocks noChangeArrowheads="1"/>
          </p:cNvSpPr>
          <p:nvPr/>
        </p:nvSpPr>
        <p:spPr bwMode="auto">
          <a:xfrm>
            <a:off x="6643688" y="6072188"/>
            <a:ext cx="2071687" cy="369887"/>
          </a:xfrm>
          <a:prstGeom prst="rect">
            <a:avLst/>
          </a:prstGeom>
          <a:noFill/>
          <a:ln w="9525">
            <a:noFill/>
            <a:miter lim="800000"/>
            <a:headEnd/>
            <a:tailEnd/>
          </a:ln>
        </p:spPr>
        <p:txBody>
          <a:bodyPr>
            <a:spAutoFit/>
          </a:bodyPr>
          <a:lstStyle/>
          <a:p>
            <a:r>
              <a:rPr lang="en-US">
                <a:latin typeface="Constantia" pitchFamily="18" charset="0"/>
              </a:rPr>
              <a:t>I. E. Grabar</a:t>
            </a:r>
            <a:endParaRPr lang="ru-RU">
              <a:latin typeface="Constantia" pitchFamily="18" charset="0"/>
            </a:endParaRPr>
          </a:p>
        </p:txBody>
      </p:sp>
      <p:sp>
        <p:nvSpPr>
          <p:cNvPr id="16390" name="TextBox 23"/>
          <p:cNvSpPr txBox="1">
            <a:spLocks noChangeArrowheads="1"/>
          </p:cNvSpPr>
          <p:nvPr/>
        </p:nvSpPr>
        <p:spPr bwMode="auto">
          <a:xfrm>
            <a:off x="3571875" y="6000750"/>
            <a:ext cx="1714500" cy="369888"/>
          </a:xfrm>
          <a:prstGeom prst="rect">
            <a:avLst/>
          </a:prstGeom>
          <a:noFill/>
          <a:ln w="9525">
            <a:noFill/>
            <a:miter lim="800000"/>
            <a:headEnd/>
            <a:tailEnd/>
          </a:ln>
        </p:spPr>
        <p:txBody>
          <a:bodyPr>
            <a:spAutoFit/>
          </a:bodyPr>
          <a:lstStyle/>
          <a:p>
            <a:r>
              <a:rPr lang="en-US">
                <a:latin typeface="Constantia" pitchFamily="18" charset="0"/>
              </a:rPr>
              <a:t>I. Kulikov</a:t>
            </a:r>
            <a:endParaRPr lang="ru-RU">
              <a:latin typeface="Constantia" pitchFamily="18" charset="0"/>
            </a:endParaRPr>
          </a:p>
        </p:txBody>
      </p:sp>
      <p:sp>
        <p:nvSpPr>
          <p:cNvPr id="16391" name="TextBox 24"/>
          <p:cNvSpPr txBox="1">
            <a:spLocks noChangeArrowheads="1"/>
          </p:cNvSpPr>
          <p:nvPr/>
        </p:nvSpPr>
        <p:spPr bwMode="auto">
          <a:xfrm>
            <a:off x="500063" y="2357438"/>
            <a:ext cx="1214437" cy="646112"/>
          </a:xfrm>
          <a:prstGeom prst="rect">
            <a:avLst/>
          </a:prstGeom>
          <a:noFill/>
          <a:ln w="9525">
            <a:noFill/>
            <a:miter lim="800000"/>
            <a:headEnd/>
            <a:tailEnd/>
          </a:ln>
        </p:spPr>
        <p:txBody>
          <a:bodyPr>
            <a:spAutoFit/>
          </a:bodyPr>
          <a:lstStyle/>
          <a:p>
            <a:r>
              <a:rPr lang="en-US">
                <a:latin typeface="Constantia" pitchFamily="18" charset="0"/>
              </a:rPr>
              <a:t>B. M. Kustodiev</a:t>
            </a:r>
            <a:endParaRPr lang="ru-RU">
              <a:latin typeface="Constantia"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70" decel="100000"/>
                                        <p:tgtEl>
                                          <p:spTgt spid="21"/>
                                        </p:tgtEl>
                                      </p:cBhvr>
                                    </p:animEffect>
                                    <p:animScale>
                                      <p:cBhvr>
                                        <p:cTn id="8" dur="770" decel="100000"/>
                                        <p:tgtEl>
                                          <p:spTgt spid="21"/>
                                        </p:tgtEl>
                                      </p:cBhvr>
                                      <p:from x="10000" y="10000"/>
                                      <p:to x="200000" y="450000"/>
                                    </p:animScale>
                                    <p:animScale>
                                      <p:cBhvr>
                                        <p:cTn id="9" dur="1230" accel="100000" fill="hold">
                                          <p:stCondLst>
                                            <p:cond delay="770"/>
                                          </p:stCondLst>
                                        </p:cTn>
                                        <p:tgtEl>
                                          <p:spTgt spid="21"/>
                                        </p:tgtEl>
                                      </p:cBhvr>
                                      <p:from x="200000" y="450000"/>
                                      <p:to x="100000" y="100000"/>
                                    </p:animScale>
                                    <p:set>
                                      <p:cBhvr>
                                        <p:cTn id="10" dur="770" fill="hold"/>
                                        <p:tgtEl>
                                          <p:spTgt spid="21"/>
                                        </p:tgtEl>
                                        <p:attrNameLst>
                                          <p:attrName>ppt_x</p:attrName>
                                        </p:attrNameLst>
                                      </p:cBhvr>
                                      <p:to>
                                        <p:strVal val="(0.5)"/>
                                      </p:to>
                                    </p:set>
                                    <p:anim from="(0.5)" to="(#ppt_x)" calcmode="lin" valueType="num">
                                      <p:cBhvr>
                                        <p:cTn id="11" dur="1230" accel="100000" fill="hold">
                                          <p:stCondLst>
                                            <p:cond delay="770"/>
                                          </p:stCondLst>
                                        </p:cTn>
                                        <p:tgtEl>
                                          <p:spTgt spid="21"/>
                                        </p:tgtEl>
                                        <p:attrNameLst>
                                          <p:attrName>ppt_x</p:attrName>
                                        </p:attrNameLst>
                                      </p:cBhvr>
                                    </p:anim>
                                    <p:set>
                                      <p:cBhvr>
                                        <p:cTn id="12" dur="770" fill="hold"/>
                                        <p:tgtEl>
                                          <p:spTgt spid="21"/>
                                        </p:tgtEl>
                                        <p:attrNameLst>
                                          <p:attrName>ppt_y</p:attrName>
                                        </p:attrNameLst>
                                      </p:cBhvr>
                                      <p:to>
                                        <p:strVal val="(#ppt_y+0.4)"/>
                                      </p:to>
                                    </p:set>
                                    <p:anim from="(#ppt_y+0.4)" to="(#ppt_y)" calcmode="lin" valueType="num">
                                      <p:cBhvr>
                                        <p:cTn id="13" dur="1230" accel="100000" fill="hold">
                                          <p:stCondLst>
                                            <p:cond delay="770"/>
                                          </p:stCondLst>
                                        </p:cTn>
                                        <p:tgtEl>
                                          <p:spTgt spid="21"/>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770" decel="100000"/>
                                        <p:tgtEl>
                                          <p:spTgt spid="13"/>
                                        </p:tgtEl>
                                      </p:cBhvr>
                                    </p:animEffect>
                                    <p:animScale>
                                      <p:cBhvr>
                                        <p:cTn id="19" dur="770" decel="100000"/>
                                        <p:tgtEl>
                                          <p:spTgt spid="13"/>
                                        </p:tgtEl>
                                      </p:cBhvr>
                                      <p:from x="10000" y="10000"/>
                                      <p:to x="200000" y="450000"/>
                                    </p:animScale>
                                    <p:animScale>
                                      <p:cBhvr>
                                        <p:cTn id="20" dur="1230" accel="100000" fill="hold">
                                          <p:stCondLst>
                                            <p:cond delay="770"/>
                                          </p:stCondLst>
                                        </p:cTn>
                                        <p:tgtEl>
                                          <p:spTgt spid="13"/>
                                        </p:tgtEl>
                                      </p:cBhvr>
                                      <p:from x="200000" y="450000"/>
                                      <p:to x="100000" y="100000"/>
                                    </p:animScale>
                                    <p:set>
                                      <p:cBhvr>
                                        <p:cTn id="21" dur="770" fill="hold"/>
                                        <p:tgtEl>
                                          <p:spTgt spid="13"/>
                                        </p:tgtEl>
                                        <p:attrNameLst>
                                          <p:attrName>ppt_x</p:attrName>
                                        </p:attrNameLst>
                                      </p:cBhvr>
                                      <p:to>
                                        <p:strVal val="(0.5)"/>
                                      </p:to>
                                    </p:set>
                                    <p:anim from="(0.5)" to="(#ppt_x)" calcmode="lin" valueType="num">
                                      <p:cBhvr>
                                        <p:cTn id="22" dur="1230" accel="100000" fill="hold">
                                          <p:stCondLst>
                                            <p:cond delay="770"/>
                                          </p:stCondLst>
                                        </p:cTn>
                                        <p:tgtEl>
                                          <p:spTgt spid="13"/>
                                        </p:tgtEl>
                                        <p:attrNameLst>
                                          <p:attrName>ppt_x</p:attrName>
                                        </p:attrNameLst>
                                      </p:cBhvr>
                                    </p:anim>
                                    <p:set>
                                      <p:cBhvr>
                                        <p:cTn id="23" dur="770" fill="hold"/>
                                        <p:tgtEl>
                                          <p:spTgt spid="13"/>
                                        </p:tgtEl>
                                        <p:attrNameLst>
                                          <p:attrName>ppt_y</p:attrName>
                                        </p:attrNameLst>
                                      </p:cBhvr>
                                      <p:to>
                                        <p:strVal val="(#ppt_y+0.4)"/>
                                      </p:to>
                                    </p:set>
                                    <p:anim from="(#ppt_y+0.4)" to="(#ppt_y)" calcmode="lin" valueType="num">
                                      <p:cBhvr>
                                        <p:cTn id="24" dur="1230" accel="100000" fill="hold">
                                          <p:stCondLst>
                                            <p:cond delay="770"/>
                                          </p:stCondLst>
                                        </p:cTn>
                                        <p:tgtEl>
                                          <p:spTgt spid="13"/>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770" decel="100000"/>
                                        <p:tgtEl>
                                          <p:spTgt spid="19"/>
                                        </p:tgtEl>
                                      </p:cBhvr>
                                    </p:animEffect>
                                    <p:animScale>
                                      <p:cBhvr>
                                        <p:cTn id="30" dur="770" decel="100000"/>
                                        <p:tgtEl>
                                          <p:spTgt spid="19"/>
                                        </p:tgtEl>
                                      </p:cBhvr>
                                      <p:from x="10000" y="10000"/>
                                      <p:to x="200000" y="450000"/>
                                    </p:animScale>
                                    <p:animScale>
                                      <p:cBhvr>
                                        <p:cTn id="31" dur="1230" accel="100000" fill="hold">
                                          <p:stCondLst>
                                            <p:cond delay="770"/>
                                          </p:stCondLst>
                                        </p:cTn>
                                        <p:tgtEl>
                                          <p:spTgt spid="19"/>
                                        </p:tgtEl>
                                      </p:cBhvr>
                                      <p:from x="200000" y="450000"/>
                                      <p:to x="100000" y="100000"/>
                                    </p:animScale>
                                    <p:set>
                                      <p:cBhvr>
                                        <p:cTn id="32" dur="770" fill="hold"/>
                                        <p:tgtEl>
                                          <p:spTgt spid="19"/>
                                        </p:tgtEl>
                                        <p:attrNameLst>
                                          <p:attrName>ppt_x</p:attrName>
                                        </p:attrNameLst>
                                      </p:cBhvr>
                                      <p:to>
                                        <p:strVal val="(0.5)"/>
                                      </p:to>
                                    </p:set>
                                    <p:anim from="(0.5)" to="(#ppt_x)" calcmode="lin" valueType="num">
                                      <p:cBhvr>
                                        <p:cTn id="33" dur="1230" accel="100000" fill="hold">
                                          <p:stCondLst>
                                            <p:cond delay="770"/>
                                          </p:stCondLst>
                                        </p:cTn>
                                        <p:tgtEl>
                                          <p:spTgt spid="19"/>
                                        </p:tgtEl>
                                        <p:attrNameLst>
                                          <p:attrName>ppt_x</p:attrName>
                                        </p:attrNameLst>
                                      </p:cBhvr>
                                    </p:anim>
                                    <p:set>
                                      <p:cBhvr>
                                        <p:cTn id="34" dur="770" fill="hold"/>
                                        <p:tgtEl>
                                          <p:spTgt spid="19"/>
                                        </p:tgtEl>
                                        <p:attrNameLst>
                                          <p:attrName>ppt_y</p:attrName>
                                        </p:attrNameLst>
                                      </p:cBhvr>
                                      <p:to>
                                        <p:strVal val="(#ppt_y+0.4)"/>
                                      </p:to>
                                    </p:set>
                                    <p:anim from="(#ppt_y+0.4)" to="(#ppt_y)" calcmode="lin" valueType="num">
                                      <p:cBhvr>
                                        <p:cTn id="35" dur="1230" accel="100000" fill="hold">
                                          <p:stCondLst>
                                            <p:cond delay="770"/>
                                          </p:stCondLst>
                                        </p:cTn>
                                        <p:tgtEl>
                                          <p:spTgt spid="1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Содержимое 4" descr="082f098c12d1.jpg"/>
          <p:cNvPicPr>
            <a:picLocks noChangeAspect="1"/>
          </p:cNvPicPr>
          <p:nvPr/>
        </p:nvPicPr>
        <p:blipFill>
          <a:blip r:embed="rId2" cstate="print"/>
          <a:srcRect/>
          <a:stretch>
            <a:fillRect/>
          </a:stretch>
        </p:blipFill>
        <p:spPr bwMode="auto">
          <a:xfrm>
            <a:off x="428625" y="500063"/>
            <a:ext cx="4071938" cy="4643437"/>
          </a:xfrm>
          <a:prstGeom prst="rect">
            <a:avLst/>
          </a:prstGeom>
          <a:noFill/>
          <a:ln w="9525">
            <a:noFill/>
            <a:miter lim="800000"/>
            <a:headEnd/>
            <a:tailEnd/>
          </a:ln>
        </p:spPr>
      </p:pic>
      <p:pic>
        <p:nvPicPr>
          <p:cNvPr id="17410" name="Рисунок 2" descr="Filipp_Malyavin_01.jpg"/>
          <p:cNvPicPr>
            <a:picLocks noChangeAspect="1"/>
          </p:cNvPicPr>
          <p:nvPr/>
        </p:nvPicPr>
        <p:blipFill>
          <a:blip r:embed="rId3" cstate="print"/>
          <a:srcRect/>
          <a:stretch>
            <a:fillRect/>
          </a:stretch>
        </p:blipFill>
        <p:spPr bwMode="auto">
          <a:xfrm>
            <a:off x="4857750" y="1428750"/>
            <a:ext cx="4006850" cy="2552700"/>
          </a:xfrm>
          <a:prstGeom prst="rect">
            <a:avLst/>
          </a:prstGeom>
          <a:noFill/>
          <a:ln w="9525">
            <a:noFill/>
            <a:miter lim="800000"/>
            <a:headEnd/>
            <a:tailEnd/>
          </a:ln>
        </p:spPr>
      </p:pic>
      <p:sp>
        <p:nvSpPr>
          <p:cNvPr id="5" name="TextBox 4"/>
          <p:cNvSpPr txBox="1">
            <a:spLocks noChangeArrowheads="1"/>
          </p:cNvSpPr>
          <p:nvPr/>
        </p:nvSpPr>
        <p:spPr bwMode="auto">
          <a:xfrm>
            <a:off x="1571625" y="5357813"/>
            <a:ext cx="2786063" cy="461962"/>
          </a:xfrm>
          <a:prstGeom prst="rect">
            <a:avLst/>
          </a:prstGeom>
          <a:noFill/>
          <a:ln w="9525">
            <a:noFill/>
            <a:miter lim="800000"/>
            <a:headEnd/>
            <a:tailEnd/>
          </a:ln>
        </p:spPr>
        <p:txBody>
          <a:bodyPr>
            <a:spAutoFit/>
          </a:bodyPr>
          <a:lstStyle/>
          <a:p>
            <a:r>
              <a:rPr lang="en-US" sz="2400">
                <a:latin typeface="Constantia" pitchFamily="18" charset="0"/>
              </a:rPr>
              <a:t>V. A. Serov</a:t>
            </a:r>
            <a:endParaRPr lang="ru-RU" sz="2400">
              <a:latin typeface="Constantia" pitchFamily="18" charset="0"/>
            </a:endParaRPr>
          </a:p>
        </p:txBody>
      </p:sp>
      <p:sp>
        <p:nvSpPr>
          <p:cNvPr id="8" name="TextBox 7"/>
          <p:cNvSpPr txBox="1">
            <a:spLocks noChangeArrowheads="1"/>
          </p:cNvSpPr>
          <p:nvPr/>
        </p:nvSpPr>
        <p:spPr bwMode="auto">
          <a:xfrm>
            <a:off x="5572125" y="4143375"/>
            <a:ext cx="2928938" cy="523875"/>
          </a:xfrm>
          <a:prstGeom prst="rect">
            <a:avLst/>
          </a:prstGeom>
          <a:noFill/>
          <a:ln w="9525">
            <a:noFill/>
            <a:miter lim="800000"/>
            <a:headEnd/>
            <a:tailEnd/>
          </a:ln>
        </p:spPr>
        <p:txBody>
          <a:bodyPr>
            <a:spAutoFit/>
          </a:bodyPr>
          <a:lstStyle/>
          <a:p>
            <a:r>
              <a:rPr lang="en-US" sz="2800">
                <a:latin typeface="Constantia" pitchFamily="18" charset="0"/>
              </a:rPr>
              <a:t>F. A. Malyavin</a:t>
            </a:r>
            <a:endParaRPr lang="ru-RU" sz="2800">
              <a:latin typeface="Constantia"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80">
                                          <p:stCondLst>
                                            <p:cond delay="0"/>
                                          </p:stCondLst>
                                        </p:cTn>
                                        <p:tgtEl>
                                          <p:spTgt spid="8"/>
                                        </p:tgtEl>
                                      </p:cBhvr>
                                    </p:animEffect>
                                    <p:anim calcmode="lin" valueType="num">
                                      <p:cBhvr>
                                        <p:cTn id="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1" dur="26">
                                          <p:stCondLst>
                                            <p:cond delay="650"/>
                                          </p:stCondLst>
                                        </p:cTn>
                                        <p:tgtEl>
                                          <p:spTgt spid="8"/>
                                        </p:tgtEl>
                                      </p:cBhvr>
                                      <p:to x="100000" y="60000"/>
                                    </p:animScale>
                                    <p:animScale>
                                      <p:cBhvr>
                                        <p:cTn id="32" dur="166" decel="50000">
                                          <p:stCondLst>
                                            <p:cond delay="676"/>
                                          </p:stCondLst>
                                        </p:cTn>
                                        <p:tgtEl>
                                          <p:spTgt spid="8"/>
                                        </p:tgtEl>
                                      </p:cBhvr>
                                      <p:to x="100000" y="100000"/>
                                    </p:animScale>
                                    <p:animScale>
                                      <p:cBhvr>
                                        <p:cTn id="33" dur="26">
                                          <p:stCondLst>
                                            <p:cond delay="1312"/>
                                          </p:stCondLst>
                                        </p:cTn>
                                        <p:tgtEl>
                                          <p:spTgt spid="8"/>
                                        </p:tgtEl>
                                      </p:cBhvr>
                                      <p:to x="100000" y="80000"/>
                                    </p:animScale>
                                    <p:animScale>
                                      <p:cBhvr>
                                        <p:cTn id="34" dur="166" decel="50000">
                                          <p:stCondLst>
                                            <p:cond delay="1338"/>
                                          </p:stCondLst>
                                        </p:cTn>
                                        <p:tgtEl>
                                          <p:spTgt spid="8"/>
                                        </p:tgtEl>
                                      </p:cBhvr>
                                      <p:to x="100000" y="100000"/>
                                    </p:animScale>
                                    <p:animScale>
                                      <p:cBhvr>
                                        <p:cTn id="35" dur="26">
                                          <p:stCondLst>
                                            <p:cond delay="1642"/>
                                          </p:stCondLst>
                                        </p:cTn>
                                        <p:tgtEl>
                                          <p:spTgt spid="8"/>
                                        </p:tgtEl>
                                      </p:cBhvr>
                                      <p:to x="100000" y="90000"/>
                                    </p:animScale>
                                    <p:animScale>
                                      <p:cBhvr>
                                        <p:cTn id="36" dur="166" decel="50000">
                                          <p:stCondLst>
                                            <p:cond delay="1668"/>
                                          </p:stCondLst>
                                        </p:cTn>
                                        <p:tgtEl>
                                          <p:spTgt spid="8"/>
                                        </p:tgtEl>
                                      </p:cBhvr>
                                      <p:to x="100000" y="100000"/>
                                    </p:animScale>
                                    <p:animScale>
                                      <p:cBhvr>
                                        <p:cTn id="37" dur="26">
                                          <p:stCondLst>
                                            <p:cond delay="1808"/>
                                          </p:stCondLst>
                                        </p:cTn>
                                        <p:tgtEl>
                                          <p:spTgt spid="8"/>
                                        </p:tgtEl>
                                      </p:cBhvr>
                                      <p:to x="100000" y="95000"/>
                                    </p:animScale>
                                    <p:animScale>
                                      <p:cBhvr>
                                        <p:cTn id="3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52400"/>
            <a:ext cx="8715436" cy="1219200"/>
          </a:xfrm>
        </p:spPr>
        <p:txBody>
          <a:bodyPr>
            <a:normAutofit fontScale="90000"/>
          </a:bodyPr>
          <a:lstStyle/>
          <a:p>
            <a:pPr algn="ctr" fontAlgn="auto">
              <a:spcAft>
                <a:spcPts val="0"/>
              </a:spcAft>
              <a:defRPr/>
            </a:pPr>
            <a:r>
              <a:rPr smtClean="0"/>
              <a:t>There are some the most famous </a:t>
            </a:r>
            <a:r>
              <a:rPr err="1" smtClean="0"/>
              <a:t>Repin`s</a:t>
            </a:r>
            <a:r>
              <a:rPr smtClean="0"/>
              <a:t> paintings:</a:t>
            </a:r>
            <a:endParaRPr lang="ru-RU"/>
          </a:p>
        </p:txBody>
      </p:sp>
      <p:pic>
        <p:nvPicPr>
          <p:cNvPr id="18434" name="Содержимое 15" descr="333px-Repin_bouquet.jpg"/>
          <p:cNvPicPr>
            <a:picLocks noGrp="1" noChangeAspect="1"/>
          </p:cNvPicPr>
          <p:nvPr>
            <p:ph sz="half" idx="1"/>
          </p:nvPr>
        </p:nvPicPr>
        <p:blipFill>
          <a:blip r:embed="rId2" cstate="print"/>
          <a:srcRect/>
          <a:stretch>
            <a:fillRect/>
          </a:stretch>
        </p:blipFill>
        <p:spPr>
          <a:xfrm>
            <a:off x="4000500" y="1500188"/>
            <a:ext cx="1522413" cy="2743200"/>
          </a:xfrm>
        </p:spPr>
      </p:pic>
      <p:pic>
        <p:nvPicPr>
          <p:cNvPr id="18435" name="Содержимое 16" descr="495px-Ilja_Jefimowitsch_Repin_004.jpg"/>
          <p:cNvPicPr>
            <a:picLocks noGrp="1" noChangeAspect="1"/>
          </p:cNvPicPr>
          <p:nvPr>
            <p:ph sz="half" idx="2"/>
          </p:nvPr>
        </p:nvPicPr>
        <p:blipFill>
          <a:blip r:embed="rId3" cstate="print"/>
          <a:srcRect/>
          <a:stretch>
            <a:fillRect/>
          </a:stretch>
        </p:blipFill>
        <p:spPr>
          <a:xfrm>
            <a:off x="857250" y="857250"/>
            <a:ext cx="2000250" cy="2655888"/>
          </a:xfrm>
        </p:spPr>
      </p:pic>
      <p:pic>
        <p:nvPicPr>
          <p:cNvPr id="18436" name="Рисунок 17" descr="542px-Ilja_Jefimowitsch_Repin_005.jpg"/>
          <p:cNvPicPr>
            <a:picLocks noChangeAspect="1"/>
          </p:cNvPicPr>
          <p:nvPr/>
        </p:nvPicPr>
        <p:blipFill>
          <a:blip r:embed="rId4" cstate="print"/>
          <a:srcRect/>
          <a:stretch>
            <a:fillRect/>
          </a:stretch>
        </p:blipFill>
        <p:spPr bwMode="auto">
          <a:xfrm>
            <a:off x="6143625" y="857250"/>
            <a:ext cx="2581275" cy="2857500"/>
          </a:xfrm>
          <a:prstGeom prst="rect">
            <a:avLst/>
          </a:prstGeom>
          <a:noFill/>
          <a:ln w="9525">
            <a:noFill/>
            <a:miter lim="800000"/>
            <a:headEnd/>
            <a:tailEnd/>
          </a:ln>
        </p:spPr>
      </p:pic>
      <p:pic>
        <p:nvPicPr>
          <p:cNvPr id="18437" name="Рисунок 18" descr="757px-RepinIE_VenchNikolayaII_GRM.jpg"/>
          <p:cNvPicPr>
            <a:picLocks noChangeAspect="1"/>
          </p:cNvPicPr>
          <p:nvPr/>
        </p:nvPicPr>
        <p:blipFill>
          <a:blip r:embed="rId5" cstate="print"/>
          <a:srcRect/>
          <a:stretch>
            <a:fillRect/>
          </a:stretch>
        </p:blipFill>
        <p:spPr bwMode="auto">
          <a:xfrm>
            <a:off x="857250" y="4071938"/>
            <a:ext cx="2703513" cy="2143125"/>
          </a:xfrm>
          <a:prstGeom prst="rect">
            <a:avLst/>
          </a:prstGeom>
          <a:noFill/>
          <a:ln w="9525">
            <a:noFill/>
            <a:miter lim="800000"/>
            <a:headEnd/>
            <a:tailEnd/>
          </a:ln>
        </p:spPr>
      </p:pic>
      <p:pic>
        <p:nvPicPr>
          <p:cNvPr id="18438" name="Рисунок 20" descr="800px-Repin_17October.jpg"/>
          <p:cNvPicPr>
            <a:picLocks noChangeAspect="1"/>
          </p:cNvPicPr>
          <p:nvPr/>
        </p:nvPicPr>
        <p:blipFill>
          <a:blip r:embed="rId6" cstate="print"/>
          <a:srcRect/>
          <a:stretch>
            <a:fillRect/>
          </a:stretch>
        </p:blipFill>
        <p:spPr bwMode="auto">
          <a:xfrm>
            <a:off x="6072188" y="4143375"/>
            <a:ext cx="2832100" cy="1571625"/>
          </a:xfrm>
          <a:prstGeom prst="rect">
            <a:avLst/>
          </a:prstGeom>
          <a:noFill/>
          <a:ln w="9525">
            <a:noFill/>
            <a:miter lim="800000"/>
            <a:headEnd/>
            <a:tailEnd/>
          </a:ln>
        </p:spPr>
      </p:pic>
      <p:sp>
        <p:nvSpPr>
          <p:cNvPr id="18439" name="TextBox 21"/>
          <p:cNvSpPr txBox="1">
            <a:spLocks noChangeArrowheads="1"/>
          </p:cNvSpPr>
          <p:nvPr/>
        </p:nvSpPr>
        <p:spPr bwMode="auto">
          <a:xfrm>
            <a:off x="428625" y="928688"/>
            <a:ext cx="2286000" cy="369887"/>
          </a:xfrm>
          <a:prstGeom prst="rect">
            <a:avLst/>
          </a:prstGeom>
          <a:noFill/>
          <a:ln w="9525">
            <a:noFill/>
            <a:miter lim="800000"/>
            <a:headEnd/>
            <a:tailEnd/>
          </a:ln>
        </p:spPr>
        <p:txBody>
          <a:bodyPr>
            <a:spAutoFit/>
          </a:bodyPr>
          <a:lstStyle/>
          <a:p>
            <a:endParaRPr lang="ru-RU">
              <a:latin typeface="Constantia" pitchFamily="18" charset="0"/>
            </a:endParaRPr>
          </a:p>
        </p:txBody>
      </p:sp>
      <p:sp>
        <p:nvSpPr>
          <p:cNvPr id="23" name="TextBox 22"/>
          <p:cNvSpPr txBox="1">
            <a:spLocks noChangeArrowheads="1"/>
          </p:cNvSpPr>
          <p:nvPr/>
        </p:nvSpPr>
        <p:spPr bwMode="auto">
          <a:xfrm>
            <a:off x="3643313" y="4286250"/>
            <a:ext cx="2286000" cy="338138"/>
          </a:xfrm>
          <a:prstGeom prst="rect">
            <a:avLst/>
          </a:prstGeom>
          <a:noFill/>
          <a:ln w="9525">
            <a:noFill/>
            <a:miter lim="800000"/>
            <a:headEnd/>
            <a:tailEnd/>
          </a:ln>
        </p:spPr>
        <p:txBody>
          <a:bodyPr>
            <a:spAutoFit/>
          </a:bodyPr>
          <a:lstStyle/>
          <a:p>
            <a:r>
              <a:rPr lang="en-US" sz="1600">
                <a:solidFill>
                  <a:srgbClr val="FFFF00"/>
                </a:solidFill>
                <a:latin typeface="Constantia" pitchFamily="18" charset="0"/>
              </a:rPr>
              <a:t>"Autumn Bunch“( 1892)</a:t>
            </a:r>
            <a:endParaRPr lang="ru-RU" sz="1600">
              <a:solidFill>
                <a:srgbClr val="FFFF00"/>
              </a:solidFill>
              <a:latin typeface="Constantia" pitchFamily="18" charset="0"/>
            </a:endParaRPr>
          </a:p>
        </p:txBody>
      </p:sp>
      <p:sp>
        <p:nvSpPr>
          <p:cNvPr id="24" name="TextBox 23"/>
          <p:cNvSpPr txBox="1">
            <a:spLocks noChangeArrowheads="1"/>
          </p:cNvSpPr>
          <p:nvPr/>
        </p:nvSpPr>
        <p:spPr bwMode="auto">
          <a:xfrm>
            <a:off x="857250" y="3571875"/>
            <a:ext cx="2000250" cy="523875"/>
          </a:xfrm>
          <a:prstGeom prst="rect">
            <a:avLst/>
          </a:prstGeom>
          <a:noFill/>
          <a:ln w="9525">
            <a:noFill/>
            <a:miter lim="800000"/>
            <a:headEnd/>
            <a:tailEnd/>
          </a:ln>
        </p:spPr>
        <p:txBody>
          <a:bodyPr>
            <a:spAutoFit/>
          </a:bodyPr>
          <a:lstStyle/>
          <a:p>
            <a:pPr algn="ctr"/>
            <a:r>
              <a:rPr lang="en-US" sz="1400">
                <a:solidFill>
                  <a:srgbClr val="FFFF00"/>
                </a:solidFill>
                <a:latin typeface="Constantia" pitchFamily="18" charset="0"/>
              </a:rPr>
              <a:t>"Lev Tolstoy on rest in the  forest“(1893)</a:t>
            </a:r>
            <a:endParaRPr lang="ru-RU" sz="1400">
              <a:solidFill>
                <a:srgbClr val="FFFF00"/>
              </a:solidFill>
              <a:latin typeface="Constantia" pitchFamily="18" charset="0"/>
            </a:endParaRPr>
          </a:p>
        </p:txBody>
      </p:sp>
      <p:sp>
        <p:nvSpPr>
          <p:cNvPr id="25" name="TextBox 24"/>
          <p:cNvSpPr txBox="1">
            <a:spLocks noChangeArrowheads="1"/>
          </p:cNvSpPr>
          <p:nvPr/>
        </p:nvSpPr>
        <p:spPr bwMode="auto">
          <a:xfrm>
            <a:off x="5643563" y="3714750"/>
            <a:ext cx="3500437" cy="338138"/>
          </a:xfrm>
          <a:prstGeom prst="rect">
            <a:avLst/>
          </a:prstGeom>
          <a:noFill/>
          <a:ln w="9525">
            <a:noFill/>
            <a:miter lim="800000"/>
            <a:headEnd/>
            <a:tailEnd/>
          </a:ln>
        </p:spPr>
        <p:txBody>
          <a:bodyPr>
            <a:spAutoFit/>
          </a:bodyPr>
          <a:lstStyle/>
          <a:p>
            <a:r>
              <a:rPr lang="en-US" sz="1600">
                <a:solidFill>
                  <a:srgbClr val="FFFF00"/>
                </a:solidFill>
                <a:latin typeface="Constantia" pitchFamily="18" charset="0"/>
              </a:rPr>
              <a:t>Saint Nicholas of Myra in Lycia(1889)</a:t>
            </a:r>
            <a:endParaRPr lang="ru-RU" sz="1600">
              <a:solidFill>
                <a:srgbClr val="FFFF00"/>
              </a:solidFill>
              <a:latin typeface="Constantia" pitchFamily="18" charset="0"/>
            </a:endParaRPr>
          </a:p>
        </p:txBody>
      </p:sp>
      <p:sp>
        <p:nvSpPr>
          <p:cNvPr id="26" name="TextBox 25"/>
          <p:cNvSpPr txBox="1">
            <a:spLocks noChangeArrowheads="1"/>
          </p:cNvSpPr>
          <p:nvPr/>
        </p:nvSpPr>
        <p:spPr bwMode="auto">
          <a:xfrm>
            <a:off x="5857875" y="5786438"/>
            <a:ext cx="3143250" cy="584200"/>
          </a:xfrm>
          <a:prstGeom prst="rect">
            <a:avLst/>
          </a:prstGeom>
          <a:noFill/>
          <a:ln w="9525">
            <a:noFill/>
            <a:miter lim="800000"/>
            <a:headEnd/>
            <a:tailEnd/>
          </a:ln>
        </p:spPr>
        <p:txBody>
          <a:bodyPr>
            <a:spAutoFit/>
          </a:bodyPr>
          <a:lstStyle/>
          <a:p>
            <a:pPr algn="ctr"/>
            <a:r>
              <a:rPr lang="en-US" sz="1600">
                <a:solidFill>
                  <a:srgbClr val="FFFF00"/>
                </a:solidFill>
                <a:latin typeface="Constantia" pitchFamily="18" charset="0"/>
              </a:rPr>
              <a:t>"The manifestation of October 17, 1905,“(1911)</a:t>
            </a:r>
            <a:endParaRPr lang="ru-RU" sz="1600">
              <a:solidFill>
                <a:srgbClr val="FFFF00"/>
              </a:solidFill>
              <a:latin typeface="Constantia" pitchFamily="18" charset="0"/>
            </a:endParaRPr>
          </a:p>
        </p:txBody>
      </p:sp>
      <p:sp>
        <p:nvSpPr>
          <p:cNvPr id="27" name="TextBox 26"/>
          <p:cNvSpPr txBox="1">
            <a:spLocks noChangeArrowheads="1"/>
          </p:cNvSpPr>
          <p:nvPr/>
        </p:nvSpPr>
        <p:spPr bwMode="auto">
          <a:xfrm>
            <a:off x="428625" y="6215063"/>
            <a:ext cx="6357938" cy="369887"/>
          </a:xfrm>
          <a:prstGeom prst="rect">
            <a:avLst/>
          </a:prstGeom>
          <a:noFill/>
          <a:ln w="9525">
            <a:noFill/>
            <a:miter lim="800000"/>
            <a:headEnd/>
            <a:tailEnd/>
          </a:ln>
        </p:spPr>
        <p:txBody>
          <a:bodyPr>
            <a:spAutoFit/>
          </a:bodyPr>
          <a:lstStyle/>
          <a:p>
            <a:r>
              <a:rPr lang="en-US">
                <a:solidFill>
                  <a:srgbClr val="FFFF00"/>
                </a:solidFill>
                <a:latin typeface="Constantia" pitchFamily="18" charset="0"/>
              </a:rPr>
              <a:t>"Wedding of Nicholas II and Alexandra Fyodorovna“(1894)</a:t>
            </a:r>
            <a:endParaRPr lang="ru-RU">
              <a:solidFill>
                <a:srgbClr val="FFFF00"/>
              </a:solidFill>
              <a:latin typeface="Constantia"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linds(horizontal)">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box(in)">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diamond(in)">
                                      <p:cBhvr>
                                        <p:cTn id="23" dur="2000"/>
                                        <p:tgtEl>
                                          <p:spTgt spid="27"/>
                                        </p:tgtEl>
                                      </p:cBhvr>
                                    </p:animEffect>
                                  </p:childTnLst>
                                </p:cTn>
                              </p:par>
                            </p:childTnLst>
                          </p:cTn>
                        </p:par>
                        <p:par>
                          <p:cTn id="24" fill="hold">
                            <p:stCondLst>
                              <p:cond delay="2000"/>
                            </p:stCondLst>
                            <p:childTnLst>
                              <p:par>
                                <p:cTn id="25" presetID="5" presetClass="entr" presetSubtype="1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checkerboard(across)">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Содержимое 3" descr="800px-Ilia_Efimovich_Repin_(1844-1930)_-_Volga_Boatmen_(1870-1873).jpg"/>
          <p:cNvPicPr>
            <a:picLocks noGrp="1" noChangeAspect="1"/>
          </p:cNvPicPr>
          <p:nvPr>
            <p:ph idx="1"/>
          </p:nvPr>
        </p:nvPicPr>
        <p:blipFill>
          <a:blip r:embed="rId2" cstate="print"/>
          <a:srcRect/>
          <a:stretch>
            <a:fillRect/>
          </a:stretch>
        </p:blipFill>
        <p:spPr>
          <a:xfrm>
            <a:off x="428625" y="1714500"/>
            <a:ext cx="8215313" cy="4286250"/>
          </a:xfrm>
        </p:spPr>
      </p:pic>
      <p:sp>
        <p:nvSpPr>
          <p:cNvPr id="3" name="Заголовок 2"/>
          <p:cNvSpPr>
            <a:spLocks noGrp="1"/>
          </p:cNvSpPr>
          <p:nvPr>
            <p:ph type="title"/>
          </p:nvPr>
        </p:nvSpPr>
        <p:spPr/>
        <p:txBody>
          <a:bodyPr/>
          <a:lstStyle/>
          <a:p>
            <a:pPr fontAlgn="auto">
              <a:spcAft>
                <a:spcPts val="0"/>
              </a:spcAft>
              <a:defRPr/>
            </a:pPr>
            <a:r>
              <a:rPr sz="3200" smtClean="0"/>
              <a:t>"Barge Haulers on the Volga", 1870-1873, State Russian Museum, St. Petersburg.</a:t>
            </a:r>
            <a:endParaRPr lang="ru-RU" sz="3200"/>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Содержимое 3" descr="Repin_Cossacks.jpg"/>
          <p:cNvPicPr>
            <a:picLocks noGrp="1" noChangeAspect="1"/>
          </p:cNvPicPr>
          <p:nvPr>
            <p:ph idx="1"/>
          </p:nvPr>
        </p:nvPicPr>
        <p:blipFill>
          <a:blip r:embed="rId3" cstate="print"/>
          <a:srcRect/>
          <a:stretch>
            <a:fillRect/>
          </a:stretch>
        </p:blipFill>
        <p:spPr>
          <a:xfrm>
            <a:off x="714375" y="1528763"/>
            <a:ext cx="7786688" cy="4603750"/>
          </a:xfrm>
        </p:spPr>
      </p:pic>
      <p:sp>
        <p:nvSpPr>
          <p:cNvPr id="3" name="Заголовок 2"/>
          <p:cNvSpPr>
            <a:spLocks noGrp="1"/>
          </p:cNvSpPr>
          <p:nvPr>
            <p:ph type="title"/>
          </p:nvPr>
        </p:nvSpPr>
        <p:spPr>
          <a:xfrm>
            <a:off x="457200" y="214290"/>
            <a:ext cx="8229600" cy="1285884"/>
          </a:xfrm>
        </p:spPr>
        <p:txBody>
          <a:bodyPr/>
          <a:lstStyle/>
          <a:p>
            <a:pPr fontAlgn="auto">
              <a:spcAft>
                <a:spcPts val="0"/>
              </a:spcAft>
              <a:defRPr/>
            </a:pPr>
            <a:r>
              <a:rPr sz="3600" smtClean="0"/>
              <a:t>"The Cossacks", 1880-1891, State Russian Museum, St. Petersburg</a:t>
            </a:r>
            <a:endParaRPr lang="ru-RU" sz="3600"/>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Содержимое 3" descr="800px-Pushkin_derzhavin.jpg"/>
          <p:cNvPicPr>
            <a:picLocks noGrp="1" noChangeAspect="1"/>
          </p:cNvPicPr>
          <p:nvPr>
            <p:ph idx="1"/>
          </p:nvPr>
        </p:nvPicPr>
        <p:blipFill>
          <a:blip r:embed="rId2" cstate="print"/>
          <a:srcRect/>
          <a:stretch>
            <a:fillRect/>
          </a:stretch>
        </p:blipFill>
        <p:spPr>
          <a:xfrm>
            <a:off x="1047750" y="1524000"/>
            <a:ext cx="7048500" cy="4572000"/>
          </a:xfrm>
        </p:spPr>
      </p:pic>
      <p:sp>
        <p:nvSpPr>
          <p:cNvPr id="3" name="Заголовок 2"/>
          <p:cNvSpPr>
            <a:spLocks noGrp="1"/>
          </p:cNvSpPr>
          <p:nvPr>
            <p:ph type="title"/>
          </p:nvPr>
        </p:nvSpPr>
        <p:spPr/>
        <p:txBody>
          <a:bodyPr/>
          <a:lstStyle/>
          <a:p>
            <a:pPr algn="ctr" fontAlgn="auto">
              <a:spcAft>
                <a:spcPts val="0"/>
              </a:spcAft>
              <a:defRPr/>
            </a:pPr>
            <a:r>
              <a:rPr sz="3200" smtClean="0"/>
              <a:t>Pushkin Reciting His Poem Before Old Derzhavin (1911)</a:t>
            </a:r>
            <a:endParaRPr lang="ru-RU" sz="3200"/>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Содержимое 3"/>
          <p:cNvSpPr>
            <a:spLocks noGrp="1"/>
          </p:cNvSpPr>
          <p:nvPr>
            <p:ph sz="quarter" idx="1"/>
          </p:nvPr>
        </p:nvSpPr>
        <p:spPr>
          <a:xfrm>
            <a:off x="457200" y="457200"/>
            <a:ext cx="8543925" cy="685800"/>
          </a:xfrm>
        </p:spPr>
        <p:txBody>
          <a:bodyPr/>
          <a:lstStyle/>
          <a:p>
            <a:pPr algn="ctr">
              <a:buFont typeface="Wingdings 2" pitchFamily="18" charset="2"/>
              <a:buNone/>
            </a:pPr>
            <a:r>
              <a:rPr lang="en-US" sz="1800" smtClean="0"/>
              <a:t>One  of  his  most  famous  paintings  is "Ivan  Grozny and  His  Son  Ivan  Nove16, 1581", 1885,The  State  Tretyakov  Gallery,  Moscow.</a:t>
            </a:r>
            <a:endParaRPr lang="ru-RU" sz="1800" smtClean="0"/>
          </a:p>
          <a:p>
            <a:endParaRPr lang="ru-RU" smtClean="0"/>
          </a:p>
        </p:txBody>
      </p:sp>
      <p:sp>
        <p:nvSpPr>
          <p:cNvPr id="23554" name="Текст 4"/>
          <p:cNvSpPr>
            <a:spLocks noGrp="1"/>
          </p:cNvSpPr>
          <p:nvPr>
            <p:ph type="body" idx="2"/>
          </p:nvPr>
        </p:nvSpPr>
        <p:spPr>
          <a:xfrm>
            <a:off x="7143750" y="1000125"/>
            <a:ext cx="1857375" cy="5286375"/>
          </a:xfrm>
        </p:spPr>
        <p:txBody>
          <a:bodyPr/>
          <a:lstStyle/>
          <a:p>
            <a:r>
              <a:rPr lang="en-US" sz="1300" dirty="0" smtClean="0"/>
              <a:t>In the foreground we can see Ivan the Terrible, who in a fit of anger struck a mortal blow to the Prince. Tsar Ivan is dressed in a monk's black clothes. The tsar`s  scared face, expresses  fear and  madness ,his eyes, looking at nothing makes us panic. He keeps dying prince's head with his left hand, through which red blood flowing, trying to plug the hand wound on the head of his son. On the carpet we can see the staff, which became the murder weapon.</a:t>
            </a:r>
            <a:endParaRPr lang="ru-RU" sz="1300" dirty="0" smtClean="0"/>
          </a:p>
        </p:txBody>
      </p:sp>
      <p:sp>
        <p:nvSpPr>
          <p:cNvPr id="2" name="Заголовок 1"/>
          <p:cNvSpPr>
            <a:spLocks noGrp="1"/>
          </p:cNvSpPr>
          <p:nvPr>
            <p:ph type="title"/>
          </p:nvPr>
        </p:nvSpPr>
        <p:spPr>
          <a:xfrm>
            <a:off x="8786813" y="6215063"/>
            <a:ext cx="147637" cy="166687"/>
          </a:xfrm>
        </p:spPr>
        <p:txBody>
          <a:bodyPr>
            <a:noAutofit/>
          </a:bodyPr>
          <a:lstStyle/>
          <a:p>
            <a:pPr fontAlgn="auto">
              <a:spcAft>
                <a:spcPts val="0"/>
              </a:spcAft>
              <a:defRPr/>
            </a:pPr>
            <a:endParaRPr lang="ru-RU" sz="1200" dirty="0"/>
          </a:p>
        </p:txBody>
      </p:sp>
      <p:pic>
        <p:nvPicPr>
          <p:cNvPr id="3" name="Рисунок 2" descr="REPIN_Ivan_Terrible&amp;Ivan.jpg"/>
          <p:cNvPicPr>
            <a:picLocks noChangeAspect="1"/>
          </p:cNvPicPr>
          <p:nvPr/>
        </p:nvPicPr>
        <p:blipFill>
          <a:blip r:embed="rId2" cstate="print"/>
          <a:srcRect/>
          <a:stretch>
            <a:fillRect/>
          </a:stretch>
        </p:blipFill>
        <p:spPr bwMode="auto">
          <a:xfrm>
            <a:off x="214282" y="1357298"/>
            <a:ext cx="6918325" cy="5059362"/>
          </a:xfrm>
          <a:prstGeom prst="rect">
            <a:avLst/>
          </a:prstGeom>
          <a:noFill/>
          <a:ln w="9525">
            <a:noFill/>
            <a:miter lim="800000"/>
            <a:headEnd/>
            <a:tailEnd/>
          </a:ln>
        </p:spPr>
      </p:pic>
      <p:pic>
        <p:nvPicPr>
          <p:cNvPr id="6" name="Содержимое 4" descr="Ivan_the_Terrible_&amp;_son_-_detail.jpg"/>
          <p:cNvPicPr>
            <a:picLocks noChangeAspect="1"/>
          </p:cNvPicPr>
          <p:nvPr/>
        </p:nvPicPr>
        <p:blipFill>
          <a:blip r:embed="rId3" cstate="print"/>
          <a:srcRect/>
          <a:stretch>
            <a:fillRect/>
          </a:stretch>
        </p:blipFill>
        <p:spPr bwMode="auto">
          <a:xfrm>
            <a:off x="5572125" y="1143000"/>
            <a:ext cx="1546225" cy="2214563"/>
          </a:xfrm>
          <a:prstGeom prst="rect">
            <a:avLst/>
          </a:prstGeom>
          <a:noFill/>
          <a:ln w="9525">
            <a:noFill/>
            <a:miter lim="800000"/>
            <a:headEnd/>
            <a:tailEnd/>
          </a:ln>
        </p:spPr>
      </p:pic>
      <p:cxnSp>
        <p:nvCxnSpPr>
          <p:cNvPr id="9" name="Прямая соединительная линия 8"/>
          <p:cNvCxnSpPr/>
          <p:nvPr/>
        </p:nvCxnSpPr>
        <p:spPr>
          <a:xfrm rot="5400000">
            <a:off x="2321719" y="2893219"/>
            <a:ext cx="12144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2928938" y="2286000"/>
            <a:ext cx="1285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rot="5400000">
            <a:off x="3571875" y="2928938"/>
            <a:ext cx="1285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2928938" y="3500438"/>
            <a:ext cx="12858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flipV="1">
            <a:off x="4214813" y="1857375"/>
            <a:ext cx="1357312" cy="71437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8" presetClass="entr" presetSubtype="0" accel="50000" fill="hold"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set>
                                      <p:cBhvr>
                                        <p:cTn id="15" dur="455" fill="hold">
                                          <p:stCondLst>
                                            <p:cond delay="0"/>
                                          </p:stCondLst>
                                        </p:cTn>
                                        <p:tgtEl>
                                          <p:spTgt spid="6"/>
                                        </p:tgtEl>
                                        <p:attrNameLst>
                                          <p:attrName>style.rotation</p:attrName>
                                        </p:attrNameLst>
                                      </p:cBhvr>
                                      <p:to>
                                        <p:strVal val="-45.0"/>
                                      </p:to>
                                    </p:set>
                                    <p:anim calcmode="lin" valueType="num">
                                      <p:cBhvr>
                                        <p:cTn id="16"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246</TotalTime>
  <Words>690</Words>
  <Application>Microsoft Office PowerPoint</Application>
  <PresentationFormat>Экран (4:3)</PresentationFormat>
  <Paragraphs>49</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Бумажная</vt:lpstr>
      <vt:lpstr>Ilya Repin (1844-1930)     Gusleva Anna,9 “v”</vt:lpstr>
      <vt:lpstr>Ilya Repin-Russian painter, a master of portraits, historical and genre scenes.</vt:lpstr>
      <vt:lpstr>Among  Repin`s  students  were : B. M.Kustodiev, I. E.  Grabar, Igor Kulikov, F.A. Malyavin, also  he  gave  a  private  lessons  to  V. A.Serov.</vt:lpstr>
      <vt:lpstr>Слайд 4</vt:lpstr>
      <vt:lpstr>There are some the most famous Repin`s paintings:</vt:lpstr>
      <vt:lpstr>"Barge Haulers on the Volga", 1870-1873, State Russian Museum, St. Petersburg.</vt:lpstr>
      <vt:lpstr>"The Cossacks", 1880-1891, State Russian Museum, St. Petersburg</vt:lpstr>
      <vt:lpstr>Pushkin Reciting His Poem Before Old Derzhavin (1911)</vt:lpstr>
      <vt:lpstr>Слайд 9</vt:lpstr>
      <vt:lpstr>Слайд 10</vt:lpstr>
      <vt:lpstr>In 1913, Repin's  painting  has  suffered  from  a  knife  of  an  old believer  icon  painter  named Abram Abramovich  Balashov. He inflicted  three  stab  the  faces  depicted  shouting "Enough blood! Down with blood! ". He  was  placed  in  a  mental  home.</vt:lpstr>
      <vt:lpstr>The  sketch of  the picture.</vt:lpstr>
      <vt:lpstr>According  to  the  Repin`s  memories : "Writing - volleys, suffered, suffered, and  again  corrected  already  written, clap  with  painful disappointment  in  their  abilities,  again  and  again  extracted went  on  the  attack. Minutes  I  was  getting  scared. I  turned  away  from  this  picture, hid  it. To  my  friends,  it  made  the  same impression. But  something  drove  me  to  the  picture, and  again  I was  working  on  it. "First  picture  was  featured  in  the  1885  artist  friends,  among  whom  were  Kramskoi,  Shishkin, Yaroshenko, Briullov  and  others, according  to  the  memoirs  of  Repin,  guests were  shocked and  silent  for  a long  time, waiting  for  the  word Kramskoy.</vt:lpstr>
      <vt:lpstr>Thank  you  for  your  attention!</vt:lpstr>
      <vt:lpstr>“Internet-resources”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Ivan Repin</dc:title>
  <dc:creator>Alex</dc:creator>
  <cp:lastModifiedBy>Users</cp:lastModifiedBy>
  <cp:revision>34</cp:revision>
  <dcterms:created xsi:type="dcterms:W3CDTF">2013-01-25T13:54:08Z</dcterms:created>
  <dcterms:modified xsi:type="dcterms:W3CDTF">2013-01-30T08:52:52Z</dcterms:modified>
</cp:coreProperties>
</file>