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</p:sldMasterIdLst>
  <p:sldIdLst>
    <p:sldId id="280" r:id="rId3"/>
    <p:sldId id="282" r:id="rId4"/>
    <p:sldId id="260" r:id="rId5"/>
    <p:sldId id="281" r:id="rId6"/>
    <p:sldId id="264" r:id="rId7"/>
    <p:sldId id="265" r:id="rId8"/>
    <p:sldId id="268" r:id="rId9"/>
    <p:sldId id="271" r:id="rId10"/>
    <p:sldId id="273" r:id="rId11"/>
    <p:sldId id="283" r:id="rId12"/>
    <p:sldId id="284" r:id="rId13"/>
    <p:sldId id="285" r:id="rId14"/>
    <p:sldId id="286" r:id="rId15"/>
    <p:sldId id="290" r:id="rId16"/>
    <p:sldId id="287" r:id="rId17"/>
    <p:sldId id="291" r:id="rId18"/>
    <p:sldId id="289" r:id="rId19"/>
    <p:sldId id="279" r:id="rId20"/>
    <p:sldId id="288" r:id="rId21"/>
    <p:sldId id="29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300"/>
    <a:srgbClr val="EAB200"/>
    <a:srgbClr val="B88C00"/>
    <a:srgbClr val="000B2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8" autoAdjust="0"/>
    <p:restoredTop sz="94660"/>
  </p:normalViewPr>
  <p:slideViewPr>
    <p:cSldViewPr>
      <p:cViewPr varScale="1">
        <p:scale>
          <a:sx n="68" d="100"/>
          <a:sy n="68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853709-00CF-4688-9F2F-EB233425E9B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5EED3A-3556-49C0-AB3F-BECBD35E0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786063" y="1071563"/>
            <a:ext cx="271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1643063" y="928688"/>
            <a:ext cx="6143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2770" name="Picture 2" descr="http://matematik.ucoz.ua/_ph/1/2/5429949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899592" y="1628800"/>
            <a:ext cx="7416824" cy="38884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Открытый классный час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«МАТЕМАТИКА В ПРОФЕССИЯХ»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r"/>
            <a:r>
              <a:rPr lang="ru-RU" sz="2400" b="1" dirty="0" smtClean="0"/>
              <a:t>          </a:t>
            </a:r>
            <a:endParaRPr lang="ru-RU" dirty="0"/>
          </a:p>
          <a:p>
            <a:pPr algn="r"/>
            <a:r>
              <a:rPr lang="ru-RU" b="1" dirty="0"/>
              <a:t> 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1196752"/>
            <a:ext cx="50405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Тренер - инженер-наладчик, помогающий спортсмену в саморазвитии задатков-способностей, которые заложены в человеческом теле и востребованы определенным видом спорта, доводя их до ярко выраженного индивидуального уровня. </a:t>
            </a:r>
            <a:endParaRPr lang="ru-RU" sz="2800" b="1" dirty="0"/>
          </a:p>
        </p:txBody>
      </p:sp>
      <p:sp>
        <p:nvSpPr>
          <p:cNvPr id="8" name="Текст 4"/>
          <p:cNvSpPr>
            <a:spLocks noGrp="1"/>
          </p:cNvSpPr>
          <p:nvPr>
            <p:ph type="body" idx="1"/>
          </p:nvPr>
        </p:nvSpPr>
        <p:spPr>
          <a:xfrm>
            <a:off x="683568" y="260648"/>
            <a:ext cx="7416824" cy="63976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Профессия: Тренер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32772" name="Picture 4" descr="http://www.huang-zi.com/Images/Business%20Coach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86354" y="1124744"/>
            <a:ext cx="3251633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779912" y="0"/>
            <a:ext cx="5112568" cy="704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Как оценить Ваш потенциальный результат на марафоне?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Правило №1</a:t>
            </a: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Время на дистанции 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10 км умножьте на 5 и вычтите 10 минут: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t·10−5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lang="ru-RU" sz="2400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Правило №2:</a:t>
            </a: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множьте время  на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пятикилометрово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й дистанции на десять.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t·10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Задача.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Ваш лучший результат на 5-ти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километровой дистанции равен  17 минутам.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Чему равно потенциальное время на марафоне? Выразите это время в часах.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AutoShape 3" descr="http://im7-tub-ru.yandex.net/i?id=832710861-41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7" name="AutoShape 5" descr="http://im7-tub-ru.yandex.net/i?id=832710861-41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9" name="AutoShape 7" descr="http://im7-tub-ru.yandex.net/i?id=832710861-41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1" name="Picture 9" descr="http://sheg-school1.edu.tomsk.ru/files/Image/runners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76672"/>
            <a:ext cx="2915816" cy="2169149"/>
          </a:xfrm>
          <a:prstGeom prst="rect">
            <a:avLst/>
          </a:prstGeom>
          <a:noFill/>
        </p:spPr>
      </p:pic>
      <p:sp>
        <p:nvSpPr>
          <p:cNvPr id="12" name="Объект 5"/>
          <p:cNvSpPr>
            <a:spLocks noGrp="1"/>
          </p:cNvSpPr>
          <p:nvPr>
            <p:ph sz="half" idx="2"/>
          </p:nvPr>
        </p:nvSpPr>
        <p:spPr>
          <a:xfrm>
            <a:off x="0" y="2852936"/>
            <a:ext cx="3923928" cy="3717032"/>
          </a:xfrm>
        </p:spPr>
        <p:txBody>
          <a:bodyPr>
            <a:normAutofit fontScale="85000" lnSpcReduction="10000"/>
          </a:bodyPr>
          <a:lstStyle/>
          <a:p>
            <a:r>
              <a:rPr lang="ru-RU" sz="2900" dirty="0" smtClean="0">
                <a:solidFill>
                  <a:srgbClr val="002060"/>
                </a:solidFill>
              </a:rPr>
              <a:t>          </a:t>
            </a:r>
            <a:r>
              <a:rPr lang="ru-RU" sz="3300" dirty="0" smtClean="0">
                <a:solidFill>
                  <a:srgbClr val="002060"/>
                </a:solidFill>
              </a:rPr>
              <a:t>Решение:</a:t>
            </a:r>
          </a:p>
          <a:p>
            <a:pPr algn="ctr"/>
            <a:r>
              <a:rPr lang="ru-RU" sz="2800" i="1" dirty="0" smtClean="0">
                <a:solidFill>
                  <a:srgbClr val="000B22"/>
                </a:solidFill>
              </a:rPr>
              <a:t>Так как выбранная дистанция 5-ти километровая, то время на марафоне вычисляем по 2 правилу: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17∙10=170мин=2ч50 мин.</a:t>
            </a:r>
          </a:p>
          <a:p>
            <a:r>
              <a:rPr lang="ru-RU" sz="2900" dirty="0" smtClean="0">
                <a:solidFill>
                  <a:srgbClr val="FF0000"/>
                </a:solidFill>
              </a:rPr>
              <a:t>      Ответ: 2ч. 50 мин</a:t>
            </a:r>
            <a:r>
              <a:rPr lang="ru-RU" sz="29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1340768"/>
            <a:ext cx="5688632" cy="494116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Пекарь выпекает различные виды хлеба и полуфабрикаты  для кондитерских изделий.</a:t>
            </a:r>
          </a:p>
          <a:p>
            <a:r>
              <a:rPr lang="ru-RU" sz="2800" dirty="0" smtClean="0"/>
              <a:t>Как только человек научился выпекать хлеб, технология его производства значительно изменилась, однако профессия пекаря по-прежнему остаётся уважаемой и востребованной. </a:t>
            </a:r>
          </a:p>
          <a:p>
            <a:endParaRPr lang="ru-RU" dirty="0"/>
          </a:p>
        </p:txBody>
      </p:sp>
      <p:pic>
        <p:nvPicPr>
          <p:cNvPr id="34818" name="Picture 2" descr="http://im3-tub-ru.yandex.net/i?id=493089566-09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43488">
            <a:off x="5827338" y="4149080"/>
            <a:ext cx="3066899" cy="213969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971600" y="404664"/>
            <a:ext cx="74631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+mj-lt"/>
              </a:rPr>
              <a:t>Профессия: пекарь.</a:t>
            </a:r>
            <a:endParaRPr lang="ru-RU" sz="48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4820" name="Picture 4" descr="http://im4-tub-ru.yandex.net/i?id=48392682-39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30591">
            <a:off x="5868144" y="1772816"/>
            <a:ext cx="2667144" cy="186079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87624" y="260648"/>
            <a:ext cx="2808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Задача </a:t>
            </a:r>
            <a:endParaRPr lang="ru-RU" sz="40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51520" y="980728"/>
            <a:ext cx="85689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Определите, сколько килограммовых пакетов ржаной муки потребуется для приготовления 37 буханок чёрного хлеба, если на одну такую буханку потребуется  300 граммов муки.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http://centerhope.info/wp-content/uploads/2011/02/album_pic.php_.jpe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852936"/>
            <a:ext cx="4104456" cy="363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076056" y="2780928"/>
            <a:ext cx="3600400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Решение:</a:t>
            </a:r>
          </a:p>
          <a:p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1 кг.=1000 гр.</a:t>
            </a:r>
          </a:p>
          <a:p>
            <a:pPr marL="342900" indent="-342900">
              <a:buAutoNum type="arabicParenR"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37∙300=11100(</a:t>
            </a:r>
            <a:r>
              <a:rPr lang="ru-RU" sz="2400" b="1" dirty="0" err="1" smtClean="0">
                <a:solidFill>
                  <a:schemeClr val="accent3">
                    <a:lumMod val="75000"/>
                  </a:schemeClr>
                </a:solidFill>
              </a:rPr>
              <a:t>гр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) муки потребуется.</a:t>
            </a:r>
          </a:p>
          <a:p>
            <a:pPr marL="342900" indent="-342900">
              <a:buAutoNum type="arabicParenR"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11100:1000=11,1(кг)</a:t>
            </a:r>
          </a:p>
          <a:p>
            <a:pPr marL="342900" indent="-342900">
              <a:buAutoNum type="arabicParenR"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Ответ: потребуется 12 килограммовых пакетов.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24936" cy="778296"/>
          </a:xfrm>
        </p:spPr>
        <p:txBody>
          <a:bodyPr>
            <a:noAutofit/>
          </a:bodyPr>
          <a:lstStyle/>
          <a:p>
            <a:r>
              <a:rPr lang="ru-RU" sz="4400" dirty="0" smtClean="0"/>
              <a:t>Профессия: Сталевар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196752"/>
            <a:ext cx="5400600" cy="54452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Это очень трудоемкая профессия, требующая хорошей физической подготовки. Сталевары работают в горячем цехе.  Им необходимо быть внимательным, всё выполнять с большой точностью - а этому учит математика.</a:t>
            </a:r>
          </a:p>
          <a:p>
            <a:endParaRPr lang="ru-RU" dirty="0"/>
          </a:p>
        </p:txBody>
      </p:sp>
      <p:pic>
        <p:nvPicPr>
          <p:cNvPr id="39938" name="Picture 2" descr="http://image.goodvin.info/images/original/Feb2012/168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60498"/>
            <a:ext cx="3168352" cy="416423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568952" cy="43735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Необходимо выплавить  сплав меди с оловом общей массой 3,2 т, содержащий 45% меди.  </a:t>
            </a:r>
            <a:r>
              <a:rPr lang="ru-RU" sz="2800" dirty="0" smtClean="0">
                <a:solidFill>
                  <a:srgbClr val="FF0000"/>
                </a:solidFill>
              </a:rPr>
              <a:t>Сколько килограммов чистой  меди содержится в этом сплаве?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www.sunhome.ru/UsersGallery/Cards/49/276375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852936"/>
            <a:ext cx="2694037" cy="3771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2852936"/>
            <a:ext cx="4968552" cy="361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Решение:</a:t>
            </a:r>
          </a:p>
          <a:p>
            <a:endParaRPr lang="ru-RU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1 тонна=1000 килограммов.</a:t>
            </a:r>
          </a:p>
          <a:p>
            <a:endParaRPr lang="ru-RU" sz="1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3200 кг   -    100%</a:t>
            </a:r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    </a:t>
            </a:r>
            <a:r>
              <a:rPr lang="ru-RU" sz="2400" b="1" dirty="0" err="1" smtClean="0">
                <a:solidFill>
                  <a:schemeClr val="accent3">
                    <a:lumMod val="75000"/>
                  </a:schemeClr>
                </a:solidFill>
              </a:rPr>
              <a:t>х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 кг   -     45%</a:t>
            </a:r>
          </a:p>
          <a:p>
            <a:endParaRPr lang="ru-RU" sz="12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Х = 3200∙45:100=1440(кг)</a:t>
            </a:r>
          </a:p>
          <a:p>
            <a:pPr marL="342900" indent="-342900">
              <a:buAutoNum type="arabicParenR"/>
            </a:pPr>
            <a:endParaRPr lang="ru-RU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Ответ:  1440 килограммов меди потребуется.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88640"/>
            <a:ext cx="28083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+mj-lt"/>
              </a:rPr>
              <a:t>Задача </a:t>
            </a:r>
            <a:endParaRPr lang="ru-RU" sz="48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32656"/>
            <a:ext cx="8686800" cy="6525344"/>
          </a:xfrm>
        </p:spPr>
        <p:txBody>
          <a:bodyPr>
            <a:normAutofit/>
          </a:bodyPr>
          <a:lstStyle/>
          <a:p>
            <a:r>
              <a:rPr lang="ru-RU" dirty="0" smtClean="0"/>
              <a:t>           </a:t>
            </a:r>
            <a:r>
              <a:rPr lang="ru-RU" i="1" dirty="0" smtClean="0"/>
              <a:t> </a:t>
            </a:r>
            <a:r>
              <a:rPr lang="ru-RU" sz="3200" dirty="0" smtClean="0">
                <a:solidFill>
                  <a:srgbClr val="FF0000"/>
                </a:solidFill>
              </a:rPr>
              <a:t>Странное дело, а может быть, нет: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Жил-был на свете когда-то сапожник,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Был он сапожником 45 лет,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Но про него говорили  «Художник!».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Странное дело, а может быть, нет: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Жил-был на свете когда-то художник, 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Был он сапожником 70 лет,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Но про него говорили: «Сапожник».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Странное дело, а может быть, нет.</a:t>
            </a:r>
          </a:p>
        </p:txBody>
      </p:sp>
      <p:pic>
        <p:nvPicPr>
          <p:cNvPr id="1026" name="Picture 2" descr="http://im4-tub-ru.yandex.net/i?id=61883998-63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782539">
            <a:off x="141317" y="1393599"/>
            <a:ext cx="1208852" cy="1225188"/>
          </a:xfrm>
          <a:prstGeom prst="rect">
            <a:avLst/>
          </a:prstGeom>
          <a:noFill/>
        </p:spPr>
      </p:pic>
      <p:pic>
        <p:nvPicPr>
          <p:cNvPr id="1028" name="Picture 4" descr="http://im8-tub-ru.yandex.net/i?id=428084874-17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4293096"/>
            <a:ext cx="1323975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91264" cy="4373563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Пофантазируйте и придумайте несуществующую профессию будущего. Прорекламируйте её.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6866" name="Picture 2" descr="http://im5-tub-ru.yandex.net/i?id=504527696-05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461908">
            <a:off x="414461" y="441836"/>
            <a:ext cx="2018399" cy="1576874"/>
          </a:xfrm>
          <a:prstGeom prst="rect">
            <a:avLst/>
          </a:prstGeom>
          <a:noFill/>
        </p:spPr>
      </p:pic>
      <p:pic>
        <p:nvPicPr>
          <p:cNvPr id="36868" name="Picture 4" descr="http://im4-tub-ru.yandex.net/i?id=304470844-37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10776">
            <a:off x="6405863" y="428195"/>
            <a:ext cx="2113863" cy="1539221"/>
          </a:xfrm>
          <a:prstGeom prst="rect">
            <a:avLst/>
          </a:prstGeom>
          <a:noFill/>
        </p:spPr>
      </p:pic>
      <p:pic>
        <p:nvPicPr>
          <p:cNvPr id="36870" name="Picture 6" descr="http://im8-tub-ru.yandex.net/i?id=342692938-67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996535">
            <a:off x="346949" y="5156497"/>
            <a:ext cx="1939536" cy="1454652"/>
          </a:xfrm>
          <a:prstGeom prst="rect">
            <a:avLst/>
          </a:prstGeom>
          <a:noFill/>
        </p:spPr>
      </p:pic>
      <p:pic>
        <p:nvPicPr>
          <p:cNvPr id="36872" name="Picture 8" descr="http://im8-tub-ru.yandex.net/i?id=88220028-07-72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453444">
            <a:off x="6719832" y="5069638"/>
            <a:ext cx="2103503" cy="148832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140968"/>
            <a:ext cx="3456383" cy="357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32656"/>
            <a:ext cx="871296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«Если вы хотите участвовать в большой жизни, то наполните свою голову математикой, пока есть к тому возможность. Она окажет вам потом огромную помощь во всей вашей </a:t>
            </a:r>
            <a:r>
              <a:rPr lang="ru-RU" sz="3200" b="1" dirty="0" smtClean="0">
                <a:solidFill>
                  <a:schemeClr val="tx2"/>
                </a:solidFill>
              </a:rPr>
              <a:t>жизни и работе». </a:t>
            </a:r>
            <a:r>
              <a:rPr lang="ru-RU" sz="2800" b="1" dirty="0" smtClean="0">
                <a:solidFill>
                  <a:schemeClr val="tx2"/>
                </a:solidFill>
              </a:rPr>
              <a:t>					</a:t>
            </a:r>
          </a:p>
          <a:p>
            <a:pPr algn="r"/>
            <a:r>
              <a:rPr lang="ru-RU" sz="2800" b="1" dirty="0" smtClean="0">
                <a:solidFill>
                  <a:schemeClr val="tx2"/>
                </a:solidFill>
              </a:rPr>
              <a:t>М.И.Калинин </a:t>
            </a:r>
            <a:r>
              <a:rPr lang="ru-RU" sz="2800" b="1" dirty="0">
                <a:solidFill>
                  <a:schemeClr val="tx2"/>
                </a:solidFill>
              </a:rPr>
              <a:t/>
            </a:r>
            <a:br>
              <a:rPr lang="ru-RU" sz="2800" b="1" dirty="0">
                <a:solidFill>
                  <a:schemeClr val="tx2"/>
                </a:solidFill>
              </a:rPr>
            </a:b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0600139"/>
      </p:ext>
    </p:extLst>
  </p:cSld>
  <p:clrMapOvr>
    <a:masterClrMapping/>
  </p:clrMapOvr>
  <p:transition spd="slow" advClick="0" advTm="5000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7666728">
            <a:off x="-735060" y="2675051"/>
            <a:ext cx="4582369" cy="1335678"/>
          </a:xfrm>
        </p:spPr>
        <p:txBody>
          <a:bodyPr>
            <a:prstTxWarp prst="textCurveDown">
              <a:avLst/>
            </a:prstTxWarp>
          </a:bodyPr>
          <a:lstStyle/>
          <a:p>
            <a:r>
              <a:rPr lang="ru-RU" dirty="0" smtClean="0"/>
              <a:t>дОброго пути!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54964"/>
            <a:ext cx="6054915" cy="5332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447384" cy="388843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Греки изучали математику, чтобы познать мир,                  а римляне –   для того, чтобы измерять земельные участки.</a:t>
            </a:r>
            <a:br>
              <a:rPr lang="ru-RU" sz="48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48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А для чего изучаете математику вы?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786063" y="1071563"/>
            <a:ext cx="271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1643063" y="928688"/>
            <a:ext cx="6143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2770" name="Picture 2" descr="http://matematik.ucoz.ua/_ph/1/2/5429949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899592" y="1268760"/>
            <a:ext cx="7416824" cy="44935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8000" b="1" dirty="0" smtClean="0">
              <a:solidFill>
                <a:srgbClr val="FF0000"/>
              </a:solidFill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r"/>
            <a:r>
              <a:rPr lang="ru-RU" sz="2400" b="1" dirty="0" smtClean="0"/>
              <a:t>          </a:t>
            </a:r>
            <a:endParaRPr lang="ru-RU" dirty="0"/>
          </a:p>
          <a:p>
            <a:pPr algn="r"/>
            <a:r>
              <a:rPr lang="ru-RU" b="1" dirty="0"/>
              <a:t> 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5688632" cy="547260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Секретарь – это «лицо</a:t>
            </a:r>
            <a:r>
              <a:rPr lang="ru-RU" sz="2400" dirty="0"/>
              <a:t>», </a:t>
            </a:r>
            <a:r>
              <a:rPr lang="ru-RU" sz="2400" dirty="0" smtClean="0"/>
              <a:t>ведущее </a:t>
            </a:r>
            <a:r>
              <a:rPr lang="ru-RU" sz="2400" dirty="0"/>
              <a:t>деловую переписку отдельного лица или какого-нибудь учреждения, а также </a:t>
            </a:r>
            <a:r>
              <a:rPr lang="ru-RU" sz="2400" dirty="0" smtClean="0"/>
              <a:t>ведающее делопроизводством</a:t>
            </a:r>
            <a:r>
              <a:rPr lang="ru-RU" sz="2400" dirty="0"/>
              <a:t>».</a:t>
            </a:r>
          </a:p>
          <a:p>
            <a:r>
              <a:rPr lang="ru-RU" sz="2400" dirty="0"/>
              <a:t>Понятие секретарь </a:t>
            </a:r>
            <a:r>
              <a:rPr lang="ru-RU" sz="2400" dirty="0" smtClean="0"/>
              <a:t>           достаточно многогранное:                    секретарь-референт,              ученого </a:t>
            </a:r>
            <a:r>
              <a:rPr lang="ru-RU" sz="2400" dirty="0"/>
              <a:t>секретаря, </a:t>
            </a:r>
            <a:r>
              <a:rPr lang="ru-RU" sz="2400" dirty="0" smtClean="0"/>
              <a:t>             секретарь </a:t>
            </a:r>
            <a:r>
              <a:rPr lang="ru-RU" sz="2400" dirty="0"/>
              <a:t>коллегии, </a:t>
            </a:r>
            <a:r>
              <a:rPr lang="ru-RU" sz="2400" dirty="0" smtClean="0"/>
              <a:t>          секретарь </a:t>
            </a:r>
            <a:r>
              <a:rPr lang="ru-RU" sz="2400" dirty="0"/>
              <a:t>учреждения</a:t>
            </a:r>
            <a:r>
              <a:rPr lang="ru-RU" sz="2400" dirty="0" smtClean="0"/>
              <a:t>, технический секретарь,      секретарь структурного подразделения, секретарь-помощник руководителя.</a:t>
            </a:r>
            <a:endParaRPr lang="ru-RU" sz="2400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332656"/>
            <a:ext cx="7599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cap="all" spc="-6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пРофессия: СЕКРЕТАРЬ</a:t>
            </a:r>
            <a:endParaRPr lang="ru-RU" sz="4000" cap="all" spc="-6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414" name="Picture 6" descr="http://almaty.freeads.kz/content/root/users/2012/20120427/visitor/images/201204/f20120427065738-sekretar-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2492896"/>
            <a:ext cx="4104921" cy="37970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8014174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19256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Проявите смекалку:</a:t>
            </a:r>
            <a:br>
              <a:rPr lang="ru-RU" dirty="0" smtClean="0"/>
            </a:br>
            <a:r>
              <a:rPr lang="ru-RU" dirty="0" smtClean="0"/>
              <a:t>Найдите среднее арифметическое между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04864"/>
            <a:ext cx="7848872" cy="4373563"/>
          </a:xfrm>
        </p:spPr>
        <p:txBody>
          <a:bodyPr/>
          <a:lstStyle/>
          <a:p>
            <a:pPr algn="ctr"/>
            <a:r>
              <a:rPr lang="ru-RU" sz="2800" dirty="0" smtClean="0"/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Яблоком и персиком – это ...</a:t>
            </a:r>
          </a:p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  Трамваем и поездом – это ...</a:t>
            </a:r>
          </a:p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 Апельсином и лимоном – это ... </a:t>
            </a: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9698" name="Picture 2" descr="http://im6-tub-ru.yandex.net/i?id=83406011-53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264" y="2060848"/>
            <a:ext cx="1403572" cy="1068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0" name="Picture 4" descr="http://im4-tub-ru.yandex.net/i?id=349964544-48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8304" y="4941168"/>
            <a:ext cx="1440160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2" name="Picture 6" descr="http://im4-tub-ru.yandex.net/i?id=298959959-39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20272" y="3501008"/>
            <a:ext cx="1440160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2937048" cy="1371600"/>
          </a:xfrm>
        </p:spPr>
        <p:txBody>
          <a:bodyPr>
            <a:noAutofit/>
          </a:bodyPr>
          <a:lstStyle/>
          <a:p>
            <a:r>
              <a:rPr lang="ru-RU" sz="4400" dirty="0"/>
              <a:t>Задача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332656"/>
            <a:ext cx="5544616" cy="338437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 В </a:t>
            </a:r>
            <a:r>
              <a:rPr lang="ru-RU" sz="2800" dirty="0"/>
              <a:t>пачке 500 листов формата А4. За неделю в офисе расходуются 1800 листов. </a:t>
            </a:r>
            <a:endParaRPr lang="ru-RU" sz="2800" dirty="0" smtClean="0"/>
          </a:p>
          <a:p>
            <a:r>
              <a:rPr lang="ru-RU" sz="2800" dirty="0" smtClean="0">
                <a:solidFill>
                  <a:srgbClr val="FF0000"/>
                </a:solidFill>
              </a:rPr>
              <a:t> Какое </a:t>
            </a:r>
            <a:r>
              <a:rPr lang="ru-RU" sz="2800" dirty="0">
                <a:solidFill>
                  <a:srgbClr val="FF0000"/>
                </a:solidFill>
              </a:rPr>
              <a:t>наименьшее количество пачек бумаги нужно купить в офис на 6 </a:t>
            </a:r>
            <a:r>
              <a:rPr lang="ru-RU" sz="2800" dirty="0" smtClean="0">
                <a:solidFill>
                  <a:srgbClr val="FF0000"/>
                </a:solidFill>
              </a:rPr>
              <a:t>недель?</a:t>
            </a:r>
          </a:p>
          <a:p>
            <a:pPr algn="ctr"/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2852936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РЕШЕНИЕ:</a:t>
            </a:r>
          </a:p>
          <a:p>
            <a:pPr algn="ctr"/>
            <a:endParaRPr lang="ru-RU" sz="1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1)1800∙6=10800(лис.)-бумаги на 6 недель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 2)10800:500=21,6(</a:t>
            </a:r>
            <a:r>
              <a:rPr lang="ru-RU" sz="2400" b="1" dirty="0" err="1" smtClean="0">
                <a:solidFill>
                  <a:srgbClr val="0070C0"/>
                </a:solidFill>
              </a:rPr>
              <a:t>пач</a:t>
            </a:r>
            <a:r>
              <a:rPr lang="ru-RU" sz="2400" b="1" dirty="0" smtClean="0">
                <a:solidFill>
                  <a:srgbClr val="0070C0"/>
                </a:solidFill>
              </a:rPr>
              <a:t>.)-бумаги 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1000" b="1" dirty="0" smtClean="0">
                <a:solidFill>
                  <a:srgbClr val="002060"/>
                </a:solidFill>
              </a:rPr>
              <a:t/>
            </a:r>
            <a:br>
              <a:rPr lang="ru-RU" sz="10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Ответ:22 пачки бумаги нужно купить на 6 недель.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8676" name="Picture 4" descr="http://megasklad.ru/data/photoes/7468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628800"/>
            <a:ext cx="2664296" cy="4320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5615420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424936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Профессия:</a:t>
            </a:r>
            <a:br>
              <a:rPr lang="ru-RU" sz="4400" dirty="0" smtClean="0"/>
            </a:br>
            <a:r>
              <a:rPr lang="ru-RU" sz="4400" dirty="0" smtClean="0"/>
              <a:t> банковский работник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2290" name="Picture 2" descr="http://www.stolitsa.ee/photos/b/34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628801"/>
            <a:ext cx="2592288" cy="23105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419872" y="1318022"/>
            <a:ext cx="547260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Работа, связана с движением крупных денежных сумм, и несет в себе опасность финансовых потерь. От банкира требуется быстрая реакция, математический склад ума, феноменальная память, </a:t>
            </a:r>
          </a:p>
          <a:p>
            <a:r>
              <a:rPr lang="ru-RU" sz="2400" dirty="0" smtClean="0"/>
              <a:t>глубокое знание экономики. </a:t>
            </a:r>
          </a:p>
          <a:p>
            <a:r>
              <a:rPr lang="ru-RU" sz="2400" dirty="0" smtClean="0"/>
              <a:t>Само понятие “банк” происходит от итальянского </a:t>
            </a:r>
            <a:r>
              <a:rPr lang="ru-RU" sz="2400" i="1" u="sng" dirty="0" err="1" smtClean="0"/>
              <a:t>banco</a:t>
            </a:r>
            <a:r>
              <a:rPr lang="ru-RU" sz="2400" dirty="0" smtClean="0"/>
              <a:t> - так называлась скамья или столик, за которыми средневековые менялы обменивали деньги. Эта простейшая операция и положила начало банковской деятельности.</a:t>
            </a:r>
          </a:p>
          <a:p>
            <a:endParaRPr lang="ru-RU" dirty="0"/>
          </a:p>
        </p:txBody>
      </p:sp>
      <p:pic>
        <p:nvPicPr>
          <p:cNvPr id="12292" name="Picture 4" descr="http://slon.ru/images3/11/100000/232/186628.jpg?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4365104"/>
            <a:ext cx="2663763" cy="2112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407411174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2645260" cy="90001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Задача 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3528" y="1025352"/>
            <a:ext cx="3456384" cy="5832648"/>
          </a:xfrm>
        </p:spPr>
        <p:txBody>
          <a:bodyPr>
            <a:noAutofit/>
          </a:bodyPr>
          <a:lstStyle/>
          <a:p>
            <a:r>
              <a:rPr lang="ru-RU" sz="2000" dirty="0" smtClean="0"/>
              <a:t> </a:t>
            </a:r>
            <a:r>
              <a:rPr lang="ru-RU" sz="2200" dirty="0" smtClean="0"/>
              <a:t>Молодая семья решила </a:t>
            </a:r>
            <a:r>
              <a:rPr lang="ru-RU" sz="2200" dirty="0"/>
              <a:t>взять кредит в банке на покупку холодильника </a:t>
            </a:r>
            <a:r>
              <a:rPr lang="ru-RU" sz="2200" dirty="0" smtClean="0"/>
              <a:t>за 24000 </a:t>
            </a:r>
            <a:r>
              <a:rPr lang="ru-RU" sz="2200" dirty="0"/>
              <a:t>рублей на год </a:t>
            </a:r>
            <a:r>
              <a:rPr lang="ru-RU" sz="2200" dirty="0" smtClean="0"/>
              <a:t>– под 14</a:t>
            </a:r>
            <a:r>
              <a:rPr lang="ru-RU" sz="2200" dirty="0"/>
              <a:t>% </a:t>
            </a:r>
            <a:r>
              <a:rPr lang="ru-RU" sz="2200" dirty="0" smtClean="0"/>
              <a:t>годовых на следующих условиях:  Кредит будет выплачиваться равными долями ежемесячно в течении одного года.</a:t>
            </a:r>
          </a:p>
          <a:p>
            <a:r>
              <a:rPr lang="ru-RU" sz="2000" dirty="0" smtClean="0"/>
              <a:t> </a:t>
            </a:r>
            <a:r>
              <a:rPr lang="ru-RU" dirty="0">
                <a:solidFill>
                  <a:srgbClr val="FF0000"/>
                </a:solidFill>
              </a:rPr>
              <a:t>Сколько рублей </a:t>
            </a:r>
            <a:r>
              <a:rPr lang="ru-RU" dirty="0" smtClean="0">
                <a:solidFill>
                  <a:srgbClr val="FF0000"/>
                </a:solidFill>
              </a:rPr>
              <a:t>они должны </a:t>
            </a:r>
            <a:r>
              <a:rPr lang="ru-RU" dirty="0">
                <a:solidFill>
                  <a:srgbClr val="FF0000"/>
                </a:solidFill>
              </a:rPr>
              <a:t>вносить в банк ежемесячно?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51920" y="2708920"/>
            <a:ext cx="5292080" cy="4005064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Решение: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ru-RU" sz="2000" dirty="0" smtClean="0">
                <a:solidFill>
                  <a:srgbClr val="0070C0"/>
                </a:solidFill>
              </a:rPr>
              <a:t>1)24000 </a:t>
            </a:r>
            <a:r>
              <a:rPr lang="ru-RU" sz="2000" dirty="0">
                <a:solidFill>
                  <a:srgbClr val="0070C0"/>
                </a:solidFill>
              </a:rPr>
              <a:t>руб. – 100%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</a:t>
            </a:r>
            <a:r>
              <a:rPr lang="ru-RU" sz="2000" dirty="0">
                <a:solidFill>
                  <a:srgbClr val="0070C0"/>
                </a:solidFill>
              </a:rPr>
              <a:t>X руб. – 14%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х</a:t>
            </a:r>
            <a:r>
              <a:rPr lang="ru-RU" sz="2000" dirty="0">
                <a:solidFill>
                  <a:srgbClr val="0070C0"/>
                </a:solidFill>
              </a:rPr>
              <a:t>= (24000 x 14)/100 </a:t>
            </a:r>
            <a:r>
              <a:rPr lang="ru-RU" sz="2000" dirty="0" smtClean="0">
                <a:solidFill>
                  <a:srgbClr val="0070C0"/>
                </a:solidFill>
              </a:rPr>
              <a:t>=3360 (руб)–состовляет переплата. 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dirty="0">
                <a:solidFill>
                  <a:srgbClr val="0070C0"/>
                </a:solidFill>
              </a:rPr>
              <a:t>2)24000 +3360 =27360 (руб</a:t>
            </a:r>
            <a:r>
              <a:rPr lang="ru-RU" sz="2000" dirty="0" smtClean="0">
                <a:solidFill>
                  <a:srgbClr val="0070C0"/>
                </a:solidFill>
              </a:rPr>
              <a:t>.) нужно будет     выплатить </a:t>
            </a:r>
            <a:r>
              <a:rPr lang="ru-RU" sz="2000" dirty="0">
                <a:solidFill>
                  <a:srgbClr val="0070C0"/>
                </a:solidFill>
              </a:rPr>
              <a:t>в течение года.</a:t>
            </a:r>
          </a:p>
          <a:p>
            <a:r>
              <a:rPr lang="ru-RU" sz="2000" dirty="0">
                <a:solidFill>
                  <a:srgbClr val="0070C0"/>
                </a:solidFill>
              </a:rPr>
              <a:t>3)27360/12 =2280 (руб</a:t>
            </a:r>
            <a:r>
              <a:rPr lang="ru-RU" sz="2000" dirty="0" smtClean="0">
                <a:solidFill>
                  <a:srgbClr val="0070C0"/>
                </a:solidFill>
              </a:rPr>
              <a:t>.) ежемесячная </a:t>
            </a:r>
            <a:r>
              <a:rPr lang="ru-RU" sz="2000" dirty="0">
                <a:solidFill>
                  <a:srgbClr val="0070C0"/>
                </a:solidFill>
              </a:rPr>
              <a:t>выплата кредита.</a:t>
            </a:r>
          </a:p>
          <a:p>
            <a:r>
              <a:rPr lang="ru-RU" dirty="0">
                <a:solidFill>
                  <a:srgbClr val="FF0000"/>
                </a:solidFill>
              </a:rPr>
              <a:t>Ответ: 2280 рублей ежемесячная выплата.</a:t>
            </a:r>
          </a:p>
          <a:p>
            <a:endParaRPr lang="ru-RU" sz="2000" dirty="0"/>
          </a:p>
        </p:txBody>
      </p:sp>
      <p:pic>
        <p:nvPicPr>
          <p:cNvPr id="13316" name="Picture 4" descr="http://im8-tub-ru.yandex.net/i?id=82242179-29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188640"/>
            <a:ext cx="4020927" cy="24923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3311061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-357214"/>
            <a:ext cx="6500858" cy="128588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профессия: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http://im3-tub-ru.yandex.net/i?id=261646663-31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498907">
            <a:off x="508802" y="1211794"/>
            <a:ext cx="3096344" cy="232225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23928" y="1340768"/>
            <a:ext cx="4968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Технологи, работая на крупных и мелких производствах, обеспечивают управление технологиями и персоналом. Организуют и контролируют весь многосложный процесс получения химических продуктов, без которых сегодня немыслим быт человека. </a:t>
            </a:r>
            <a:endParaRPr lang="ru-RU" sz="2800" b="1" dirty="0"/>
          </a:p>
        </p:txBody>
      </p:sp>
      <p:pic>
        <p:nvPicPr>
          <p:cNvPr id="7172" name="Picture 4" descr="http://im5-tub-ru.yandex.net/i?id=181402205-66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838396">
            <a:off x="888367" y="3628482"/>
            <a:ext cx="2159236" cy="286624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148064" y="260648"/>
            <a:ext cx="37224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+mj-lt"/>
              </a:rPr>
              <a:t>технолог</a:t>
            </a:r>
            <a:endParaRPr lang="ru-RU" sz="5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654959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319464" y="260648"/>
            <a:ext cx="4824536" cy="642942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/>
              <a:t> </a:t>
            </a:r>
            <a:r>
              <a:rPr lang="ru-RU" sz="4300" dirty="0" smtClean="0">
                <a:solidFill>
                  <a:srgbClr val="FF0000"/>
                </a:solidFill>
                <a:latin typeface="+mj-lt"/>
              </a:rPr>
              <a:t>ЗАДАЧА .</a:t>
            </a:r>
          </a:p>
          <a:p>
            <a:r>
              <a:rPr lang="ru-RU" sz="2600" dirty="0" smtClean="0"/>
              <a:t> Технология изготовления дискет состоит из четырех этапов.  На каждом из них увеличивается содержание кремния на определенное   число процентов по отношению к результату предыдущего этапа:</a:t>
            </a:r>
          </a:p>
          <a:p>
            <a:r>
              <a:rPr lang="ru-RU" sz="2600" i="1" dirty="0" smtClean="0"/>
              <a:t>на первом этапе </a:t>
            </a:r>
            <a:r>
              <a:rPr lang="ru-RU" sz="2600" dirty="0" smtClean="0"/>
              <a:t>- на 25%, </a:t>
            </a:r>
          </a:p>
          <a:p>
            <a:r>
              <a:rPr lang="ru-RU" sz="2600" i="1" dirty="0" smtClean="0"/>
              <a:t>на втором этапе </a:t>
            </a:r>
            <a:r>
              <a:rPr lang="ru-RU" sz="2600" dirty="0" smtClean="0"/>
              <a:t>- на 20%, </a:t>
            </a:r>
          </a:p>
          <a:p>
            <a:r>
              <a:rPr lang="ru-RU" sz="2600" i="1" dirty="0" smtClean="0"/>
              <a:t>на третьем этапе </a:t>
            </a:r>
            <a:r>
              <a:rPr lang="ru-RU" sz="2600" dirty="0" smtClean="0"/>
              <a:t>- на 10%, </a:t>
            </a:r>
          </a:p>
          <a:p>
            <a:r>
              <a:rPr lang="ru-RU" sz="2600" i="1" dirty="0" smtClean="0"/>
              <a:t>на четвертом этапе </a:t>
            </a:r>
            <a:r>
              <a:rPr lang="ru-RU" sz="2600" dirty="0" smtClean="0"/>
              <a:t>- на 8%.</a:t>
            </a:r>
          </a:p>
          <a:p>
            <a:pPr>
              <a:spcBef>
                <a:spcPts val="1200"/>
              </a:spcBef>
            </a:pPr>
            <a:r>
              <a:rPr lang="ru-RU" sz="2600" dirty="0" smtClean="0"/>
              <a:t> </a:t>
            </a:r>
            <a:r>
              <a:rPr lang="ru-RU" sz="2600" dirty="0" smtClean="0">
                <a:solidFill>
                  <a:srgbClr val="FF0000"/>
                </a:solidFill>
              </a:rPr>
              <a:t>Сколько граммов  кремния потребуется на изготовление одной дискеты, если   первоначально использовали  40 грамм?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9" name="Объект 5"/>
          <p:cNvSpPr>
            <a:spLocks noGrp="1"/>
          </p:cNvSpPr>
          <p:nvPr>
            <p:ph sz="quarter" idx="4"/>
          </p:nvPr>
        </p:nvSpPr>
        <p:spPr>
          <a:xfrm>
            <a:off x="0" y="2708920"/>
            <a:ext cx="4644008" cy="3861048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             </a:t>
            </a:r>
            <a:r>
              <a:rPr lang="ru-RU" sz="3600" dirty="0" smtClean="0">
                <a:solidFill>
                  <a:srgbClr val="002060"/>
                </a:solidFill>
              </a:rPr>
              <a:t>Решение</a:t>
            </a:r>
            <a:r>
              <a:rPr lang="ru-RU" sz="29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900" dirty="0" smtClean="0">
                <a:solidFill>
                  <a:srgbClr val="0070C0"/>
                </a:solidFill>
              </a:rPr>
              <a:t>1) 40∙0,25+40=50(гр.) масса кремния после 1 этапа</a:t>
            </a:r>
          </a:p>
          <a:p>
            <a:r>
              <a:rPr lang="ru-RU" sz="2900" dirty="0" smtClean="0">
                <a:solidFill>
                  <a:srgbClr val="0070C0"/>
                </a:solidFill>
              </a:rPr>
              <a:t>2) 50∙0,2+10=60(гр.) масса кремния после 2 этапа </a:t>
            </a:r>
          </a:p>
          <a:p>
            <a:r>
              <a:rPr lang="ru-RU" sz="2900" dirty="0" smtClean="0">
                <a:solidFill>
                  <a:srgbClr val="0070C0"/>
                </a:solidFill>
              </a:rPr>
              <a:t>3) 60∙0,1+60=66(гр.) масса кремния после 3 этапа.</a:t>
            </a:r>
          </a:p>
          <a:p>
            <a:r>
              <a:rPr lang="ru-RU" sz="2900" dirty="0" smtClean="0">
                <a:solidFill>
                  <a:srgbClr val="0070C0"/>
                </a:solidFill>
              </a:rPr>
              <a:t>4) 66∙0,08+66=71,28(гр.)</a:t>
            </a:r>
          </a:p>
          <a:p>
            <a:r>
              <a:rPr lang="ru-RU" sz="2900" dirty="0" smtClean="0">
                <a:solidFill>
                  <a:srgbClr val="C00000"/>
                </a:solidFill>
              </a:rPr>
              <a:t>Ответ: содержание кремния</a:t>
            </a:r>
          </a:p>
          <a:p>
            <a:r>
              <a:rPr lang="ru-RU" sz="2900" dirty="0" smtClean="0">
                <a:solidFill>
                  <a:srgbClr val="C00000"/>
                </a:solidFill>
              </a:rPr>
              <a:t>в одной дискете 71,28грамм.</a:t>
            </a:r>
          </a:p>
          <a:p>
            <a:endParaRPr lang="ru-RU" dirty="0"/>
          </a:p>
        </p:txBody>
      </p:sp>
      <p:pic>
        <p:nvPicPr>
          <p:cNvPr id="5122" name="Picture 2" descr="http://www.yaplakal.com/uploads/previews/post-2-134015746429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141256">
            <a:off x="352950" y="471953"/>
            <a:ext cx="3106805" cy="20825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48478987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973</TotalTime>
  <Words>768</Words>
  <Application>Microsoft Office PowerPoint</Application>
  <PresentationFormat>Экран (4:3)</PresentationFormat>
  <Paragraphs>110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Главная</vt:lpstr>
      <vt:lpstr>Апекс</vt:lpstr>
      <vt:lpstr>Слайд 1</vt:lpstr>
      <vt:lpstr>Греки изучали математику, чтобы познать мир,                  а римляне –   для того, чтобы измерять земельные участки.   А для чего изучаете математику вы? </vt:lpstr>
      <vt:lpstr>Слайд 3</vt:lpstr>
      <vt:lpstr>Проявите смекалку: Найдите среднее арифметическое между</vt:lpstr>
      <vt:lpstr>Задача </vt:lpstr>
      <vt:lpstr>Профессия:  банковский работник </vt:lpstr>
      <vt:lpstr>Задача </vt:lpstr>
      <vt:lpstr>профессия:</vt:lpstr>
      <vt:lpstr>Слайд 9</vt:lpstr>
      <vt:lpstr>Слайд 10</vt:lpstr>
      <vt:lpstr>Слайд 11</vt:lpstr>
      <vt:lpstr>Слайд 12</vt:lpstr>
      <vt:lpstr>Слайд 13</vt:lpstr>
      <vt:lpstr>Профессия: Сталевар</vt:lpstr>
      <vt:lpstr>Слайд 15</vt:lpstr>
      <vt:lpstr>Слайд 16</vt:lpstr>
      <vt:lpstr>Слайд 17</vt:lpstr>
      <vt:lpstr>Слайд 18</vt:lpstr>
      <vt:lpstr>дОброго пути!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София</dc:creator>
  <cp:lastModifiedBy>Наталья</cp:lastModifiedBy>
  <cp:revision>113</cp:revision>
  <dcterms:created xsi:type="dcterms:W3CDTF">2012-04-20T13:18:47Z</dcterms:created>
  <dcterms:modified xsi:type="dcterms:W3CDTF">2013-03-29T19:28:34Z</dcterms:modified>
</cp:coreProperties>
</file>