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6" r:id="rId9"/>
    <p:sldId id="265" r:id="rId10"/>
    <p:sldId id="262" r:id="rId11"/>
    <p:sldId id="263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5B076C-A03A-45D0-81B5-E4426E5B61E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D0CDB05-D4DD-42F5-894F-89E92B78FFDA}">
      <dgm:prSet phldrT="[Текст]"/>
      <dgm:spPr/>
      <dgm:t>
        <a:bodyPr/>
        <a:lstStyle/>
        <a:p>
          <a:r>
            <a:rPr lang="ru-RU" dirty="0" smtClean="0"/>
            <a:t>Факторы эволюции</a:t>
          </a:r>
          <a:endParaRPr lang="ru-RU" dirty="0"/>
        </a:p>
      </dgm:t>
    </dgm:pt>
    <dgm:pt modelId="{4480BABB-DEA7-4437-8F94-D266B3B11161}" type="parTrans" cxnId="{7866F384-2E80-4C5E-A3F9-2BB3F9634680}">
      <dgm:prSet/>
      <dgm:spPr/>
      <dgm:t>
        <a:bodyPr/>
        <a:lstStyle/>
        <a:p>
          <a:endParaRPr lang="ru-RU"/>
        </a:p>
      </dgm:t>
    </dgm:pt>
    <dgm:pt modelId="{152EFA6A-E9B2-4989-8CF9-10C04C740600}" type="sibTrans" cxnId="{7866F384-2E80-4C5E-A3F9-2BB3F9634680}">
      <dgm:prSet/>
      <dgm:spPr/>
      <dgm:t>
        <a:bodyPr/>
        <a:lstStyle/>
        <a:p>
          <a:endParaRPr lang="ru-RU"/>
        </a:p>
      </dgm:t>
    </dgm:pt>
    <dgm:pt modelId="{67D2EE0E-88E1-418C-AAC7-C714B01C8CAD}">
      <dgm:prSet phldrT="[Текст]"/>
      <dgm:spPr/>
      <dgm:t>
        <a:bodyPr/>
        <a:lstStyle/>
        <a:p>
          <a:r>
            <a:rPr lang="ru-RU" dirty="0" smtClean="0"/>
            <a:t>Мутации </a:t>
          </a:r>
          <a:endParaRPr lang="ru-RU" dirty="0"/>
        </a:p>
      </dgm:t>
    </dgm:pt>
    <dgm:pt modelId="{19EDDB30-7B26-4149-A918-8736DDC31D10}" type="parTrans" cxnId="{2B8AB45B-88D3-435C-AC1C-5C8072701975}">
      <dgm:prSet/>
      <dgm:spPr/>
      <dgm:t>
        <a:bodyPr/>
        <a:lstStyle/>
        <a:p>
          <a:endParaRPr lang="ru-RU"/>
        </a:p>
      </dgm:t>
    </dgm:pt>
    <dgm:pt modelId="{A55A58CC-67AC-4E74-8A28-2A546A569317}" type="sibTrans" cxnId="{2B8AB45B-88D3-435C-AC1C-5C8072701975}">
      <dgm:prSet/>
      <dgm:spPr/>
      <dgm:t>
        <a:bodyPr/>
        <a:lstStyle/>
        <a:p>
          <a:endParaRPr lang="ru-RU"/>
        </a:p>
      </dgm:t>
    </dgm:pt>
    <dgm:pt modelId="{CBA6F466-FBF5-489F-BFB2-4CFF2B549CD0}">
      <dgm:prSet phldrT="[Текст]"/>
      <dgm:spPr/>
      <dgm:t>
        <a:bodyPr/>
        <a:lstStyle/>
        <a:p>
          <a:r>
            <a:rPr lang="ru-RU" dirty="0" smtClean="0"/>
            <a:t>Волны жизни</a:t>
          </a:r>
          <a:endParaRPr lang="ru-RU" dirty="0"/>
        </a:p>
      </dgm:t>
    </dgm:pt>
    <dgm:pt modelId="{BDF01AA6-FAFB-4209-B276-6F130BA2BA87}" type="parTrans" cxnId="{F6C84E95-9781-43CA-AEF7-8CFCB27298DF}">
      <dgm:prSet/>
      <dgm:spPr/>
      <dgm:t>
        <a:bodyPr/>
        <a:lstStyle/>
        <a:p>
          <a:endParaRPr lang="ru-RU"/>
        </a:p>
      </dgm:t>
    </dgm:pt>
    <dgm:pt modelId="{66D58F7A-1499-468F-967B-84C309721D97}" type="sibTrans" cxnId="{F6C84E95-9781-43CA-AEF7-8CFCB27298DF}">
      <dgm:prSet/>
      <dgm:spPr/>
      <dgm:t>
        <a:bodyPr/>
        <a:lstStyle/>
        <a:p>
          <a:endParaRPr lang="ru-RU"/>
        </a:p>
      </dgm:t>
    </dgm:pt>
    <dgm:pt modelId="{389BC47E-E55B-4D43-9E50-7A49FFF04FF4}">
      <dgm:prSet phldrT="[Текст]"/>
      <dgm:spPr/>
      <dgm:t>
        <a:bodyPr/>
        <a:lstStyle/>
        <a:p>
          <a:r>
            <a:rPr lang="ru-RU" dirty="0" smtClean="0"/>
            <a:t>Изоляция </a:t>
          </a:r>
          <a:endParaRPr lang="ru-RU" dirty="0"/>
        </a:p>
      </dgm:t>
    </dgm:pt>
    <dgm:pt modelId="{F7C0F7AC-EF64-493D-A9C8-87014224ABCC}" type="parTrans" cxnId="{1D99AA00-2007-425B-8E8C-2842C5CB492D}">
      <dgm:prSet/>
      <dgm:spPr/>
      <dgm:t>
        <a:bodyPr/>
        <a:lstStyle/>
        <a:p>
          <a:endParaRPr lang="ru-RU"/>
        </a:p>
      </dgm:t>
    </dgm:pt>
    <dgm:pt modelId="{7AF28F86-2B54-411C-AF1F-C3913626CF64}" type="sibTrans" cxnId="{1D99AA00-2007-425B-8E8C-2842C5CB492D}">
      <dgm:prSet/>
      <dgm:spPr/>
      <dgm:t>
        <a:bodyPr/>
        <a:lstStyle/>
        <a:p>
          <a:endParaRPr lang="ru-RU"/>
        </a:p>
      </dgm:t>
    </dgm:pt>
    <dgm:pt modelId="{7A481567-6C22-4874-9D3C-0AB95F812EFE}">
      <dgm:prSet/>
      <dgm:spPr/>
      <dgm:t>
        <a:bodyPr/>
        <a:lstStyle/>
        <a:p>
          <a:r>
            <a:rPr lang="ru-RU" dirty="0" smtClean="0"/>
            <a:t>Дрейф генов</a:t>
          </a:r>
          <a:endParaRPr lang="ru-RU" dirty="0"/>
        </a:p>
      </dgm:t>
    </dgm:pt>
    <dgm:pt modelId="{5FACCF56-5408-483B-8195-D7A79B973327}" type="parTrans" cxnId="{9DC41C90-C43A-46E2-9ED1-DB3CA88B4492}">
      <dgm:prSet/>
      <dgm:spPr/>
      <dgm:t>
        <a:bodyPr/>
        <a:lstStyle/>
        <a:p>
          <a:endParaRPr lang="ru-RU"/>
        </a:p>
      </dgm:t>
    </dgm:pt>
    <dgm:pt modelId="{F8CEAD59-8046-49C0-B11E-BF36AFBB8FFD}" type="sibTrans" cxnId="{9DC41C90-C43A-46E2-9ED1-DB3CA88B4492}">
      <dgm:prSet/>
      <dgm:spPr/>
      <dgm:t>
        <a:bodyPr/>
        <a:lstStyle/>
        <a:p>
          <a:endParaRPr lang="ru-RU"/>
        </a:p>
      </dgm:t>
    </dgm:pt>
    <dgm:pt modelId="{99FB8DCB-5585-4D6B-9899-CD843B164BFA}" type="pres">
      <dgm:prSet presAssocID="{625B076C-A03A-45D0-81B5-E4426E5B61E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353BA3F1-D8D5-4DD0-9343-4BFC77C03949}" type="pres">
      <dgm:prSet presAssocID="{5D0CDB05-D4DD-42F5-894F-89E92B78FFDA}" presName="hierRoot1" presStyleCnt="0">
        <dgm:presLayoutVars>
          <dgm:hierBranch val="init"/>
        </dgm:presLayoutVars>
      </dgm:prSet>
      <dgm:spPr/>
    </dgm:pt>
    <dgm:pt modelId="{316CD83E-440E-4276-9486-4B0D4EFE03C4}" type="pres">
      <dgm:prSet presAssocID="{5D0CDB05-D4DD-42F5-894F-89E92B78FFDA}" presName="rootComposite1" presStyleCnt="0"/>
      <dgm:spPr/>
    </dgm:pt>
    <dgm:pt modelId="{15376310-1722-4ED3-A39B-6D1AF21A80C3}" type="pres">
      <dgm:prSet presAssocID="{5D0CDB05-D4DD-42F5-894F-89E92B78FFDA}" presName="rootText1" presStyleLbl="node0" presStyleIdx="0" presStyleCnt="1">
        <dgm:presLayoutVars>
          <dgm:chPref val="3"/>
        </dgm:presLayoutVars>
      </dgm:prSet>
      <dgm:spPr/>
    </dgm:pt>
    <dgm:pt modelId="{E01FD731-AAAE-47DE-99BD-96A5BE95DF1A}" type="pres">
      <dgm:prSet presAssocID="{5D0CDB05-D4DD-42F5-894F-89E92B78FFDA}" presName="rootConnector1" presStyleLbl="node1" presStyleIdx="0" presStyleCnt="0"/>
      <dgm:spPr/>
    </dgm:pt>
    <dgm:pt modelId="{658F5189-0712-4CAD-AD72-032EC4F116F9}" type="pres">
      <dgm:prSet presAssocID="{5D0CDB05-D4DD-42F5-894F-89E92B78FFDA}" presName="hierChild2" presStyleCnt="0"/>
      <dgm:spPr/>
    </dgm:pt>
    <dgm:pt modelId="{E5934486-9217-48B8-AB95-2238EC6C7D40}" type="pres">
      <dgm:prSet presAssocID="{19EDDB30-7B26-4149-A918-8736DDC31D10}" presName="Name37" presStyleLbl="parChTrans1D2" presStyleIdx="0" presStyleCnt="4"/>
      <dgm:spPr/>
    </dgm:pt>
    <dgm:pt modelId="{B9F8C6EA-B567-489B-BE27-31D73D932379}" type="pres">
      <dgm:prSet presAssocID="{67D2EE0E-88E1-418C-AAC7-C714B01C8CAD}" presName="hierRoot2" presStyleCnt="0">
        <dgm:presLayoutVars>
          <dgm:hierBranch val="init"/>
        </dgm:presLayoutVars>
      </dgm:prSet>
      <dgm:spPr/>
    </dgm:pt>
    <dgm:pt modelId="{01E6D638-A2EC-45DC-A144-130E63902645}" type="pres">
      <dgm:prSet presAssocID="{67D2EE0E-88E1-418C-AAC7-C714B01C8CAD}" presName="rootComposite" presStyleCnt="0"/>
      <dgm:spPr/>
    </dgm:pt>
    <dgm:pt modelId="{2D25372C-5EA8-4CF0-ADE2-F9B56A958D04}" type="pres">
      <dgm:prSet presAssocID="{67D2EE0E-88E1-418C-AAC7-C714B01C8CAD}" presName="rootText" presStyleLbl="node2" presStyleIdx="0" presStyleCnt="4">
        <dgm:presLayoutVars>
          <dgm:chPref val="3"/>
        </dgm:presLayoutVars>
      </dgm:prSet>
      <dgm:spPr/>
    </dgm:pt>
    <dgm:pt modelId="{7010E980-43D8-4CF9-AB0D-2FDCBC6D844F}" type="pres">
      <dgm:prSet presAssocID="{67D2EE0E-88E1-418C-AAC7-C714B01C8CAD}" presName="rootConnector" presStyleLbl="node2" presStyleIdx="0" presStyleCnt="4"/>
      <dgm:spPr/>
    </dgm:pt>
    <dgm:pt modelId="{A16ACE8F-ACBD-4F07-95F4-A597F0DE4804}" type="pres">
      <dgm:prSet presAssocID="{67D2EE0E-88E1-418C-AAC7-C714B01C8CAD}" presName="hierChild4" presStyleCnt="0"/>
      <dgm:spPr/>
    </dgm:pt>
    <dgm:pt modelId="{9A4E74EC-7961-41AF-AC8B-D321B1F079E7}" type="pres">
      <dgm:prSet presAssocID="{67D2EE0E-88E1-418C-AAC7-C714B01C8CAD}" presName="hierChild5" presStyleCnt="0"/>
      <dgm:spPr/>
    </dgm:pt>
    <dgm:pt modelId="{9D624D60-B5BF-43B9-BF11-E8848072E097}" type="pres">
      <dgm:prSet presAssocID="{5FACCF56-5408-483B-8195-D7A79B973327}" presName="Name37" presStyleLbl="parChTrans1D2" presStyleIdx="1" presStyleCnt="4"/>
      <dgm:spPr/>
    </dgm:pt>
    <dgm:pt modelId="{17B83B3A-E7E1-4A9A-85B6-5960F514E0AC}" type="pres">
      <dgm:prSet presAssocID="{7A481567-6C22-4874-9D3C-0AB95F812EFE}" presName="hierRoot2" presStyleCnt="0">
        <dgm:presLayoutVars>
          <dgm:hierBranch val="init"/>
        </dgm:presLayoutVars>
      </dgm:prSet>
      <dgm:spPr/>
    </dgm:pt>
    <dgm:pt modelId="{47354894-2B62-41EB-9626-4FF73F5E1347}" type="pres">
      <dgm:prSet presAssocID="{7A481567-6C22-4874-9D3C-0AB95F812EFE}" presName="rootComposite" presStyleCnt="0"/>
      <dgm:spPr/>
    </dgm:pt>
    <dgm:pt modelId="{0915B267-6974-4BEB-84FC-D5DB8CBD0E53}" type="pres">
      <dgm:prSet presAssocID="{7A481567-6C22-4874-9D3C-0AB95F812EFE}" presName="rootText" presStyleLbl="node2" presStyleIdx="1" presStyleCnt="4">
        <dgm:presLayoutVars>
          <dgm:chPref val="3"/>
        </dgm:presLayoutVars>
      </dgm:prSet>
      <dgm:spPr/>
    </dgm:pt>
    <dgm:pt modelId="{C7CE3052-1A3E-45D5-8E72-D7872FAADB9D}" type="pres">
      <dgm:prSet presAssocID="{7A481567-6C22-4874-9D3C-0AB95F812EFE}" presName="rootConnector" presStyleLbl="node2" presStyleIdx="1" presStyleCnt="4"/>
      <dgm:spPr/>
    </dgm:pt>
    <dgm:pt modelId="{8ECF67F3-612E-41C3-A602-63867746EC74}" type="pres">
      <dgm:prSet presAssocID="{7A481567-6C22-4874-9D3C-0AB95F812EFE}" presName="hierChild4" presStyleCnt="0"/>
      <dgm:spPr/>
    </dgm:pt>
    <dgm:pt modelId="{EA953F06-D189-4E5E-A0F2-7445470BE7E9}" type="pres">
      <dgm:prSet presAssocID="{7A481567-6C22-4874-9D3C-0AB95F812EFE}" presName="hierChild5" presStyleCnt="0"/>
      <dgm:spPr/>
    </dgm:pt>
    <dgm:pt modelId="{DBA19788-CA47-463A-AE12-5D7CDD52FB76}" type="pres">
      <dgm:prSet presAssocID="{BDF01AA6-FAFB-4209-B276-6F130BA2BA87}" presName="Name37" presStyleLbl="parChTrans1D2" presStyleIdx="2" presStyleCnt="4"/>
      <dgm:spPr/>
    </dgm:pt>
    <dgm:pt modelId="{6CB75C8D-79BB-40FD-86B7-B335EE89164F}" type="pres">
      <dgm:prSet presAssocID="{CBA6F466-FBF5-489F-BFB2-4CFF2B549CD0}" presName="hierRoot2" presStyleCnt="0">
        <dgm:presLayoutVars>
          <dgm:hierBranch val="init"/>
        </dgm:presLayoutVars>
      </dgm:prSet>
      <dgm:spPr/>
    </dgm:pt>
    <dgm:pt modelId="{9AA38C76-724B-4736-AB37-E339982EE55E}" type="pres">
      <dgm:prSet presAssocID="{CBA6F466-FBF5-489F-BFB2-4CFF2B549CD0}" presName="rootComposite" presStyleCnt="0"/>
      <dgm:spPr/>
    </dgm:pt>
    <dgm:pt modelId="{FA993443-78AB-44F4-BE46-95AC065A98C1}" type="pres">
      <dgm:prSet presAssocID="{CBA6F466-FBF5-489F-BFB2-4CFF2B549CD0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5610255-F89F-4A4F-BD7F-746748EAA57A}" type="pres">
      <dgm:prSet presAssocID="{CBA6F466-FBF5-489F-BFB2-4CFF2B549CD0}" presName="rootConnector" presStyleLbl="node2" presStyleIdx="2" presStyleCnt="4"/>
      <dgm:spPr/>
    </dgm:pt>
    <dgm:pt modelId="{2C75D74C-75BD-4993-9497-7D72B1402054}" type="pres">
      <dgm:prSet presAssocID="{CBA6F466-FBF5-489F-BFB2-4CFF2B549CD0}" presName="hierChild4" presStyleCnt="0"/>
      <dgm:spPr/>
    </dgm:pt>
    <dgm:pt modelId="{650DD476-D7A1-45F4-BCE2-A8D707615E11}" type="pres">
      <dgm:prSet presAssocID="{CBA6F466-FBF5-489F-BFB2-4CFF2B549CD0}" presName="hierChild5" presStyleCnt="0"/>
      <dgm:spPr/>
    </dgm:pt>
    <dgm:pt modelId="{86BBF86E-B18D-406F-83A3-9CB13022E722}" type="pres">
      <dgm:prSet presAssocID="{F7C0F7AC-EF64-493D-A9C8-87014224ABCC}" presName="Name37" presStyleLbl="parChTrans1D2" presStyleIdx="3" presStyleCnt="4"/>
      <dgm:spPr/>
    </dgm:pt>
    <dgm:pt modelId="{36B61EE7-04BA-4BAE-954B-0FFE31F50342}" type="pres">
      <dgm:prSet presAssocID="{389BC47E-E55B-4D43-9E50-7A49FFF04FF4}" presName="hierRoot2" presStyleCnt="0">
        <dgm:presLayoutVars>
          <dgm:hierBranch val="init"/>
        </dgm:presLayoutVars>
      </dgm:prSet>
      <dgm:spPr/>
    </dgm:pt>
    <dgm:pt modelId="{B6FA452F-9D19-4F83-90F4-5E4C332CD690}" type="pres">
      <dgm:prSet presAssocID="{389BC47E-E55B-4D43-9E50-7A49FFF04FF4}" presName="rootComposite" presStyleCnt="0"/>
      <dgm:spPr/>
    </dgm:pt>
    <dgm:pt modelId="{046F64BB-4C3B-4E9F-960D-D439411D18FB}" type="pres">
      <dgm:prSet presAssocID="{389BC47E-E55B-4D43-9E50-7A49FFF04FF4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FAD5B44-E65D-4B07-AFB7-2C44006DC0A5}" type="pres">
      <dgm:prSet presAssocID="{389BC47E-E55B-4D43-9E50-7A49FFF04FF4}" presName="rootConnector" presStyleLbl="node2" presStyleIdx="3" presStyleCnt="4"/>
      <dgm:spPr/>
    </dgm:pt>
    <dgm:pt modelId="{E8D2F294-96E6-4D61-ACF5-97322C874C6B}" type="pres">
      <dgm:prSet presAssocID="{389BC47E-E55B-4D43-9E50-7A49FFF04FF4}" presName="hierChild4" presStyleCnt="0"/>
      <dgm:spPr/>
    </dgm:pt>
    <dgm:pt modelId="{6758EE6B-9F8C-404D-BC94-BBB5BDA9B4FF}" type="pres">
      <dgm:prSet presAssocID="{389BC47E-E55B-4D43-9E50-7A49FFF04FF4}" presName="hierChild5" presStyleCnt="0"/>
      <dgm:spPr/>
    </dgm:pt>
    <dgm:pt modelId="{23A101D0-E2A2-4A55-9C71-FEB820600BC5}" type="pres">
      <dgm:prSet presAssocID="{5D0CDB05-D4DD-42F5-894F-89E92B78FFDA}" presName="hierChild3" presStyleCnt="0"/>
      <dgm:spPr/>
    </dgm:pt>
  </dgm:ptLst>
  <dgm:cxnLst>
    <dgm:cxn modelId="{1D99AA00-2007-425B-8E8C-2842C5CB492D}" srcId="{5D0CDB05-D4DD-42F5-894F-89E92B78FFDA}" destId="{389BC47E-E55B-4D43-9E50-7A49FFF04FF4}" srcOrd="3" destOrd="0" parTransId="{F7C0F7AC-EF64-493D-A9C8-87014224ABCC}" sibTransId="{7AF28F86-2B54-411C-AF1F-C3913626CF64}"/>
    <dgm:cxn modelId="{9C0834A2-2A05-451E-ADCD-22E116E5DDD9}" type="presOf" srcId="{19EDDB30-7B26-4149-A918-8736DDC31D10}" destId="{E5934486-9217-48B8-AB95-2238EC6C7D40}" srcOrd="0" destOrd="0" presId="urn:microsoft.com/office/officeart/2005/8/layout/orgChart1"/>
    <dgm:cxn modelId="{657DE5BA-25D0-4685-A5F7-566FA9CD15D5}" type="presOf" srcId="{67D2EE0E-88E1-418C-AAC7-C714B01C8CAD}" destId="{2D25372C-5EA8-4CF0-ADE2-F9B56A958D04}" srcOrd="0" destOrd="0" presId="urn:microsoft.com/office/officeart/2005/8/layout/orgChart1"/>
    <dgm:cxn modelId="{CBBD9695-11F2-4953-BDEE-17677895D728}" type="presOf" srcId="{CBA6F466-FBF5-489F-BFB2-4CFF2B549CD0}" destId="{FA993443-78AB-44F4-BE46-95AC065A98C1}" srcOrd="0" destOrd="0" presId="urn:microsoft.com/office/officeart/2005/8/layout/orgChart1"/>
    <dgm:cxn modelId="{F7266270-5880-4F76-AEAE-8359365EF10E}" type="presOf" srcId="{5FACCF56-5408-483B-8195-D7A79B973327}" destId="{9D624D60-B5BF-43B9-BF11-E8848072E097}" srcOrd="0" destOrd="0" presId="urn:microsoft.com/office/officeart/2005/8/layout/orgChart1"/>
    <dgm:cxn modelId="{7866F384-2E80-4C5E-A3F9-2BB3F9634680}" srcId="{625B076C-A03A-45D0-81B5-E4426E5B61E4}" destId="{5D0CDB05-D4DD-42F5-894F-89E92B78FFDA}" srcOrd="0" destOrd="0" parTransId="{4480BABB-DEA7-4437-8F94-D266B3B11161}" sibTransId="{152EFA6A-E9B2-4989-8CF9-10C04C740600}"/>
    <dgm:cxn modelId="{68D1BE90-E40E-4809-8F14-3086ECD3AD5B}" type="presOf" srcId="{F7C0F7AC-EF64-493D-A9C8-87014224ABCC}" destId="{86BBF86E-B18D-406F-83A3-9CB13022E722}" srcOrd="0" destOrd="0" presId="urn:microsoft.com/office/officeart/2005/8/layout/orgChart1"/>
    <dgm:cxn modelId="{C19D218F-E62D-4EF7-BC20-545B5A68FA92}" type="presOf" srcId="{625B076C-A03A-45D0-81B5-E4426E5B61E4}" destId="{99FB8DCB-5585-4D6B-9899-CD843B164BFA}" srcOrd="0" destOrd="0" presId="urn:microsoft.com/office/officeart/2005/8/layout/orgChart1"/>
    <dgm:cxn modelId="{9EEFD15F-8EC0-46F3-9D42-23E2EC67F08A}" type="presOf" srcId="{389BC47E-E55B-4D43-9E50-7A49FFF04FF4}" destId="{DFAD5B44-E65D-4B07-AFB7-2C44006DC0A5}" srcOrd="1" destOrd="0" presId="urn:microsoft.com/office/officeart/2005/8/layout/orgChart1"/>
    <dgm:cxn modelId="{DDBB0118-8890-42F7-81CD-0DC60A0AA0E9}" type="presOf" srcId="{CBA6F466-FBF5-489F-BFB2-4CFF2B549CD0}" destId="{F5610255-F89F-4A4F-BD7F-746748EAA57A}" srcOrd="1" destOrd="0" presId="urn:microsoft.com/office/officeart/2005/8/layout/orgChart1"/>
    <dgm:cxn modelId="{2B8AB45B-88D3-435C-AC1C-5C8072701975}" srcId="{5D0CDB05-D4DD-42F5-894F-89E92B78FFDA}" destId="{67D2EE0E-88E1-418C-AAC7-C714B01C8CAD}" srcOrd="0" destOrd="0" parTransId="{19EDDB30-7B26-4149-A918-8736DDC31D10}" sibTransId="{A55A58CC-67AC-4E74-8A28-2A546A569317}"/>
    <dgm:cxn modelId="{A74E86C7-4313-4F50-AB30-046FA3751C21}" type="presOf" srcId="{67D2EE0E-88E1-418C-AAC7-C714B01C8CAD}" destId="{7010E980-43D8-4CF9-AB0D-2FDCBC6D844F}" srcOrd="1" destOrd="0" presId="urn:microsoft.com/office/officeart/2005/8/layout/orgChart1"/>
    <dgm:cxn modelId="{6CDF25FD-C5FF-4A9A-88CF-0E87E43CDA77}" type="presOf" srcId="{5D0CDB05-D4DD-42F5-894F-89E92B78FFDA}" destId="{E01FD731-AAAE-47DE-99BD-96A5BE95DF1A}" srcOrd="1" destOrd="0" presId="urn:microsoft.com/office/officeart/2005/8/layout/orgChart1"/>
    <dgm:cxn modelId="{E1D56BB0-6871-447F-819C-32745ACB4453}" type="presOf" srcId="{5D0CDB05-D4DD-42F5-894F-89E92B78FFDA}" destId="{15376310-1722-4ED3-A39B-6D1AF21A80C3}" srcOrd="0" destOrd="0" presId="urn:microsoft.com/office/officeart/2005/8/layout/orgChart1"/>
    <dgm:cxn modelId="{8871B1EE-C7CF-4982-81E2-AB24027DC721}" type="presOf" srcId="{7A481567-6C22-4874-9D3C-0AB95F812EFE}" destId="{0915B267-6974-4BEB-84FC-D5DB8CBD0E53}" srcOrd="0" destOrd="0" presId="urn:microsoft.com/office/officeart/2005/8/layout/orgChart1"/>
    <dgm:cxn modelId="{F6C84E95-9781-43CA-AEF7-8CFCB27298DF}" srcId="{5D0CDB05-D4DD-42F5-894F-89E92B78FFDA}" destId="{CBA6F466-FBF5-489F-BFB2-4CFF2B549CD0}" srcOrd="2" destOrd="0" parTransId="{BDF01AA6-FAFB-4209-B276-6F130BA2BA87}" sibTransId="{66D58F7A-1499-468F-967B-84C309721D97}"/>
    <dgm:cxn modelId="{D4141005-CCA2-44A3-A599-B6340710E1A4}" type="presOf" srcId="{BDF01AA6-FAFB-4209-B276-6F130BA2BA87}" destId="{DBA19788-CA47-463A-AE12-5D7CDD52FB76}" srcOrd="0" destOrd="0" presId="urn:microsoft.com/office/officeart/2005/8/layout/orgChart1"/>
    <dgm:cxn modelId="{9DC41C90-C43A-46E2-9ED1-DB3CA88B4492}" srcId="{5D0CDB05-D4DD-42F5-894F-89E92B78FFDA}" destId="{7A481567-6C22-4874-9D3C-0AB95F812EFE}" srcOrd="1" destOrd="0" parTransId="{5FACCF56-5408-483B-8195-D7A79B973327}" sibTransId="{F8CEAD59-8046-49C0-B11E-BF36AFBB8FFD}"/>
    <dgm:cxn modelId="{28732113-3ADB-43BB-8230-C16EC0253BEE}" type="presOf" srcId="{7A481567-6C22-4874-9D3C-0AB95F812EFE}" destId="{C7CE3052-1A3E-45D5-8E72-D7872FAADB9D}" srcOrd="1" destOrd="0" presId="urn:microsoft.com/office/officeart/2005/8/layout/orgChart1"/>
    <dgm:cxn modelId="{6ABFFB03-C267-45DD-8C7C-4DEB4C4E66BD}" type="presOf" srcId="{389BC47E-E55B-4D43-9E50-7A49FFF04FF4}" destId="{046F64BB-4C3B-4E9F-960D-D439411D18FB}" srcOrd="0" destOrd="0" presId="urn:microsoft.com/office/officeart/2005/8/layout/orgChart1"/>
    <dgm:cxn modelId="{2E93713D-8FDC-451F-9D85-B25603F5EC1B}" type="presParOf" srcId="{99FB8DCB-5585-4D6B-9899-CD843B164BFA}" destId="{353BA3F1-D8D5-4DD0-9343-4BFC77C03949}" srcOrd="0" destOrd="0" presId="urn:microsoft.com/office/officeart/2005/8/layout/orgChart1"/>
    <dgm:cxn modelId="{FA413E83-6BC9-49B8-949B-174C12A48BB4}" type="presParOf" srcId="{353BA3F1-D8D5-4DD0-9343-4BFC77C03949}" destId="{316CD83E-440E-4276-9486-4B0D4EFE03C4}" srcOrd="0" destOrd="0" presId="urn:microsoft.com/office/officeart/2005/8/layout/orgChart1"/>
    <dgm:cxn modelId="{06D24C64-C245-49BB-9DC9-50FEF224BFC6}" type="presParOf" srcId="{316CD83E-440E-4276-9486-4B0D4EFE03C4}" destId="{15376310-1722-4ED3-A39B-6D1AF21A80C3}" srcOrd="0" destOrd="0" presId="urn:microsoft.com/office/officeart/2005/8/layout/orgChart1"/>
    <dgm:cxn modelId="{32D582BA-E424-49EF-A624-A6A6D8F821EC}" type="presParOf" srcId="{316CD83E-440E-4276-9486-4B0D4EFE03C4}" destId="{E01FD731-AAAE-47DE-99BD-96A5BE95DF1A}" srcOrd="1" destOrd="0" presId="urn:microsoft.com/office/officeart/2005/8/layout/orgChart1"/>
    <dgm:cxn modelId="{C8586965-A1DE-49E2-99EA-641F8332A5C1}" type="presParOf" srcId="{353BA3F1-D8D5-4DD0-9343-4BFC77C03949}" destId="{658F5189-0712-4CAD-AD72-032EC4F116F9}" srcOrd="1" destOrd="0" presId="urn:microsoft.com/office/officeart/2005/8/layout/orgChart1"/>
    <dgm:cxn modelId="{DA21464C-4442-4BF6-89E5-7B3EF72C233F}" type="presParOf" srcId="{658F5189-0712-4CAD-AD72-032EC4F116F9}" destId="{E5934486-9217-48B8-AB95-2238EC6C7D40}" srcOrd="0" destOrd="0" presId="urn:microsoft.com/office/officeart/2005/8/layout/orgChart1"/>
    <dgm:cxn modelId="{4CAD04E2-2AEC-4E51-85F6-C38DE5B1842B}" type="presParOf" srcId="{658F5189-0712-4CAD-AD72-032EC4F116F9}" destId="{B9F8C6EA-B567-489B-BE27-31D73D932379}" srcOrd="1" destOrd="0" presId="urn:microsoft.com/office/officeart/2005/8/layout/orgChart1"/>
    <dgm:cxn modelId="{DA7ADFA7-2CC7-4614-AD08-0EABC22B7596}" type="presParOf" srcId="{B9F8C6EA-B567-489B-BE27-31D73D932379}" destId="{01E6D638-A2EC-45DC-A144-130E63902645}" srcOrd="0" destOrd="0" presId="urn:microsoft.com/office/officeart/2005/8/layout/orgChart1"/>
    <dgm:cxn modelId="{947798E7-87E2-4095-9B84-E9A525AF5B71}" type="presParOf" srcId="{01E6D638-A2EC-45DC-A144-130E63902645}" destId="{2D25372C-5EA8-4CF0-ADE2-F9B56A958D04}" srcOrd="0" destOrd="0" presId="urn:microsoft.com/office/officeart/2005/8/layout/orgChart1"/>
    <dgm:cxn modelId="{487E5D3F-B9A1-4D2F-85F8-B0A583952642}" type="presParOf" srcId="{01E6D638-A2EC-45DC-A144-130E63902645}" destId="{7010E980-43D8-4CF9-AB0D-2FDCBC6D844F}" srcOrd="1" destOrd="0" presId="urn:microsoft.com/office/officeart/2005/8/layout/orgChart1"/>
    <dgm:cxn modelId="{86F75751-D6C8-4B53-8BF3-6E9A83A5D87A}" type="presParOf" srcId="{B9F8C6EA-B567-489B-BE27-31D73D932379}" destId="{A16ACE8F-ACBD-4F07-95F4-A597F0DE4804}" srcOrd="1" destOrd="0" presId="urn:microsoft.com/office/officeart/2005/8/layout/orgChart1"/>
    <dgm:cxn modelId="{D419939D-F56B-45CD-A600-7A6B997CD20F}" type="presParOf" srcId="{B9F8C6EA-B567-489B-BE27-31D73D932379}" destId="{9A4E74EC-7961-41AF-AC8B-D321B1F079E7}" srcOrd="2" destOrd="0" presId="urn:microsoft.com/office/officeart/2005/8/layout/orgChart1"/>
    <dgm:cxn modelId="{13848C35-0D55-4B10-A844-9FD06E659221}" type="presParOf" srcId="{658F5189-0712-4CAD-AD72-032EC4F116F9}" destId="{9D624D60-B5BF-43B9-BF11-E8848072E097}" srcOrd="2" destOrd="0" presId="urn:microsoft.com/office/officeart/2005/8/layout/orgChart1"/>
    <dgm:cxn modelId="{C2F7665B-5045-47E4-A3DA-25A38486AF35}" type="presParOf" srcId="{658F5189-0712-4CAD-AD72-032EC4F116F9}" destId="{17B83B3A-E7E1-4A9A-85B6-5960F514E0AC}" srcOrd="3" destOrd="0" presId="urn:microsoft.com/office/officeart/2005/8/layout/orgChart1"/>
    <dgm:cxn modelId="{2DFE054F-5917-4CA9-B018-14CA8B85FCF2}" type="presParOf" srcId="{17B83B3A-E7E1-4A9A-85B6-5960F514E0AC}" destId="{47354894-2B62-41EB-9626-4FF73F5E1347}" srcOrd="0" destOrd="0" presId="urn:microsoft.com/office/officeart/2005/8/layout/orgChart1"/>
    <dgm:cxn modelId="{51C54983-3F7F-4EBD-ABA2-FF311382548B}" type="presParOf" srcId="{47354894-2B62-41EB-9626-4FF73F5E1347}" destId="{0915B267-6974-4BEB-84FC-D5DB8CBD0E53}" srcOrd="0" destOrd="0" presId="urn:microsoft.com/office/officeart/2005/8/layout/orgChart1"/>
    <dgm:cxn modelId="{A68B946A-A825-4308-8C51-8456B17B1D21}" type="presParOf" srcId="{47354894-2B62-41EB-9626-4FF73F5E1347}" destId="{C7CE3052-1A3E-45D5-8E72-D7872FAADB9D}" srcOrd="1" destOrd="0" presId="urn:microsoft.com/office/officeart/2005/8/layout/orgChart1"/>
    <dgm:cxn modelId="{EF8BDDE0-6BAB-4212-94B1-28FB2A9052CE}" type="presParOf" srcId="{17B83B3A-E7E1-4A9A-85B6-5960F514E0AC}" destId="{8ECF67F3-612E-41C3-A602-63867746EC74}" srcOrd="1" destOrd="0" presId="urn:microsoft.com/office/officeart/2005/8/layout/orgChart1"/>
    <dgm:cxn modelId="{F8C07567-6522-46AA-8085-AAFAA4915E4F}" type="presParOf" srcId="{17B83B3A-E7E1-4A9A-85B6-5960F514E0AC}" destId="{EA953F06-D189-4E5E-A0F2-7445470BE7E9}" srcOrd="2" destOrd="0" presId="urn:microsoft.com/office/officeart/2005/8/layout/orgChart1"/>
    <dgm:cxn modelId="{63677003-72CA-4536-BC25-E457ED500F0F}" type="presParOf" srcId="{658F5189-0712-4CAD-AD72-032EC4F116F9}" destId="{DBA19788-CA47-463A-AE12-5D7CDD52FB76}" srcOrd="4" destOrd="0" presId="urn:microsoft.com/office/officeart/2005/8/layout/orgChart1"/>
    <dgm:cxn modelId="{ED3A1990-25BA-4748-8D14-FFDC38004154}" type="presParOf" srcId="{658F5189-0712-4CAD-AD72-032EC4F116F9}" destId="{6CB75C8D-79BB-40FD-86B7-B335EE89164F}" srcOrd="5" destOrd="0" presId="urn:microsoft.com/office/officeart/2005/8/layout/orgChart1"/>
    <dgm:cxn modelId="{66679B31-4618-4CBD-894A-200B03C42E62}" type="presParOf" srcId="{6CB75C8D-79BB-40FD-86B7-B335EE89164F}" destId="{9AA38C76-724B-4736-AB37-E339982EE55E}" srcOrd="0" destOrd="0" presId="urn:microsoft.com/office/officeart/2005/8/layout/orgChart1"/>
    <dgm:cxn modelId="{541A77BA-B75A-471F-A5B1-28EE1D11CA31}" type="presParOf" srcId="{9AA38C76-724B-4736-AB37-E339982EE55E}" destId="{FA993443-78AB-44F4-BE46-95AC065A98C1}" srcOrd="0" destOrd="0" presId="urn:microsoft.com/office/officeart/2005/8/layout/orgChart1"/>
    <dgm:cxn modelId="{02051927-326D-4AA9-A6AB-F2B2AE4B837A}" type="presParOf" srcId="{9AA38C76-724B-4736-AB37-E339982EE55E}" destId="{F5610255-F89F-4A4F-BD7F-746748EAA57A}" srcOrd="1" destOrd="0" presId="urn:microsoft.com/office/officeart/2005/8/layout/orgChart1"/>
    <dgm:cxn modelId="{2D86DF4B-1782-4EDE-A138-EB445CE2EC02}" type="presParOf" srcId="{6CB75C8D-79BB-40FD-86B7-B335EE89164F}" destId="{2C75D74C-75BD-4993-9497-7D72B1402054}" srcOrd="1" destOrd="0" presId="urn:microsoft.com/office/officeart/2005/8/layout/orgChart1"/>
    <dgm:cxn modelId="{A58740CF-2093-4D0A-947F-05D0829CDDCD}" type="presParOf" srcId="{6CB75C8D-79BB-40FD-86B7-B335EE89164F}" destId="{650DD476-D7A1-45F4-BCE2-A8D707615E11}" srcOrd="2" destOrd="0" presId="urn:microsoft.com/office/officeart/2005/8/layout/orgChart1"/>
    <dgm:cxn modelId="{B3EA1311-66F7-470E-A26B-6C1E467EBE07}" type="presParOf" srcId="{658F5189-0712-4CAD-AD72-032EC4F116F9}" destId="{86BBF86E-B18D-406F-83A3-9CB13022E722}" srcOrd="6" destOrd="0" presId="urn:microsoft.com/office/officeart/2005/8/layout/orgChart1"/>
    <dgm:cxn modelId="{A176EF68-49E5-4369-B262-09A91E292B36}" type="presParOf" srcId="{658F5189-0712-4CAD-AD72-032EC4F116F9}" destId="{36B61EE7-04BA-4BAE-954B-0FFE31F50342}" srcOrd="7" destOrd="0" presId="urn:microsoft.com/office/officeart/2005/8/layout/orgChart1"/>
    <dgm:cxn modelId="{E3CFD738-39DC-46EA-ADC6-898244D8F728}" type="presParOf" srcId="{36B61EE7-04BA-4BAE-954B-0FFE31F50342}" destId="{B6FA452F-9D19-4F83-90F4-5E4C332CD690}" srcOrd="0" destOrd="0" presId="urn:microsoft.com/office/officeart/2005/8/layout/orgChart1"/>
    <dgm:cxn modelId="{F7E1DBA3-0B60-4638-80BC-3288AB8F42EE}" type="presParOf" srcId="{B6FA452F-9D19-4F83-90F4-5E4C332CD690}" destId="{046F64BB-4C3B-4E9F-960D-D439411D18FB}" srcOrd="0" destOrd="0" presId="urn:microsoft.com/office/officeart/2005/8/layout/orgChart1"/>
    <dgm:cxn modelId="{8CFEB2D1-3317-49F0-849A-1C4FA745F7B1}" type="presParOf" srcId="{B6FA452F-9D19-4F83-90F4-5E4C332CD690}" destId="{DFAD5B44-E65D-4B07-AFB7-2C44006DC0A5}" srcOrd="1" destOrd="0" presId="urn:microsoft.com/office/officeart/2005/8/layout/orgChart1"/>
    <dgm:cxn modelId="{59BA02A7-039B-42DE-89B1-FAC6A3E78446}" type="presParOf" srcId="{36B61EE7-04BA-4BAE-954B-0FFE31F50342}" destId="{E8D2F294-96E6-4D61-ACF5-97322C874C6B}" srcOrd="1" destOrd="0" presId="urn:microsoft.com/office/officeart/2005/8/layout/orgChart1"/>
    <dgm:cxn modelId="{E04AF363-5160-4E83-B327-6050726C6979}" type="presParOf" srcId="{36B61EE7-04BA-4BAE-954B-0FFE31F50342}" destId="{6758EE6B-9F8C-404D-BC94-BBB5BDA9B4FF}" srcOrd="2" destOrd="0" presId="urn:microsoft.com/office/officeart/2005/8/layout/orgChart1"/>
    <dgm:cxn modelId="{923A10BC-2C08-45D0-957B-8811C95E903D}" type="presParOf" srcId="{353BA3F1-D8D5-4DD0-9343-4BFC77C03949}" destId="{23A101D0-E2A2-4A55-9C71-FEB820600BC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6BBF86E-B18D-406F-83A3-9CB13022E722}">
      <dsp:nvSpPr>
        <dsp:cNvPr id="0" name=""/>
        <dsp:cNvSpPr/>
      </dsp:nvSpPr>
      <dsp:spPr>
        <a:xfrm>
          <a:off x="4114800" y="2126555"/>
          <a:ext cx="3222736" cy="372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6439"/>
              </a:lnTo>
              <a:lnTo>
                <a:pt x="3222736" y="186439"/>
              </a:lnTo>
              <a:lnTo>
                <a:pt x="3222736" y="3728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A19788-CA47-463A-AE12-5D7CDD52FB76}">
      <dsp:nvSpPr>
        <dsp:cNvPr id="0" name=""/>
        <dsp:cNvSpPr/>
      </dsp:nvSpPr>
      <dsp:spPr>
        <a:xfrm>
          <a:off x="4114800" y="2126555"/>
          <a:ext cx="1074245" cy="372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6439"/>
              </a:lnTo>
              <a:lnTo>
                <a:pt x="1074245" y="186439"/>
              </a:lnTo>
              <a:lnTo>
                <a:pt x="1074245" y="3728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624D60-B5BF-43B9-BF11-E8848072E097}">
      <dsp:nvSpPr>
        <dsp:cNvPr id="0" name=""/>
        <dsp:cNvSpPr/>
      </dsp:nvSpPr>
      <dsp:spPr>
        <a:xfrm>
          <a:off x="3040554" y="2126555"/>
          <a:ext cx="1074245" cy="372878"/>
        </a:xfrm>
        <a:custGeom>
          <a:avLst/>
          <a:gdLst/>
          <a:ahLst/>
          <a:cxnLst/>
          <a:rect l="0" t="0" r="0" b="0"/>
          <a:pathLst>
            <a:path>
              <a:moveTo>
                <a:pt x="1074245" y="0"/>
              </a:moveTo>
              <a:lnTo>
                <a:pt x="1074245" y="186439"/>
              </a:lnTo>
              <a:lnTo>
                <a:pt x="0" y="186439"/>
              </a:lnTo>
              <a:lnTo>
                <a:pt x="0" y="3728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934486-9217-48B8-AB95-2238EC6C7D40}">
      <dsp:nvSpPr>
        <dsp:cNvPr id="0" name=""/>
        <dsp:cNvSpPr/>
      </dsp:nvSpPr>
      <dsp:spPr>
        <a:xfrm>
          <a:off x="892063" y="2126555"/>
          <a:ext cx="3222736" cy="372878"/>
        </a:xfrm>
        <a:custGeom>
          <a:avLst/>
          <a:gdLst/>
          <a:ahLst/>
          <a:cxnLst/>
          <a:rect l="0" t="0" r="0" b="0"/>
          <a:pathLst>
            <a:path>
              <a:moveTo>
                <a:pt x="3222736" y="0"/>
              </a:moveTo>
              <a:lnTo>
                <a:pt x="3222736" y="186439"/>
              </a:lnTo>
              <a:lnTo>
                <a:pt x="0" y="186439"/>
              </a:lnTo>
              <a:lnTo>
                <a:pt x="0" y="3728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376310-1722-4ED3-A39B-6D1AF21A80C3}">
      <dsp:nvSpPr>
        <dsp:cNvPr id="0" name=""/>
        <dsp:cNvSpPr/>
      </dsp:nvSpPr>
      <dsp:spPr>
        <a:xfrm>
          <a:off x="3226993" y="1238748"/>
          <a:ext cx="1775612" cy="8878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Факторы эволюции</a:t>
          </a:r>
          <a:endParaRPr lang="ru-RU" sz="3000" kern="1200" dirty="0"/>
        </a:p>
      </dsp:txBody>
      <dsp:txXfrm>
        <a:off x="3226993" y="1238748"/>
        <a:ext cx="1775612" cy="887806"/>
      </dsp:txXfrm>
    </dsp:sp>
    <dsp:sp modelId="{2D25372C-5EA8-4CF0-ADE2-F9B56A958D04}">
      <dsp:nvSpPr>
        <dsp:cNvPr id="0" name=""/>
        <dsp:cNvSpPr/>
      </dsp:nvSpPr>
      <dsp:spPr>
        <a:xfrm>
          <a:off x="4256" y="2499433"/>
          <a:ext cx="1775612" cy="8878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Мутации </a:t>
          </a:r>
          <a:endParaRPr lang="ru-RU" sz="3000" kern="1200" dirty="0"/>
        </a:p>
      </dsp:txBody>
      <dsp:txXfrm>
        <a:off x="4256" y="2499433"/>
        <a:ext cx="1775612" cy="887806"/>
      </dsp:txXfrm>
    </dsp:sp>
    <dsp:sp modelId="{0915B267-6974-4BEB-84FC-D5DB8CBD0E53}">
      <dsp:nvSpPr>
        <dsp:cNvPr id="0" name=""/>
        <dsp:cNvSpPr/>
      </dsp:nvSpPr>
      <dsp:spPr>
        <a:xfrm>
          <a:off x="2152748" y="2499433"/>
          <a:ext cx="1775612" cy="8878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Дрейф генов</a:t>
          </a:r>
          <a:endParaRPr lang="ru-RU" sz="3000" kern="1200" dirty="0"/>
        </a:p>
      </dsp:txBody>
      <dsp:txXfrm>
        <a:off x="2152748" y="2499433"/>
        <a:ext cx="1775612" cy="887806"/>
      </dsp:txXfrm>
    </dsp:sp>
    <dsp:sp modelId="{FA993443-78AB-44F4-BE46-95AC065A98C1}">
      <dsp:nvSpPr>
        <dsp:cNvPr id="0" name=""/>
        <dsp:cNvSpPr/>
      </dsp:nvSpPr>
      <dsp:spPr>
        <a:xfrm>
          <a:off x="4301239" y="2499433"/>
          <a:ext cx="1775612" cy="8878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Волны жизни</a:t>
          </a:r>
          <a:endParaRPr lang="ru-RU" sz="3000" kern="1200" dirty="0"/>
        </a:p>
      </dsp:txBody>
      <dsp:txXfrm>
        <a:off x="4301239" y="2499433"/>
        <a:ext cx="1775612" cy="887806"/>
      </dsp:txXfrm>
    </dsp:sp>
    <dsp:sp modelId="{046F64BB-4C3B-4E9F-960D-D439411D18FB}">
      <dsp:nvSpPr>
        <dsp:cNvPr id="0" name=""/>
        <dsp:cNvSpPr/>
      </dsp:nvSpPr>
      <dsp:spPr>
        <a:xfrm>
          <a:off x="6449730" y="2499433"/>
          <a:ext cx="1775612" cy="8878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Изоляция </a:t>
          </a:r>
          <a:endParaRPr lang="ru-RU" sz="3000" kern="1200" dirty="0"/>
        </a:p>
      </dsp:txBody>
      <dsp:txXfrm>
        <a:off x="6449730" y="2499433"/>
        <a:ext cx="1775612" cy="8878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EE166-F4FF-4512-BE9D-7BB02A19BE3A}" type="datetimeFigureOut">
              <a:rPr lang="ru-RU" smtClean="0"/>
              <a:t>07.01.2013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943D2-1F30-48CF-90C9-671DBCDE9C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EE166-F4FF-4512-BE9D-7BB02A19BE3A}" type="datetimeFigureOut">
              <a:rPr lang="ru-RU" smtClean="0"/>
              <a:t>07.01.2013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943D2-1F30-48CF-90C9-671DBCDE9C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EE166-F4FF-4512-BE9D-7BB02A19BE3A}" type="datetimeFigureOut">
              <a:rPr lang="ru-RU" smtClean="0"/>
              <a:t>07.01.2013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943D2-1F30-48CF-90C9-671DBCDE9C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EE166-F4FF-4512-BE9D-7BB02A19BE3A}" type="datetimeFigureOut">
              <a:rPr lang="ru-RU" smtClean="0"/>
              <a:t>07.01.2013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943D2-1F30-48CF-90C9-671DBCDE9C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EE166-F4FF-4512-BE9D-7BB02A19BE3A}" type="datetimeFigureOut">
              <a:rPr lang="ru-RU" smtClean="0"/>
              <a:t>07.01.2013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943D2-1F30-48CF-90C9-671DBCDE9C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EE166-F4FF-4512-BE9D-7BB02A19BE3A}" type="datetimeFigureOut">
              <a:rPr lang="ru-RU" smtClean="0"/>
              <a:t>07.01.2013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943D2-1F30-48CF-90C9-671DBCDE9C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EE166-F4FF-4512-BE9D-7BB02A19BE3A}" type="datetimeFigureOut">
              <a:rPr lang="ru-RU" smtClean="0"/>
              <a:t>07.01.2013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943D2-1F30-48CF-90C9-671DBCDE9C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EE166-F4FF-4512-BE9D-7BB02A19BE3A}" type="datetimeFigureOut">
              <a:rPr lang="ru-RU" smtClean="0"/>
              <a:t>07.01.2013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943D2-1F30-48CF-90C9-671DBCDE9C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EE166-F4FF-4512-BE9D-7BB02A19BE3A}" type="datetimeFigureOut">
              <a:rPr lang="ru-RU" smtClean="0"/>
              <a:t>07.01.2013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943D2-1F30-48CF-90C9-671DBCDE9C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EE166-F4FF-4512-BE9D-7BB02A19BE3A}" type="datetimeFigureOut">
              <a:rPr lang="ru-RU" smtClean="0"/>
              <a:t>07.01.2013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943D2-1F30-48CF-90C9-671DBCDE9C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EE166-F4FF-4512-BE9D-7BB02A19BE3A}" type="datetimeFigureOut">
              <a:rPr lang="ru-RU" smtClean="0"/>
              <a:t>07.01.2013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943D2-1F30-48CF-90C9-671DBCDE9C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EE166-F4FF-4512-BE9D-7BB02A19BE3A}" type="datetimeFigureOut">
              <a:rPr lang="ru-RU" smtClean="0"/>
              <a:t>07.01.2013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943D2-1F30-48CF-90C9-671DBCDE9C6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7780" cmpd="sng">
            <a:solidFill>
              <a:schemeClr val="accent1">
                <a:tint val="3000"/>
              </a:schemeClr>
            </a:solidFill>
            <a:prstDash val="solid"/>
            <a:miter lim="800000"/>
          </a:ln>
          <a:gradFill>
            <a:gsLst>
              <a:gs pos="10000">
                <a:schemeClr val="accent1">
                  <a:tint val="63000"/>
                  <a:sat val="105000"/>
                </a:schemeClr>
              </a:gs>
              <a:gs pos="90000">
                <a:schemeClr val="accent1">
                  <a:shade val="50000"/>
                  <a:satMod val="100000"/>
                </a:schemeClr>
              </a:gs>
            </a:gsLst>
            <a:lin ang="5400000"/>
          </a:gradFill>
          <a:effectLst>
            <a:outerShdw blurRad="55000" dist="50800" dir="5400000" algn="tl">
              <a:srgbClr val="000000">
                <a:alpha val="33000"/>
              </a:srgbClr>
            </a:outerShdw>
          </a:effectLst>
          <a:latin typeface="Constant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1">
              <a:lumMod val="50000"/>
            </a:schemeClr>
          </a:solidFill>
          <a:latin typeface="Constantia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1">
              <a:lumMod val="50000"/>
            </a:schemeClr>
          </a:solidFill>
          <a:latin typeface="Constantia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Constantia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1">
              <a:lumMod val="50000"/>
            </a:schemeClr>
          </a:solidFill>
          <a:latin typeface="Constantia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1">
              <a:lumMod val="50000"/>
            </a:schemeClr>
          </a:solidFill>
          <a:latin typeface="Constant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aw.ru/book8/1630-5.jpg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214686"/>
            <a:ext cx="7772400" cy="1470025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660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  <a:t>Микроэволюция</a:t>
            </a:r>
            <a:r>
              <a:rPr lang="ru-RU" sz="66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  <a:t>.               Факторы эволюции</a:t>
            </a:r>
            <a:endParaRPr lang="ru-RU" sz="66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71802" y="142852"/>
            <a:ext cx="5614998" cy="671514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С.С. Четвериков был одним из первых, кто обратил внимание на периодические колебания численности особей, составляющих популяцию. Такое </a:t>
            </a:r>
            <a:r>
              <a:rPr lang="ru-RU" b="1" dirty="0" smtClean="0"/>
              <a:t>КОЛЕБАНИЕ ЧИСЛЕННОСТИ ОСОБЕЙ ПОПУЛЯЦИИ</a:t>
            </a:r>
            <a:r>
              <a:rPr lang="ru-RU" dirty="0" smtClean="0"/>
              <a:t> получило название </a:t>
            </a:r>
            <a:r>
              <a:rPr lang="ru-RU" b="1" dirty="0" smtClean="0"/>
              <a:t>"ПОПУЛЯЦИОННЫХ ВОЛН"</a:t>
            </a:r>
            <a:r>
              <a:rPr lang="ru-RU" dirty="0" smtClean="0"/>
              <a:t> или </a:t>
            </a:r>
            <a:r>
              <a:rPr lang="ru-RU" b="1" dirty="0" smtClean="0"/>
              <a:t>"ВОЛН ЖИЗНИ".</a:t>
            </a:r>
            <a:r>
              <a:rPr lang="ru-RU" dirty="0" smtClean="0"/>
              <a:t> </a:t>
            </a:r>
            <a:endParaRPr lang="ru-RU" dirty="0" smtClean="0"/>
          </a:p>
          <a:p>
            <a:r>
              <a:rPr lang="ru-RU" dirty="0" smtClean="0"/>
              <a:t>Причины </a:t>
            </a:r>
            <a:r>
              <a:rPr lang="ru-RU" dirty="0" smtClean="0"/>
              <a:t>изменения численности популяции могут быть самыми разными: резкое изменение климата, наличием кормовой базы, стихийные бедствия, хозяйственная деятельность человека и др.</a:t>
            </a:r>
            <a:endParaRPr lang="ru-RU" dirty="0"/>
          </a:p>
        </p:txBody>
      </p:sp>
      <p:pic>
        <p:nvPicPr>
          <p:cNvPr id="4" name="Picture 2" descr="http://www.megabook.ru/MObjects2/data/pict2008/07ds2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162175" cy="2990850"/>
          </a:xfrm>
          <a:prstGeom prst="rect">
            <a:avLst/>
          </a:prstGeom>
          <a:noFill/>
        </p:spPr>
      </p:pic>
      <p:pic>
        <p:nvPicPr>
          <p:cNvPr id="18434" name="Picture 2" descr="http://bono-esse.ru/blizzard/img/A/evol95.jpg"/>
          <p:cNvPicPr>
            <a:picLocks noChangeAspect="1" noChangeArrowheads="1"/>
          </p:cNvPicPr>
          <p:nvPr/>
        </p:nvPicPr>
        <p:blipFill>
          <a:blip r:embed="rId3" cstate="print"/>
          <a:srcRect b="11508"/>
          <a:stretch>
            <a:fillRect/>
          </a:stretch>
        </p:blipFill>
        <p:spPr bwMode="auto">
          <a:xfrm>
            <a:off x="0" y="2500306"/>
            <a:ext cx="2537074" cy="43576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52"/>
            <a:ext cx="8572560" cy="4383111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Волны могут совершенно случайно и резко изменять в популяции концентрацию редко встречающихся генов или целых генотипов. </a:t>
            </a:r>
            <a:endParaRPr lang="ru-RU" sz="2400" dirty="0" smtClean="0"/>
          </a:p>
          <a:p>
            <a:r>
              <a:rPr lang="ru-RU" sz="2400" dirty="0" smtClean="0"/>
              <a:t>В </a:t>
            </a:r>
            <a:r>
              <a:rPr lang="ru-RU" sz="2400" dirty="0" smtClean="0"/>
              <a:t>период резкого снижения численности популяции некоторые гены (генотипы) могут полностью исчезнуть, при том независимо от их биологической ценности. </a:t>
            </a:r>
            <a:endParaRPr lang="ru-RU" sz="2400" dirty="0" smtClean="0"/>
          </a:p>
          <a:p>
            <a:r>
              <a:rPr lang="ru-RU" sz="2400" dirty="0" smtClean="0"/>
              <a:t>При </a:t>
            </a:r>
            <a:r>
              <a:rPr lang="ru-RU" sz="2400" dirty="0" smtClean="0"/>
              <a:t>нарастании волн другие гены резко повысят свою концентрацию. Волны жизни, как и мутационный процесс, поставляют случайный ненаправленный генетический материал для естественного отбора. </a:t>
            </a:r>
            <a:endParaRPr lang="ru-RU" sz="2400" dirty="0"/>
          </a:p>
        </p:txBody>
      </p:sp>
      <p:pic>
        <p:nvPicPr>
          <p:cNvPr id="20482" name="Picture 2" descr="http://900igr.net/datai/biologija/Uchenie-ob-evoljutsii/0021-007-Populjatsionnye-voln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4000500"/>
            <a:ext cx="3038475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Виды популяционных волн: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>
                <a:solidFill>
                  <a:srgbClr val="CC3300"/>
                </a:solidFill>
              </a:rPr>
              <a:t>Периодические</a:t>
            </a:r>
            <a:r>
              <a:rPr lang="ru-RU" sz="2800"/>
              <a:t> (например, сезонные колебания численности насекомых, однолетних растений, вирусов гриппа)</a:t>
            </a:r>
          </a:p>
          <a:p>
            <a:r>
              <a:rPr lang="ru-RU" sz="2800">
                <a:solidFill>
                  <a:srgbClr val="CC3300"/>
                </a:solidFill>
              </a:rPr>
              <a:t>Непериодические</a:t>
            </a:r>
            <a:r>
              <a:rPr lang="ru-RU" sz="2800"/>
              <a:t> (зависят от многих факторов). Примеры: колебания численности хищник – жертва, вспышки численности леммингов в Арктике, пролёты саранчи, размножение кроликов в Австралии, чумные эпидемии в Европе в прошлом.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39236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chemeClr val="tx1"/>
                </a:solidFill>
                <a:effectLst/>
              </a:rPr>
              <a:t>В нижней точке кривой численности наблюдается «эффект бутылочного горлышка». Сквозь него проходят немногие особи и в новой популяции соотношение аллелей будет другим.</a:t>
            </a:r>
          </a:p>
        </p:txBody>
      </p:sp>
      <p:pic>
        <p:nvPicPr>
          <p:cNvPr id="50181" name="Picture 5" descr="psp1 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743200"/>
            <a:ext cx="8229600" cy="4114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800" dirty="0">
                <a:solidFill>
                  <a:schemeClr val="tx1"/>
                </a:solidFill>
                <a:effectLst/>
              </a:rPr>
              <a:t>«Только весенние воды нахлынут, и без того они сотнями гинут…»</a:t>
            </a:r>
            <a:br>
              <a:rPr lang="ru-RU" sz="2800" dirty="0">
                <a:solidFill>
                  <a:schemeClr val="tx1"/>
                </a:solidFill>
                <a:effectLst/>
              </a:rPr>
            </a:br>
            <a:r>
              <a:rPr lang="ru-RU" sz="2800" dirty="0">
                <a:solidFill>
                  <a:schemeClr val="tx1"/>
                </a:solidFill>
                <a:effectLst/>
              </a:rPr>
              <a:t>                                   Некрасов</a:t>
            </a:r>
          </a:p>
        </p:txBody>
      </p:sp>
      <p:pic>
        <p:nvPicPr>
          <p:cNvPr id="49155" name="Picture 3" descr="psp1 0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590800"/>
            <a:ext cx="5949950" cy="1657350"/>
          </a:xfrm>
          <a:prstGeom prst="rect">
            <a:avLst/>
          </a:prstGeom>
          <a:noFill/>
        </p:spPr>
      </p:pic>
      <p:pic>
        <p:nvPicPr>
          <p:cNvPr id="49156" name="Picture 4" descr="Картинка 130 из 264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4038600"/>
            <a:ext cx="5257800" cy="2819400"/>
          </a:xfrm>
          <a:prstGeom prst="rect">
            <a:avLst/>
          </a:prstGeom>
          <a:noFill/>
        </p:spPr>
      </p:pic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5715000" y="4251325"/>
            <a:ext cx="3276600" cy="1692275"/>
          </a:xfrm>
          <a:prstGeom prst="rect">
            <a:avLst/>
          </a:prstGeom>
          <a:noFill/>
          <a:ln w="76200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Выживают лишь немногие особи, и приспособленность не играет роли, скорее случай (в лице д.Мазая)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42844" y="274638"/>
            <a:ext cx="8786874" cy="277336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chemeClr val="tx1"/>
                </a:solidFill>
                <a:effectLst/>
              </a:rPr>
              <a:t>Изоляция – нарушение свободы скрещивания. </a:t>
            </a:r>
            <a:r>
              <a:rPr lang="ru-RU" sz="3200" dirty="0">
                <a:solidFill>
                  <a:schemeClr val="tx1"/>
                </a:solidFill>
                <a:effectLst/>
              </a:rPr>
              <a:t>В изолированной группе частоты аллелей окажутся иными, чем в большой популяции.</a:t>
            </a:r>
            <a:r>
              <a:rPr lang="ru-RU" sz="3200" b="1" dirty="0">
                <a:solidFill>
                  <a:schemeClr val="tx1"/>
                </a:solidFill>
                <a:effectLst/>
              </a:rPr>
              <a:t> Изоляция приводит к дрейфу генов, </a:t>
            </a:r>
            <a:r>
              <a:rPr lang="ru-RU" sz="3200" dirty="0">
                <a:solidFill>
                  <a:schemeClr val="tx1"/>
                </a:solidFill>
                <a:effectLst/>
              </a:rPr>
              <a:t>и также является</a:t>
            </a:r>
            <a:r>
              <a:rPr lang="ru-RU" sz="3200" b="1" dirty="0">
                <a:solidFill>
                  <a:schemeClr val="tx1"/>
                </a:solidFill>
                <a:effectLst/>
              </a:rPr>
              <a:t> </a:t>
            </a:r>
            <a:r>
              <a:rPr lang="ru-RU" sz="3200" dirty="0">
                <a:solidFill>
                  <a:schemeClr val="tx1"/>
                </a:solidFill>
                <a:effectLst/>
              </a:rPr>
              <a:t>пусковым моментом</a:t>
            </a:r>
            <a:r>
              <a:rPr lang="ru-RU" sz="3200" b="1" dirty="0">
                <a:solidFill>
                  <a:schemeClr val="tx1"/>
                </a:solidFill>
                <a:effectLst/>
              </a:rPr>
              <a:t> видообразования.</a:t>
            </a:r>
          </a:p>
        </p:txBody>
      </p:sp>
      <p:sp>
        <p:nvSpPr>
          <p:cNvPr id="53255" name="Oval 7"/>
          <p:cNvSpPr>
            <a:spLocks noChangeArrowheads="1"/>
          </p:cNvSpPr>
          <p:nvPr/>
        </p:nvSpPr>
        <p:spPr bwMode="auto">
          <a:xfrm>
            <a:off x="1600200" y="4572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256" name="Oval 8"/>
          <p:cNvSpPr>
            <a:spLocks noChangeArrowheads="1"/>
          </p:cNvSpPr>
          <p:nvPr/>
        </p:nvSpPr>
        <p:spPr bwMode="auto">
          <a:xfrm>
            <a:off x="1676400" y="4876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257" name="Oval 9"/>
          <p:cNvSpPr>
            <a:spLocks noChangeArrowheads="1"/>
          </p:cNvSpPr>
          <p:nvPr/>
        </p:nvSpPr>
        <p:spPr bwMode="auto">
          <a:xfrm>
            <a:off x="1524000" y="4876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258" name="Oval 10"/>
          <p:cNvSpPr>
            <a:spLocks noChangeArrowheads="1"/>
          </p:cNvSpPr>
          <p:nvPr/>
        </p:nvSpPr>
        <p:spPr bwMode="auto">
          <a:xfrm>
            <a:off x="1828800" y="5181600"/>
            <a:ext cx="76200" cy="76200"/>
          </a:xfrm>
          <a:prstGeom prst="ellipse">
            <a:avLst/>
          </a:prstGeom>
          <a:solidFill>
            <a:srgbClr val="CC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259" name="Oval 11"/>
          <p:cNvSpPr>
            <a:spLocks noChangeArrowheads="1"/>
          </p:cNvSpPr>
          <p:nvPr/>
        </p:nvSpPr>
        <p:spPr bwMode="auto">
          <a:xfrm>
            <a:off x="1905000" y="4724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260" name="Oval 12"/>
          <p:cNvSpPr>
            <a:spLocks noChangeArrowheads="1"/>
          </p:cNvSpPr>
          <p:nvPr/>
        </p:nvSpPr>
        <p:spPr bwMode="auto">
          <a:xfrm>
            <a:off x="1905000" y="4953000"/>
            <a:ext cx="76200" cy="76200"/>
          </a:xfrm>
          <a:prstGeom prst="ellipse">
            <a:avLst/>
          </a:prstGeom>
          <a:solidFill>
            <a:srgbClr val="CC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261" name="Oval 13"/>
          <p:cNvSpPr>
            <a:spLocks noChangeArrowheads="1"/>
          </p:cNvSpPr>
          <p:nvPr/>
        </p:nvSpPr>
        <p:spPr bwMode="auto">
          <a:xfrm>
            <a:off x="1371600" y="5410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262" name="Oval 14"/>
          <p:cNvSpPr>
            <a:spLocks noChangeArrowheads="1"/>
          </p:cNvSpPr>
          <p:nvPr/>
        </p:nvSpPr>
        <p:spPr bwMode="auto">
          <a:xfrm>
            <a:off x="1676400" y="5334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263" name="Oval 15"/>
          <p:cNvSpPr>
            <a:spLocks noChangeArrowheads="1"/>
          </p:cNvSpPr>
          <p:nvPr/>
        </p:nvSpPr>
        <p:spPr bwMode="auto">
          <a:xfrm>
            <a:off x="2286000" y="5181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264" name="Oval 16"/>
          <p:cNvSpPr>
            <a:spLocks noChangeArrowheads="1"/>
          </p:cNvSpPr>
          <p:nvPr/>
        </p:nvSpPr>
        <p:spPr bwMode="auto">
          <a:xfrm>
            <a:off x="1447800" y="5181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265" name="Oval 17"/>
          <p:cNvSpPr>
            <a:spLocks noChangeArrowheads="1"/>
          </p:cNvSpPr>
          <p:nvPr/>
        </p:nvSpPr>
        <p:spPr bwMode="auto">
          <a:xfrm>
            <a:off x="1905000" y="5638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266" name="Oval 18"/>
          <p:cNvSpPr>
            <a:spLocks noChangeArrowheads="1"/>
          </p:cNvSpPr>
          <p:nvPr/>
        </p:nvSpPr>
        <p:spPr bwMode="auto">
          <a:xfrm>
            <a:off x="2057400" y="5334000"/>
            <a:ext cx="76200" cy="76200"/>
          </a:xfrm>
          <a:prstGeom prst="ellipse">
            <a:avLst/>
          </a:prstGeom>
          <a:solidFill>
            <a:srgbClr val="CC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267" name="Oval 19"/>
          <p:cNvSpPr>
            <a:spLocks noChangeArrowheads="1"/>
          </p:cNvSpPr>
          <p:nvPr/>
        </p:nvSpPr>
        <p:spPr bwMode="auto">
          <a:xfrm>
            <a:off x="2133600" y="4876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269" name="Oval 21"/>
          <p:cNvSpPr>
            <a:spLocks noChangeArrowheads="1"/>
          </p:cNvSpPr>
          <p:nvPr/>
        </p:nvSpPr>
        <p:spPr bwMode="auto">
          <a:xfrm>
            <a:off x="5638800" y="4191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270" name="Oval 22"/>
          <p:cNvSpPr>
            <a:spLocks noChangeArrowheads="1"/>
          </p:cNvSpPr>
          <p:nvPr/>
        </p:nvSpPr>
        <p:spPr bwMode="auto">
          <a:xfrm>
            <a:off x="2438400" y="5181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271" name="Oval 23"/>
          <p:cNvSpPr>
            <a:spLocks noChangeArrowheads="1"/>
          </p:cNvSpPr>
          <p:nvPr/>
        </p:nvSpPr>
        <p:spPr bwMode="auto">
          <a:xfrm>
            <a:off x="2286000" y="5029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272" name="Oval 24"/>
          <p:cNvSpPr>
            <a:spLocks noChangeArrowheads="1"/>
          </p:cNvSpPr>
          <p:nvPr/>
        </p:nvSpPr>
        <p:spPr bwMode="auto">
          <a:xfrm>
            <a:off x="2438400" y="5181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273" name="Oval 25"/>
          <p:cNvSpPr>
            <a:spLocks noChangeArrowheads="1"/>
          </p:cNvSpPr>
          <p:nvPr/>
        </p:nvSpPr>
        <p:spPr bwMode="auto">
          <a:xfrm>
            <a:off x="5562600" y="5562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274" name="Oval 26"/>
          <p:cNvSpPr>
            <a:spLocks noChangeArrowheads="1"/>
          </p:cNvSpPr>
          <p:nvPr/>
        </p:nvSpPr>
        <p:spPr bwMode="auto">
          <a:xfrm>
            <a:off x="5105400" y="5638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275" name="Oval 27"/>
          <p:cNvSpPr>
            <a:spLocks noChangeArrowheads="1"/>
          </p:cNvSpPr>
          <p:nvPr/>
        </p:nvSpPr>
        <p:spPr bwMode="auto">
          <a:xfrm>
            <a:off x="5029200" y="4267200"/>
            <a:ext cx="76200" cy="76200"/>
          </a:xfrm>
          <a:prstGeom prst="ellipse">
            <a:avLst/>
          </a:prstGeom>
          <a:solidFill>
            <a:srgbClr val="CC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276" name="Oval 28"/>
          <p:cNvSpPr>
            <a:spLocks noChangeArrowheads="1"/>
          </p:cNvSpPr>
          <p:nvPr/>
        </p:nvSpPr>
        <p:spPr bwMode="auto">
          <a:xfrm>
            <a:off x="4953000" y="5486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277" name="Oval 29"/>
          <p:cNvSpPr>
            <a:spLocks noChangeArrowheads="1"/>
          </p:cNvSpPr>
          <p:nvPr/>
        </p:nvSpPr>
        <p:spPr bwMode="auto">
          <a:xfrm>
            <a:off x="5105400" y="4038600"/>
            <a:ext cx="76200" cy="76200"/>
          </a:xfrm>
          <a:prstGeom prst="ellipse">
            <a:avLst/>
          </a:prstGeom>
          <a:solidFill>
            <a:srgbClr val="CC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278" name="Oval 30"/>
          <p:cNvSpPr>
            <a:spLocks noChangeArrowheads="1"/>
          </p:cNvSpPr>
          <p:nvPr/>
        </p:nvSpPr>
        <p:spPr bwMode="auto">
          <a:xfrm>
            <a:off x="5181600" y="5791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279" name="Oval 31"/>
          <p:cNvSpPr>
            <a:spLocks noChangeArrowheads="1"/>
          </p:cNvSpPr>
          <p:nvPr/>
        </p:nvSpPr>
        <p:spPr bwMode="auto">
          <a:xfrm>
            <a:off x="5334000" y="4267200"/>
            <a:ext cx="76200" cy="76200"/>
          </a:xfrm>
          <a:prstGeom prst="ellipse">
            <a:avLst/>
          </a:prstGeom>
          <a:solidFill>
            <a:srgbClr val="CC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280" name="Oval 32"/>
          <p:cNvSpPr>
            <a:spLocks noChangeArrowheads="1"/>
          </p:cNvSpPr>
          <p:nvPr/>
        </p:nvSpPr>
        <p:spPr bwMode="auto">
          <a:xfrm>
            <a:off x="5334000" y="5638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281" name="Oval 33"/>
          <p:cNvSpPr>
            <a:spLocks noChangeArrowheads="1"/>
          </p:cNvSpPr>
          <p:nvPr/>
        </p:nvSpPr>
        <p:spPr bwMode="auto">
          <a:xfrm>
            <a:off x="5410200" y="5943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282" name="AutoShape 34"/>
          <p:cNvSpPr>
            <a:spLocks noChangeArrowheads="1"/>
          </p:cNvSpPr>
          <p:nvPr/>
        </p:nvSpPr>
        <p:spPr bwMode="auto">
          <a:xfrm>
            <a:off x="2895600" y="5105400"/>
            <a:ext cx="990600" cy="3048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283" name="Freeform 35"/>
          <p:cNvSpPr>
            <a:spLocks/>
          </p:cNvSpPr>
          <p:nvPr/>
        </p:nvSpPr>
        <p:spPr bwMode="auto">
          <a:xfrm>
            <a:off x="4443413" y="4927600"/>
            <a:ext cx="2128837" cy="193675"/>
          </a:xfrm>
          <a:custGeom>
            <a:avLst/>
            <a:gdLst/>
            <a:ahLst/>
            <a:cxnLst>
              <a:cxn ang="0">
                <a:pos x="0" y="122"/>
              </a:cxn>
              <a:cxn ang="0">
                <a:pos x="115" y="61"/>
              </a:cxn>
              <a:cxn ang="0">
                <a:pos x="664" y="122"/>
              </a:cxn>
              <a:cxn ang="0">
                <a:pos x="820" y="115"/>
              </a:cxn>
              <a:cxn ang="0">
                <a:pos x="860" y="61"/>
              </a:cxn>
              <a:cxn ang="0">
                <a:pos x="948" y="6"/>
              </a:cxn>
              <a:cxn ang="0">
                <a:pos x="1131" y="34"/>
              </a:cxn>
              <a:cxn ang="0">
                <a:pos x="1213" y="88"/>
              </a:cxn>
              <a:cxn ang="0">
                <a:pos x="1233" y="101"/>
              </a:cxn>
              <a:cxn ang="0">
                <a:pos x="1308" y="94"/>
              </a:cxn>
              <a:cxn ang="0">
                <a:pos x="1341" y="88"/>
              </a:cxn>
            </a:cxnLst>
            <a:rect l="0" t="0" r="r" b="b"/>
            <a:pathLst>
              <a:path w="1341" h="122">
                <a:moveTo>
                  <a:pt x="0" y="122"/>
                </a:moveTo>
                <a:cubicBezTo>
                  <a:pt x="22" y="87"/>
                  <a:pt x="75" y="67"/>
                  <a:pt x="115" y="61"/>
                </a:cubicBezTo>
                <a:cubicBezTo>
                  <a:pt x="493" y="72"/>
                  <a:pt x="454" y="35"/>
                  <a:pt x="664" y="122"/>
                </a:cubicBezTo>
                <a:cubicBezTo>
                  <a:pt x="716" y="120"/>
                  <a:pt x="768" y="121"/>
                  <a:pt x="820" y="115"/>
                </a:cubicBezTo>
                <a:cubicBezTo>
                  <a:pt x="862" y="110"/>
                  <a:pt x="842" y="83"/>
                  <a:pt x="860" y="61"/>
                </a:cubicBezTo>
                <a:cubicBezTo>
                  <a:pt x="881" y="34"/>
                  <a:pt x="919" y="21"/>
                  <a:pt x="948" y="6"/>
                </a:cubicBezTo>
                <a:cubicBezTo>
                  <a:pt x="1091" y="14"/>
                  <a:pt x="1031" y="0"/>
                  <a:pt x="1131" y="34"/>
                </a:cubicBezTo>
                <a:cubicBezTo>
                  <a:pt x="1148" y="40"/>
                  <a:pt x="1205" y="82"/>
                  <a:pt x="1213" y="88"/>
                </a:cubicBezTo>
                <a:cubicBezTo>
                  <a:pt x="1220" y="93"/>
                  <a:pt x="1233" y="101"/>
                  <a:pt x="1233" y="101"/>
                </a:cubicBezTo>
                <a:cubicBezTo>
                  <a:pt x="1258" y="99"/>
                  <a:pt x="1283" y="97"/>
                  <a:pt x="1308" y="94"/>
                </a:cubicBezTo>
                <a:cubicBezTo>
                  <a:pt x="1319" y="93"/>
                  <a:pt x="1341" y="88"/>
                  <a:pt x="1341" y="88"/>
                </a:cubicBezTo>
              </a:path>
            </a:pathLst>
          </a:custGeom>
          <a:noFill/>
          <a:ln w="571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284" name="Text Box 36"/>
          <p:cNvSpPr txBox="1">
            <a:spLocks noChangeArrowheads="1"/>
          </p:cNvSpPr>
          <p:nvPr/>
        </p:nvSpPr>
        <p:spPr bwMode="auto">
          <a:xfrm>
            <a:off x="6629400" y="4800600"/>
            <a:ext cx="1981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/>
              <a:t>Изолирующий фактор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8066" name="Group 2"/>
          <p:cNvGraphicFramePr>
            <a:graphicFrameLocks noGrp="1"/>
          </p:cNvGraphicFramePr>
          <p:nvPr/>
        </p:nvGraphicFramePr>
        <p:xfrm>
          <a:off x="228600" y="310929"/>
          <a:ext cx="8686800" cy="6230712"/>
        </p:xfrm>
        <a:graphic>
          <a:graphicData uri="http://schemas.openxmlformats.org/drawingml/2006/table">
            <a:tbl>
              <a:tblPr/>
              <a:tblGrid>
                <a:gridCol w="2800350"/>
                <a:gridCol w="2009775"/>
                <a:gridCol w="3876675"/>
              </a:tblGrid>
              <a:tr h="137799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I. потенциальные партнеры не встречаются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Географи-ческая изоляция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живут в разных местообитаниях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87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Экологи-ческая (сезонная) изоляция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размножаются в разные сроки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08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II. потенциальные партнеры встречаются, но не спариваются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Поведен-ческая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изоляция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отличаются по окраске, брачным ритуалам, песне или запаху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79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8082" name="Text Box 18"/>
          <p:cNvSpPr txBox="1">
            <a:spLocks noChangeArrowheads="1"/>
          </p:cNvSpPr>
          <p:nvPr/>
        </p:nvSpPr>
        <p:spPr bwMode="auto">
          <a:xfrm>
            <a:off x="0" y="0"/>
            <a:ext cx="3124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400" b="1" dirty="0">
              <a:solidFill>
                <a:srgbClr val="CC3300"/>
              </a:solidFill>
            </a:endParaRPr>
          </a:p>
        </p:txBody>
      </p:sp>
      <p:sp>
        <p:nvSpPr>
          <p:cNvPr id="88083" name="Line 19"/>
          <p:cNvSpPr>
            <a:spLocks noChangeShapeType="1"/>
          </p:cNvSpPr>
          <p:nvPr/>
        </p:nvSpPr>
        <p:spPr bwMode="auto">
          <a:xfrm flipV="1">
            <a:off x="2590800" y="762000"/>
            <a:ext cx="381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8084" name="Line 20"/>
          <p:cNvSpPr>
            <a:spLocks noChangeShapeType="1"/>
          </p:cNvSpPr>
          <p:nvPr/>
        </p:nvSpPr>
        <p:spPr bwMode="auto">
          <a:xfrm>
            <a:off x="2514600" y="2057400"/>
            <a:ext cx="457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myshared.ru/preview/97376/slide_21.png"/>
          <p:cNvPicPr>
            <a:picLocks noChangeAspect="1" noChangeArrowheads="1"/>
          </p:cNvPicPr>
          <p:nvPr/>
        </p:nvPicPr>
        <p:blipFill>
          <a:blip r:embed="rId2" cstate="print"/>
          <a:srcRect t="2406"/>
          <a:stretch>
            <a:fillRect/>
          </a:stretch>
        </p:blipFill>
        <p:spPr bwMode="auto">
          <a:xfrm>
            <a:off x="1428728" y="2151952"/>
            <a:ext cx="6429420" cy="470604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214290"/>
            <a:ext cx="85011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Географическая  изоляция</a:t>
            </a:r>
            <a:endParaRPr lang="ru-RU" sz="3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785794"/>
            <a:ext cx="86439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Райские сороки живут в тропических лесах Новой Гвинеи. Каждый из пяти видов обитает на своем горном хребте, отделенном от остальных саванной. Морфологические различия между видами настолько существенны, что изначально они были описаны в качестве отдельных родов.</a:t>
            </a:r>
            <a:endParaRPr lang="ru-RU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381000" y="381000"/>
            <a:ext cx="800100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C3300"/>
                </a:solidFill>
              </a:rPr>
              <a:t>Экологическая  изоляции</a:t>
            </a:r>
            <a:endParaRPr lang="ru-RU" sz="2800" dirty="0">
              <a:solidFill>
                <a:srgbClr val="CC3300"/>
              </a:solidFill>
            </a:endParaRPr>
          </a:p>
          <a:p>
            <a:pPr algn="ctr"/>
            <a:r>
              <a:rPr lang="ru-RU" sz="2800" dirty="0"/>
              <a:t>Озеро Тана (Эфиопия) заселено комплексом близкородственных видов </a:t>
            </a:r>
            <a:r>
              <a:rPr lang="ru-RU" sz="2800" dirty="0" err="1"/>
              <a:t>рыб-барбусов</a:t>
            </a:r>
            <a:r>
              <a:rPr lang="ru-RU" sz="2800" dirty="0"/>
              <a:t>. Поскольку других видов рыб в озере очень мало, то </a:t>
            </a:r>
            <a:r>
              <a:rPr lang="ru-RU" sz="2800" dirty="0" err="1"/>
              <a:t>барбусы</a:t>
            </a:r>
            <a:r>
              <a:rPr lang="ru-RU" sz="2800" dirty="0"/>
              <a:t> освоили все доступные экологические ниши.</a:t>
            </a:r>
          </a:p>
        </p:txBody>
      </p:sp>
      <p:pic>
        <p:nvPicPr>
          <p:cNvPr id="27655" name="Picture 7" descr="Генерализованная форма, характеризуется смешанныи питание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225800"/>
            <a:ext cx="3886200" cy="1076325"/>
          </a:xfrm>
          <a:prstGeom prst="rect">
            <a:avLst/>
          </a:prstGeom>
          <a:noFill/>
        </p:spPr>
      </p:pic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152400" y="4292600"/>
            <a:ext cx="43894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Форма, питающаяся смешанной пищей</a:t>
            </a:r>
          </a:p>
        </p:txBody>
      </p:sp>
      <p:pic>
        <p:nvPicPr>
          <p:cNvPr id="27657" name="Picture 9" descr="Добывает насекомых, планктон и мальков рыб у поверхности вод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4876800"/>
            <a:ext cx="3810000" cy="1293813"/>
          </a:xfrm>
          <a:prstGeom prst="rect">
            <a:avLst/>
          </a:prstGeom>
          <a:noFill/>
        </p:spPr>
      </p:pic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152400" y="6096000"/>
            <a:ext cx="8077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Добывает насекомых, планктон и мальков рыб у поверхности воды</a:t>
            </a:r>
            <a:br>
              <a:rPr lang="ru-RU"/>
            </a:br>
            <a:endParaRPr lang="ru-RU"/>
          </a:p>
        </p:txBody>
      </p:sp>
      <p:pic>
        <p:nvPicPr>
          <p:cNvPr id="27659" name="Picture 11" descr="Хищник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3962400"/>
            <a:ext cx="3657600" cy="1492250"/>
          </a:xfrm>
          <a:prstGeom prst="rect">
            <a:avLst/>
          </a:prstGeom>
          <a:noFill/>
        </p:spPr>
      </p:pic>
      <p:sp>
        <p:nvSpPr>
          <p:cNvPr id="27660" name="Text Box 12"/>
          <p:cNvSpPr txBox="1">
            <a:spLocks noChangeArrowheads="1"/>
          </p:cNvSpPr>
          <p:nvPr/>
        </p:nvSpPr>
        <p:spPr bwMode="auto">
          <a:xfrm>
            <a:off x="6629400" y="5486400"/>
            <a:ext cx="1828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Хищник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Микроэволюция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процесс </a:t>
            </a:r>
            <a:r>
              <a:rPr lang="ru-RU" dirty="0" smtClean="0"/>
              <a:t>преобразования популяции или популяций под действием факторов </a:t>
            </a:r>
            <a:r>
              <a:rPr lang="ru-RU" dirty="0" smtClean="0"/>
              <a:t>эволюции, который ведет к изменению  генофонда и образованию нового вида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brooklyn.cuny.edu/bc/ahp/LAD/C21/graphics/C21_Speciation_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0"/>
            <a:ext cx="6858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Ю.А. Филипченко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14744" y="1600200"/>
            <a:ext cx="4972056" cy="4525963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/>
              <a:t>Автор первых советских учебников по генетике и экспериментальной зоологии. </a:t>
            </a:r>
            <a:endParaRPr lang="ru-RU" sz="2800" dirty="0" smtClean="0"/>
          </a:p>
          <a:p>
            <a:r>
              <a:rPr lang="ru-RU" sz="2800" dirty="0" smtClean="0"/>
              <a:t>Основные </a:t>
            </a:r>
            <a:r>
              <a:rPr lang="ru-RU" sz="2800" dirty="0" smtClean="0"/>
              <a:t>труды посвящены наследственности человека, генетическим основам селекции, проблемам эволюции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Предложил термин </a:t>
            </a:r>
            <a:r>
              <a:rPr lang="ru-RU" sz="2800" dirty="0" err="1" smtClean="0"/>
              <a:t>микроэволюция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16386" name="Picture 2" descr="http://edu.dvgups.ru/METDOC/ENF/HIMIJ/KSE/METOD/KON_S_EST/Nik_5.files/image0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285860"/>
            <a:ext cx="3165251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14290"/>
            <a:ext cx="8229600" cy="4525963"/>
          </a:xfrm>
        </p:spPr>
        <p:txBody>
          <a:bodyPr/>
          <a:lstStyle/>
          <a:p>
            <a:r>
              <a:rPr lang="ru-RU" dirty="0" smtClean="0"/>
              <a:t>В разработке концепции </a:t>
            </a:r>
            <a:r>
              <a:rPr lang="ru-RU" dirty="0" err="1" smtClean="0"/>
              <a:t>микроэволюции</a:t>
            </a:r>
            <a:r>
              <a:rPr lang="ru-RU" dirty="0" smtClean="0"/>
              <a:t> большую роль сыграли работы С. С. </a:t>
            </a:r>
            <a:r>
              <a:rPr lang="ru-RU" dirty="0" err="1" smtClean="0"/>
              <a:t>Четверикова</a:t>
            </a:r>
            <a:r>
              <a:rPr lang="ru-RU" dirty="0" smtClean="0"/>
              <a:t>, Дж. </a:t>
            </a:r>
            <a:r>
              <a:rPr lang="ru-RU" dirty="0" err="1" smtClean="0"/>
              <a:t>Холдейна</a:t>
            </a:r>
            <a:r>
              <a:rPr lang="ru-RU" dirty="0" smtClean="0"/>
              <a:t>, Р. Фишера, С. Райта, Н. В. </a:t>
            </a:r>
            <a:r>
              <a:rPr lang="ru-RU" dirty="0" err="1" smtClean="0"/>
              <a:t>Тимофева-Ресовского</a:t>
            </a:r>
            <a:r>
              <a:rPr lang="ru-RU" dirty="0" smtClean="0"/>
              <a:t>, Е. Форда, Ф. Г. </a:t>
            </a:r>
            <a:r>
              <a:rPr lang="ru-RU" dirty="0" err="1" smtClean="0"/>
              <a:t>Добжанского</a:t>
            </a:r>
            <a:r>
              <a:rPr lang="ru-RU" dirty="0" smtClean="0"/>
              <a:t>, Э. </a:t>
            </a:r>
            <a:r>
              <a:rPr lang="ru-RU" dirty="0" err="1" smtClean="0"/>
              <a:t>Майра</a:t>
            </a:r>
            <a:r>
              <a:rPr lang="ru-RU" dirty="0" smtClean="0"/>
              <a:t>, Д. Г Симпсона, И. И. Шмальгаузена.</a:t>
            </a:r>
            <a:endParaRPr lang="ru-RU" dirty="0"/>
          </a:p>
        </p:txBody>
      </p:sp>
      <p:pic>
        <p:nvPicPr>
          <p:cNvPr id="17410" name="Picture 2" descr="http://www.megabook.ru/MObjects2/data/pict2008/07ds2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214686"/>
            <a:ext cx="2162175" cy="2990850"/>
          </a:xfrm>
          <a:prstGeom prst="rect">
            <a:avLst/>
          </a:prstGeom>
          <a:noFill/>
        </p:spPr>
      </p:pic>
      <p:pic>
        <p:nvPicPr>
          <p:cNvPr id="17412" name="Picture 4" descr="http://dic.academic.ru/pictures/bse/jpg/02674428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59" y="3214686"/>
            <a:ext cx="2130281" cy="3000396"/>
          </a:xfrm>
          <a:prstGeom prst="rect">
            <a:avLst/>
          </a:prstGeom>
          <a:noFill/>
        </p:spPr>
      </p:pic>
      <p:pic>
        <p:nvPicPr>
          <p:cNvPr id="17414" name="Picture 6" descr="http://upload.wikimedia.org/wikipedia/commons/thumb/4/46/R._A._Fischer.jpg/200px-R._A._Fisch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214686"/>
            <a:ext cx="2469462" cy="3000396"/>
          </a:xfrm>
          <a:prstGeom prst="rect">
            <a:avLst/>
          </a:prstGeom>
          <a:noFill/>
        </p:spPr>
      </p:pic>
      <p:pic>
        <p:nvPicPr>
          <p:cNvPr id="17416" name="Picture 8" descr="http://www.darwin.museum.ru/expos/livenature/images/p/10.7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72330" y="3214686"/>
            <a:ext cx="1968260" cy="300039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7215206" y="6286520"/>
            <a:ext cx="14253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/>
              <a:t>Сьюалл</a:t>
            </a:r>
            <a:r>
              <a:rPr lang="ru-RU" dirty="0"/>
              <a:t> Райт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000628" y="6357958"/>
            <a:ext cx="18032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Рональд </a:t>
            </a:r>
            <a:r>
              <a:rPr lang="ru-RU" b="1" dirty="0" smtClean="0"/>
              <a:t>Фишер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6215082"/>
            <a:ext cx="17947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С. С. Четвериков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786050" y="6215082"/>
            <a:ext cx="14435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Дж. </a:t>
            </a:r>
            <a:r>
              <a:rPr lang="ru-RU" dirty="0" err="1" smtClean="0"/>
              <a:t>Холдейн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Под действием элементарных факторов на генофонд популяции происходит изменение частот отдельных генов. Это приводит к элементарному эволюционному явлению — изменению генотипического и фенотипического состава популяции. </a:t>
            </a:r>
            <a:endParaRPr lang="ru-RU" dirty="0" smtClean="0"/>
          </a:p>
          <a:p>
            <a:r>
              <a:rPr lang="ru-RU" dirty="0" smtClean="0"/>
              <a:t>При </a:t>
            </a:r>
            <a:r>
              <a:rPr lang="ru-RU" dirty="0" smtClean="0"/>
              <a:t>длительном однонаправленном воздействии естественного отбора наблюдается дифференциация популяций.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229600" cy="46259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42910" y="214290"/>
            <a:ext cx="77867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u="sng" dirty="0" smtClean="0"/>
              <a:t>Факторы эволюции </a:t>
            </a:r>
            <a:r>
              <a:rPr lang="ru-RU" sz="3600" b="1" dirty="0" smtClean="0"/>
              <a:t>– это любые явления и процессы, оказывающие какое либо воздействие на эволюцию</a:t>
            </a:r>
            <a:endParaRPr lang="ru-RU" sz="36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://900igr.net/datas/biologija/Uchenie-ob-evoljutsii/0015-015--Faktory-evoljuts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54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Мутационный процесс</a:t>
            </a:r>
            <a:endParaRPr lang="ru-RU" sz="54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Это процесс в котором совершаются внезапные, естественные или вызванные искусственно наследственные изменения в генетическом материале, приводящие к изменению отдельных признаков организма.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ll009987654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lll009987654</Template>
  <TotalTime>67</TotalTime>
  <Words>559</Words>
  <Application>Microsoft Office PowerPoint</Application>
  <PresentationFormat>Экран (4:3)</PresentationFormat>
  <Paragraphs>50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lll009987654</vt:lpstr>
      <vt:lpstr>Микроэволюция.               Факторы эволюции</vt:lpstr>
      <vt:lpstr>Микроэволюция</vt:lpstr>
      <vt:lpstr>Слайд 3</vt:lpstr>
      <vt:lpstr>Ю.А. Филипченко</vt:lpstr>
      <vt:lpstr>Слайд 5</vt:lpstr>
      <vt:lpstr>Слайд 6</vt:lpstr>
      <vt:lpstr>Слайд 7</vt:lpstr>
      <vt:lpstr>Слайд 8</vt:lpstr>
      <vt:lpstr>Мутационный процесс</vt:lpstr>
      <vt:lpstr>Слайд 10</vt:lpstr>
      <vt:lpstr>Слайд 11</vt:lpstr>
      <vt:lpstr>Виды популяционных волн:</vt:lpstr>
      <vt:lpstr>В нижней точке кривой численности наблюдается «эффект бутылочного горлышка». Сквозь него проходят немногие особи и в новой популяции соотношение аллелей будет другим.</vt:lpstr>
      <vt:lpstr>«Только весенние воды нахлынут, и без того они сотнями гинут…»                                    Некрасов</vt:lpstr>
      <vt:lpstr>Изоляция – нарушение свободы скрещивания. В изолированной группе частоты аллелей окажутся иными, чем в большой популяции. Изоляция приводит к дрейфу генов, и также является пусковым моментом видообразования.</vt:lpstr>
      <vt:lpstr>Слайд 16</vt:lpstr>
      <vt:lpstr>Слайд 17</vt:lpstr>
      <vt:lpstr>Слайд 18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Микроэволюция.               Факторы эволюции</dc:title>
  <dc:creator>User</dc:creator>
  <cp:lastModifiedBy>User</cp:lastModifiedBy>
  <cp:revision>9</cp:revision>
  <dcterms:created xsi:type="dcterms:W3CDTF">2013-01-07T11:40:10Z</dcterms:created>
  <dcterms:modified xsi:type="dcterms:W3CDTF">2013-01-07T12:47:56Z</dcterms:modified>
</cp:coreProperties>
</file>