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8"/>
  </p:notesMasterIdLst>
  <p:sldIdLst>
    <p:sldId id="256" r:id="rId2"/>
    <p:sldId id="309" r:id="rId3"/>
    <p:sldId id="257" r:id="rId4"/>
    <p:sldId id="258" r:id="rId5"/>
    <p:sldId id="259" r:id="rId6"/>
    <p:sldId id="311" r:id="rId7"/>
    <p:sldId id="260" r:id="rId8"/>
    <p:sldId id="261" r:id="rId9"/>
    <p:sldId id="265" r:id="rId10"/>
    <p:sldId id="266" r:id="rId11"/>
    <p:sldId id="312" r:id="rId12"/>
    <p:sldId id="313" r:id="rId13"/>
    <p:sldId id="262" r:id="rId14"/>
    <p:sldId id="264" r:id="rId15"/>
    <p:sldId id="314" r:id="rId16"/>
    <p:sldId id="263" r:id="rId17"/>
    <p:sldId id="315" r:id="rId18"/>
    <p:sldId id="267" r:id="rId19"/>
    <p:sldId id="268" r:id="rId20"/>
    <p:sldId id="316" r:id="rId21"/>
    <p:sldId id="269" r:id="rId22"/>
    <p:sldId id="270" r:id="rId23"/>
    <p:sldId id="271" r:id="rId24"/>
    <p:sldId id="317" r:id="rId25"/>
    <p:sldId id="272" r:id="rId26"/>
    <p:sldId id="318" r:id="rId27"/>
    <p:sldId id="273" r:id="rId28"/>
    <p:sldId id="274" r:id="rId29"/>
    <p:sldId id="319" r:id="rId30"/>
    <p:sldId id="278" r:id="rId31"/>
    <p:sldId id="279" r:id="rId32"/>
    <p:sldId id="280" r:id="rId33"/>
    <p:sldId id="288" r:id="rId34"/>
    <p:sldId id="289" r:id="rId35"/>
    <p:sldId id="290" r:id="rId36"/>
    <p:sldId id="291" r:id="rId37"/>
    <p:sldId id="292" r:id="rId38"/>
    <p:sldId id="293" r:id="rId39"/>
    <p:sldId id="320" r:id="rId40"/>
    <p:sldId id="294" r:id="rId41"/>
    <p:sldId id="295" r:id="rId42"/>
    <p:sldId id="296" r:id="rId43"/>
    <p:sldId id="297" r:id="rId44"/>
    <p:sldId id="298" r:id="rId45"/>
    <p:sldId id="299" r:id="rId46"/>
    <p:sldId id="300" r:id="rId47"/>
    <p:sldId id="301" r:id="rId48"/>
    <p:sldId id="302" r:id="rId49"/>
    <p:sldId id="305" r:id="rId50"/>
    <p:sldId id="306" r:id="rId51"/>
    <p:sldId id="275" r:id="rId52"/>
    <p:sldId id="276" r:id="rId53"/>
    <p:sldId id="277" r:id="rId54"/>
    <p:sldId id="286" r:id="rId55"/>
    <p:sldId id="287" r:id="rId56"/>
    <p:sldId id="307" r:id="rId5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21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75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A142B7-44A0-49EF-8643-2B1D9D81E7CD}" type="datetimeFigureOut">
              <a:rPr lang="ru-RU" smtClean="0"/>
              <a:pPr/>
              <a:t>31.03.2013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C6AA47-B7DB-4C8F-9479-07D98DCDAD08}" type="slidenum">
              <a:rPr lang="ru-RU" smtClean="0"/>
              <a:pPr/>
              <a:t>‹#›</a:t>
            </a:fld>
            <a:endParaRPr lang="ru-RU"/>
          </a:p>
        </p:txBody>
      </p:sp>
    </p:spTree>
    <p:extLst>
      <p:ext uri="{BB962C8B-B14F-4D97-AF65-F5344CB8AC3E}">
        <p14:creationId xmlns:p14="http://schemas.microsoft.com/office/powerpoint/2010/main" val="31257815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11E9389-E6A0-4C6C-A637-7705C1FE8DD6}" type="datetimeFigureOut">
              <a:rPr lang="ru-RU" smtClean="0"/>
              <a:pPr/>
              <a:t>31.03.2013</a:t>
            </a:fld>
            <a:endParaRPr lang="ru-RU" dirty="0"/>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dirty="0"/>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54C8C610-2856-4C57-A145-1528ED0B8BC6}"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11E9389-E6A0-4C6C-A637-7705C1FE8DD6}" type="datetimeFigureOut">
              <a:rPr lang="ru-RU" smtClean="0"/>
              <a:pPr/>
              <a:t>31.03.2013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4C8C610-2856-4C57-A145-1528ED0B8BC6}"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11E9389-E6A0-4C6C-A637-7705C1FE8DD6}" type="datetimeFigureOut">
              <a:rPr lang="ru-RU" smtClean="0"/>
              <a:pPr/>
              <a:t>31.03.2013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4C8C610-2856-4C57-A145-1528ED0B8BC6}"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11E9389-E6A0-4C6C-A637-7705C1FE8DD6}" type="datetimeFigureOut">
              <a:rPr lang="ru-RU" smtClean="0"/>
              <a:pPr/>
              <a:t>31.03.2013</a:t>
            </a:fld>
            <a:endParaRPr lang="ru-RU" dirty="0"/>
          </a:p>
        </p:txBody>
      </p:sp>
      <p:sp>
        <p:nvSpPr>
          <p:cNvPr id="9" name="Номер слайда 8"/>
          <p:cNvSpPr>
            <a:spLocks noGrp="1"/>
          </p:cNvSpPr>
          <p:nvPr>
            <p:ph type="sldNum" sz="quarter" idx="15"/>
          </p:nvPr>
        </p:nvSpPr>
        <p:spPr/>
        <p:txBody>
          <a:bodyPr rtlCol="0"/>
          <a:lstStyle/>
          <a:p>
            <a:fld id="{54C8C610-2856-4C57-A145-1528ED0B8BC6}" type="slidenum">
              <a:rPr lang="ru-RU" smtClean="0"/>
              <a:pPr/>
              <a:t>‹#›</a:t>
            </a:fld>
            <a:endParaRPr lang="ru-RU" dirty="0"/>
          </a:p>
        </p:txBody>
      </p:sp>
      <p:sp>
        <p:nvSpPr>
          <p:cNvPr id="10" name="Нижний колонтитул 9"/>
          <p:cNvSpPr>
            <a:spLocks noGrp="1"/>
          </p:cNvSpPr>
          <p:nvPr>
            <p:ph type="ftr" sz="quarter" idx="16"/>
          </p:nvPr>
        </p:nvSpPr>
        <p:spPr/>
        <p:txBody>
          <a:bodyPr rtlCol="0"/>
          <a:lstStyle/>
          <a:p>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11E9389-E6A0-4C6C-A637-7705C1FE8DD6}" type="datetimeFigureOut">
              <a:rPr lang="ru-RU" smtClean="0"/>
              <a:pPr/>
              <a:t>31.03.2013</a:t>
            </a:fld>
            <a:endParaRPr lang="ru-RU" dirty="0"/>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dirty="0"/>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Номер слайда 5"/>
          <p:cNvSpPr>
            <a:spLocks noGrp="1"/>
          </p:cNvSpPr>
          <p:nvPr>
            <p:ph type="sldNum" sz="quarter" idx="12"/>
          </p:nvPr>
        </p:nvSpPr>
        <p:spPr bwMode="auto">
          <a:xfrm>
            <a:off x="1340616" y="4928702"/>
            <a:ext cx="609600" cy="517524"/>
          </a:xfrm>
        </p:spPr>
        <p:txBody>
          <a:bodyPr/>
          <a:lstStyle/>
          <a:p>
            <a:fld id="{54C8C610-2856-4C57-A145-1528ED0B8BC6}"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11E9389-E6A0-4C6C-A637-7705C1FE8DD6}" type="datetimeFigureOut">
              <a:rPr lang="ru-RU" smtClean="0"/>
              <a:pPr/>
              <a:t>31.03.2013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54C8C610-2856-4C57-A145-1528ED0B8BC6}" type="slidenum">
              <a:rPr lang="ru-RU" smtClean="0"/>
              <a:pPr/>
              <a:t>‹#›</a:t>
            </a:fld>
            <a:endParaRPr lang="ru-RU" dirty="0"/>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11E9389-E6A0-4C6C-A637-7705C1FE8DD6}" type="datetimeFigureOut">
              <a:rPr lang="ru-RU" smtClean="0"/>
              <a:pPr/>
              <a:t>31.03.2013</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54C8C610-2856-4C57-A145-1528ED0B8BC6}" type="slidenum">
              <a:rPr lang="ru-RU" smtClean="0"/>
              <a:pPr/>
              <a:t>‹#›</a:t>
            </a:fld>
            <a:endParaRPr lang="ru-RU" dirty="0"/>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11E9389-E6A0-4C6C-A637-7705C1FE8DD6}" type="datetimeFigureOut">
              <a:rPr lang="ru-RU" smtClean="0"/>
              <a:pPr/>
              <a:t>31.03.2013</a:t>
            </a:fld>
            <a:endParaRPr lang="ru-RU" dirty="0"/>
          </a:p>
        </p:txBody>
      </p:sp>
      <p:sp>
        <p:nvSpPr>
          <p:cNvPr id="7" name="Номер слайда 6"/>
          <p:cNvSpPr>
            <a:spLocks noGrp="1"/>
          </p:cNvSpPr>
          <p:nvPr>
            <p:ph type="sldNum" sz="quarter" idx="11"/>
          </p:nvPr>
        </p:nvSpPr>
        <p:spPr/>
        <p:txBody>
          <a:bodyPr rtlCol="0"/>
          <a:lstStyle/>
          <a:p>
            <a:fld id="{54C8C610-2856-4C57-A145-1528ED0B8BC6}" type="slidenum">
              <a:rPr lang="ru-RU" smtClean="0"/>
              <a:pPr/>
              <a:t>‹#›</a:t>
            </a:fld>
            <a:endParaRPr lang="ru-RU" dirty="0"/>
          </a:p>
        </p:txBody>
      </p:sp>
      <p:sp>
        <p:nvSpPr>
          <p:cNvPr id="8" name="Нижний колонтитул 7"/>
          <p:cNvSpPr>
            <a:spLocks noGrp="1"/>
          </p:cNvSpPr>
          <p:nvPr>
            <p:ph type="ftr" sz="quarter" idx="12"/>
          </p:nvPr>
        </p:nvSpPr>
        <p:spPr/>
        <p:txBody>
          <a:bodyPr rtlCol="0"/>
          <a:lstStyle/>
          <a:p>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11E9389-E6A0-4C6C-A637-7705C1FE8DD6}" type="datetimeFigureOut">
              <a:rPr lang="ru-RU" smtClean="0"/>
              <a:pPr/>
              <a:t>31.03.2013</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54C8C610-2856-4C57-A145-1528ED0B8BC6}"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11E9389-E6A0-4C6C-A637-7705C1FE8DD6}" type="datetimeFigureOut">
              <a:rPr lang="ru-RU" smtClean="0"/>
              <a:pPr/>
              <a:t>31.03.2013</a:t>
            </a:fld>
            <a:endParaRPr lang="ru-RU" dirty="0"/>
          </a:p>
        </p:txBody>
      </p:sp>
      <p:sp>
        <p:nvSpPr>
          <p:cNvPr id="22" name="Номер слайда 21"/>
          <p:cNvSpPr>
            <a:spLocks noGrp="1"/>
          </p:cNvSpPr>
          <p:nvPr>
            <p:ph type="sldNum" sz="quarter" idx="15"/>
          </p:nvPr>
        </p:nvSpPr>
        <p:spPr/>
        <p:txBody>
          <a:bodyPr rtlCol="0"/>
          <a:lstStyle/>
          <a:p>
            <a:fld id="{54C8C610-2856-4C57-A145-1528ED0B8BC6}" type="slidenum">
              <a:rPr lang="ru-RU" smtClean="0"/>
              <a:pPr/>
              <a:t>‹#›</a:t>
            </a:fld>
            <a:endParaRPr lang="ru-RU" dirty="0"/>
          </a:p>
        </p:txBody>
      </p:sp>
      <p:sp>
        <p:nvSpPr>
          <p:cNvPr id="23" name="Нижний колонтитул 22"/>
          <p:cNvSpPr>
            <a:spLocks noGrp="1"/>
          </p:cNvSpPr>
          <p:nvPr>
            <p:ph type="ftr" sz="quarter" idx="16"/>
          </p:nvPr>
        </p:nvSpPr>
        <p:spPr/>
        <p:txBody>
          <a:bodyPr rtlCol="0"/>
          <a:lstStyle/>
          <a:p>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dirty="0"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11E9389-E6A0-4C6C-A637-7705C1FE8DD6}" type="datetimeFigureOut">
              <a:rPr lang="ru-RU" smtClean="0"/>
              <a:pPr/>
              <a:t>31.03.2013</a:t>
            </a:fld>
            <a:endParaRPr lang="ru-RU" dirty="0"/>
          </a:p>
        </p:txBody>
      </p:sp>
      <p:sp>
        <p:nvSpPr>
          <p:cNvPr id="18" name="Номер слайда 17"/>
          <p:cNvSpPr>
            <a:spLocks noGrp="1"/>
          </p:cNvSpPr>
          <p:nvPr>
            <p:ph type="sldNum" sz="quarter" idx="11"/>
          </p:nvPr>
        </p:nvSpPr>
        <p:spPr/>
        <p:txBody>
          <a:bodyPr rtlCol="0"/>
          <a:lstStyle/>
          <a:p>
            <a:fld id="{54C8C610-2856-4C57-A145-1528ED0B8BC6}" type="slidenum">
              <a:rPr lang="ru-RU" smtClean="0"/>
              <a:pPr/>
              <a:t>‹#›</a:t>
            </a:fld>
            <a:endParaRPr lang="ru-RU" dirty="0"/>
          </a:p>
        </p:txBody>
      </p:sp>
      <p:sp>
        <p:nvSpPr>
          <p:cNvPr id="21" name="Нижний колонтитул 20"/>
          <p:cNvSpPr>
            <a:spLocks noGrp="1"/>
          </p:cNvSpPr>
          <p:nvPr>
            <p:ph type="ftr" sz="quarter" idx="12"/>
          </p:nvPr>
        </p:nvSpPr>
        <p:spPr/>
        <p:txBody>
          <a:bodyPr rtlCol="0"/>
          <a:lstStyle/>
          <a:p>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11E9389-E6A0-4C6C-A637-7705C1FE8DD6}" type="datetimeFigureOut">
              <a:rPr lang="ru-RU" smtClean="0"/>
              <a:pPr/>
              <a:t>31.03.2013</a:t>
            </a:fld>
            <a:endParaRPr lang="ru-RU" dirty="0"/>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dirty="0"/>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4C8C610-2856-4C57-A145-1528ED0B8BC6}"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ru.wikipedia.org/wiki/%D0%93%D0%BE%D1%82%D0%B8%D0%BA%D0%B0" TargetMode="External"/><Relationship Id="rId3" Type="http://schemas.openxmlformats.org/officeDocument/2006/relationships/hyperlink" Target="http://ru.wikipedia.org/wiki/%D0%9F%D0%BE%D1%81%D1%82-%D0%BF%D0%B0%D0%BD%D0%BA" TargetMode="External"/><Relationship Id="rId7" Type="http://schemas.openxmlformats.org/officeDocument/2006/relationships/hyperlink" Target="http://ru.wikipedia.org/wiki/%D0%93%D0%BE%D1%82%D1%8B" TargetMode="External"/><Relationship Id="rId2" Type="http://schemas.openxmlformats.org/officeDocument/2006/relationships/hyperlink" Target="http://ru.wikipedia.org/wiki/%D0%A1%D1%83%D0%B1%D0%BA%D1%83%D0%BB%D1%8C%D1%82%D1%83%D1%80%D0%B0" TargetMode="External"/><Relationship Id="rId1" Type="http://schemas.openxmlformats.org/officeDocument/2006/relationships/slideLayout" Target="../slideLayouts/slideLayout6.xml"/><Relationship Id="rId6" Type="http://schemas.openxmlformats.org/officeDocument/2006/relationships/hyperlink" Target="http://ru.wikipedia.org/wiki/Southern_Death_Cult" TargetMode="External"/><Relationship Id="rId5" Type="http://schemas.openxmlformats.org/officeDocument/2006/relationships/hyperlink" Target="http://ru.wikipedia.org/wiki/Joy_Division" TargetMode="External"/><Relationship Id="rId4" Type="http://schemas.openxmlformats.org/officeDocument/2006/relationships/hyperlink" Target="http://ru.wikipedia.org/wiki/%D0%A5%D0%BE%D1%80%D1%80%D0%BE%D1%80"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ru.wikipedia.org/wiki/%D0%90%D0%BD%D1%85" TargetMode="External"/><Relationship Id="rId2" Type="http://schemas.openxmlformats.org/officeDocument/2006/relationships/hyperlink" Target="http://ru.wikipedia.org/wiki/%D0%9C%D0%B0%D0%BA%D0%B8%D1%8F%D0%B6" TargetMode="External"/><Relationship Id="rId1" Type="http://schemas.openxmlformats.org/officeDocument/2006/relationships/slideLayout" Target="../slideLayouts/slideLayout6.xml"/><Relationship Id="rId5" Type="http://schemas.openxmlformats.org/officeDocument/2006/relationships/hyperlink" Target="http://ru.wikipedia.org/wiki/%D0%98%D1%80%D0%BE%D0%BA%D0%B5%D0%B7_(%D0%BF%D1%80%D0%B8%D1%87%D1%91%D1%81%D0%BA%D0%B0)" TargetMode="External"/><Relationship Id="rId4" Type="http://schemas.openxmlformats.org/officeDocument/2006/relationships/hyperlink" Target="http://ru.wikipedia.org/wiki/%D0%93%D0%BE%D0%BB%D0%BE%D0%B4_(%D1%84%D0%B8%D0%BB%D1%8C%D0%BC,_1983)"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ru.wikipedia.org/wiki/%D0%92%D0%B0%D0%BC%D0%BF%D0%B8%D1%80" TargetMode="External"/><Relationship Id="rId2" Type="http://schemas.openxmlformats.org/officeDocument/2006/relationships/hyperlink" Target="http://ru.wikipedia.org/wiki/%D0%9C%D0%B5%D1%82%D0%B0%D0%BB%D0%BB%D0%B8%D1%81%D1%82%D1%8B" TargetMode="External"/><Relationship Id="rId1" Type="http://schemas.openxmlformats.org/officeDocument/2006/relationships/slideLayout" Target="../slideLayouts/slideLayout6.xml"/><Relationship Id="rId6" Type="http://schemas.openxmlformats.org/officeDocument/2006/relationships/slide" Target="slide2.xml"/><Relationship Id="rId5" Type="http://schemas.openxmlformats.org/officeDocument/2006/relationships/hyperlink" Target="http://ru.wikipedia.org/wiki/%D0%A0%D0%B8%D0%B2%D0%B5%D1%82%D1%85%D0%B5%D0%B4" TargetMode="External"/><Relationship Id="rId4" Type="http://schemas.openxmlformats.org/officeDocument/2006/relationships/hyperlink" Target="http://ru.wikipedia.org/wiki/%D0%9A%D0%B8%D0%B1%D0%B5%D1%80%D0%B3%D0%BE%D1%82%D1%8B"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ru.wikipedia.org/wiki/%D0%A2%D0%B5%D1%85%D0%BD%D0%BE" TargetMode="External"/><Relationship Id="rId3" Type="http://schemas.openxmlformats.org/officeDocument/2006/relationships/hyperlink" Target="http://ru.wikipedia.org/wiki/%D0%9F%D0%BE%D1%81%D1%82-%D0%BA%D0%B8%D0%B1%D0%B5%D1%80%D0%BF%D0%B0%D0%BD%D0%BA" TargetMode="External"/><Relationship Id="rId7" Type="http://schemas.openxmlformats.org/officeDocument/2006/relationships/hyperlink" Target="http://ru.wikipedia.org/wiki/%D0%94%D1%80%D0%B0%D0%BC-%D0%BD-%D0%B1%D1%8D%D0%B9%D1%81" TargetMode="External"/><Relationship Id="rId2" Type="http://schemas.openxmlformats.org/officeDocument/2006/relationships/hyperlink" Target="http://ru.wikipedia.org/wiki/%D0%9A%D0%B8%D0%B1%D0%B5%D1%80%D0%BF%D0%B0%D0%BD%D0%BA" TargetMode="External"/><Relationship Id="rId1" Type="http://schemas.openxmlformats.org/officeDocument/2006/relationships/slideLayout" Target="../slideLayouts/slideLayout2.xml"/><Relationship Id="rId6" Type="http://schemas.openxmlformats.org/officeDocument/2006/relationships/hyperlink" Target="http://ru.wikipedia.org/wiki/%D0%A2%D1%80%D0%B0%D0%BD%D1%81_(%D0%BC%D1%83%D0%B7%D1%8B%D0%BA%D0%B0%D0%BB%D1%8C%D0%BD%D1%8B%D0%B9_%D0%B6%D0%B0%D0%BD%D1%80)" TargetMode="External"/><Relationship Id="rId5" Type="http://schemas.openxmlformats.org/officeDocument/2006/relationships/hyperlink" Target="http://ru.wikipedia.org/wiki/%D0%A0%D0%B5%D0%B9%D0%B2" TargetMode="External"/><Relationship Id="rId4" Type="http://schemas.openxmlformats.org/officeDocument/2006/relationships/hyperlink" Target="http://ru.wikipedia.org/wiki/%D0%9F%D0%BE%D1%81%D1%82%D0%B0%D0%BF%D0%BE%D0%BA%D0%B0%D0%BB%D0%B8%D0%BF%D1%82%D0%B8%D0%BA%D0%B0" TargetMode="External"/><Relationship Id="rId9" Type="http://schemas.openxmlformats.org/officeDocument/2006/relationships/hyperlink" Target="http://ru.wikipedia.org/wiki/%D0%98%D0%BD%D0%B4%D0%B0%D1%81%D1%82%D1%80%D0%B8%D0%B0%D0%BB"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ru.wikipedia.org/wiki/%D0%A4%D0%B5%D1%82%D0%B8%D1%88" TargetMode="External"/><Relationship Id="rId2" Type="http://schemas.openxmlformats.org/officeDocument/2006/relationships/hyperlink" Target="http://ru.wikipedia.org/wiki/%D0%93%D0%BE%D1%82%D1%8B_(%D1%81%D1%83%D0%B1%D0%BA%D1%83%D0%BB%D1%8C%D1%82%D1%83%D1%80%D0%B0)" TargetMode="External"/><Relationship Id="rId1" Type="http://schemas.openxmlformats.org/officeDocument/2006/relationships/slideLayout" Target="../slideLayouts/slideLayout2.xml"/><Relationship Id="rId6" Type="http://schemas.openxmlformats.org/officeDocument/2006/relationships/hyperlink" Target="http://ru.wikipedia.org/wiki/%D0%A0%D0%B8%D0%B2%D0%B5%D1%82%D1%85%D0%B5%D0%B4" TargetMode="External"/><Relationship Id="rId5" Type="http://schemas.openxmlformats.org/officeDocument/2006/relationships/hyperlink" Target="http://ru.wikipedia.org/wiki/%D0%94%D0%B0%D1%80%D0%BA%D0%B2%D1%8D%D0%B9%D0%B2" TargetMode="External"/><Relationship Id="rId4" Type="http://schemas.openxmlformats.org/officeDocument/2006/relationships/hyperlink" Target="http://ru.wikipedia.org/wiki/%D0%90%D0%BD%D1%85"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ru.wikipedia.org/wiki/%D0%92%D0%B8%D0%BD%D0%B8%D0%BB" TargetMode="External"/><Relationship Id="rId7" Type="http://schemas.openxmlformats.org/officeDocument/2006/relationships/hyperlink" Target="http://ru.wikipedia.org/wiki/%D0%9A%D0%BE%D0%BB%D0%B3%D0%BE%D1%82%D0%BA%D0%B8" TargetMode="External"/><Relationship Id="rId2" Type="http://schemas.openxmlformats.org/officeDocument/2006/relationships/hyperlink" Target="http://ru.wikipedia.org/wiki/%D0%A1%D0%B0%D0%BF%D0%BE%D0%B3%D0%B8" TargetMode="External"/><Relationship Id="rId1" Type="http://schemas.openxmlformats.org/officeDocument/2006/relationships/slideLayout" Target="../slideLayouts/slideLayout6.xml"/><Relationship Id="rId6" Type="http://schemas.openxmlformats.org/officeDocument/2006/relationships/hyperlink" Target="http://ru.wikipedia.org/wiki/%D0%9C%D0%B8%D0%BD%D0%B8-%D1%8E%D0%B1%D0%BA%D0%B8" TargetMode="External"/><Relationship Id="rId5" Type="http://schemas.openxmlformats.org/officeDocument/2006/relationships/hyperlink" Target="http://ru.wikipedia.org/wiki/%D0%A2%D1%80%D0%BE%D0%BD:_%D0%9D%D0%B0%D1%81%D0%BB%D0%B5%D0%B4%D0%B8%D0%B5" TargetMode="External"/><Relationship Id="rId4" Type="http://schemas.openxmlformats.org/officeDocument/2006/relationships/hyperlink" Target="http://ru.wikipedia.org/wiki/%D0%9C%D0%B0%D1%82%D1%80%D0%B8%D1%86%D0%B0_(%D1%84%D0%B8%D0%BB%D1%8C%D0%BC)" TargetMode="External"/></Relationships>
</file>

<file path=ppt/slides/_rels/slide17.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hyperlink" Target="http://ru.wikipedia.org/wiki/Velvet_Acid_Christ" TargetMode="External"/><Relationship Id="rId7" Type="http://schemas.openxmlformats.org/officeDocument/2006/relationships/hyperlink" Target="http://ru.wikipedia.org/wiki/%D0%91%D0%B8%D0%BE%D0%BB%D0%BE%D0%B3%D0%B8%D1%87%D0%B5%D1%81%D0%BA%D0%B0%D1%8F_%D0%BE%D0%BF%D0%B0%D1%81%D0%BD%D0%BE%D1%81%D1%82%D1%8C" TargetMode="External"/><Relationship Id="rId2" Type="http://schemas.openxmlformats.org/officeDocument/2006/relationships/hyperlink" Target="http://ru.wikipedia.org/wiki/%D0%94%D1%80%D0%B5%D0%B4%D1%8B" TargetMode="External"/><Relationship Id="rId1" Type="http://schemas.openxmlformats.org/officeDocument/2006/relationships/slideLayout" Target="../slideLayouts/slideLayout6.xml"/><Relationship Id="rId6" Type="http://schemas.openxmlformats.org/officeDocument/2006/relationships/hyperlink" Target="http://ru.wikipedia.org/wiki/%D0%A0%D0%BE%D0%B1%D0%BE%D1%82" TargetMode="External"/><Relationship Id="rId5" Type="http://schemas.openxmlformats.org/officeDocument/2006/relationships/hyperlink" Target="http://ru.wikipedia.org/wiki/%D0%A7%D0%B8%D0%BF" TargetMode="External"/><Relationship Id="rId4" Type="http://schemas.openxmlformats.org/officeDocument/2006/relationships/hyperlink" Target="http://ru.wikipedia.org/wiki/%D0%A5%D0%B0%D0%B9-%D1%82%D0%B5%D0%BA"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ru.wikipedia.org/wiki/%D0%A4%D0%B0%D0%B9%D0%BB:Punks.jpg"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hyperlink" Target="http://ru.wikipedia.org/wiki/%D0%98%D1%80%D0%BE%D0%BA%D0%B5%D0%B7_(%D0%BF%D1%80%D0%B8%D1%87%D1%91%D1%81%D0%BA%D0%B0)" TargetMode="External"/><Relationship Id="rId2" Type="http://schemas.openxmlformats.org/officeDocument/2006/relationships/hyperlink" Target="http://ru.wikipedia.org/wiki/1980-%D0%B5" TargetMode="External"/><Relationship Id="rId1" Type="http://schemas.openxmlformats.org/officeDocument/2006/relationships/slideLayout" Target="../slideLayouts/slideLayout6.xml"/><Relationship Id="rId5" Type="http://schemas.openxmlformats.org/officeDocument/2006/relationships/hyperlink" Target="http://ru.wikipedia.org/wiki/1950-%D0%B5" TargetMode="External"/><Relationship Id="rId4" Type="http://schemas.openxmlformats.org/officeDocument/2006/relationships/hyperlink" Target="http://ru.wikipedia.org/wiki/%D0%9A%D0%BE%D1%81%D1%83%D1%85%D0%B0" TargetMode="External"/></Relationships>
</file>

<file path=ppt/slides/_rels/slide2.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30.xml"/><Relationship Id="rId3" Type="http://schemas.openxmlformats.org/officeDocument/2006/relationships/hyperlink" Target="http://ru.wikipedia.org/wiki/%D0%A1%D0%BE%D1%86%D0%B8%D0%BE%D0%BB%D0%BE%D0%B3%D0%B8%D1%8F" TargetMode="External"/><Relationship Id="rId7" Type="http://schemas.openxmlformats.org/officeDocument/2006/relationships/hyperlink" Target="http://ru.wikipedia.org/wiki/%D0%AF%D0%B7%D1%8B%D0%BA" TargetMode="External"/><Relationship Id="rId12" Type="http://schemas.openxmlformats.org/officeDocument/2006/relationships/slide" Target="slide27.xml"/><Relationship Id="rId2" Type="http://schemas.openxmlformats.org/officeDocument/2006/relationships/hyperlink" Target="http://ru.wikipedia.org/wiki/%D0%9B%D0%B0%D1%82%D0%B8%D0%BD%D1%81%D0%BA%D0%B8%D0%B9_%D1%8F%D0%B7%D1%8B%D0%BA" TargetMode="External"/><Relationship Id="rId1" Type="http://schemas.openxmlformats.org/officeDocument/2006/relationships/slideLayout" Target="../slideLayouts/slideLayout2.xml"/><Relationship Id="rId6" Type="http://schemas.openxmlformats.org/officeDocument/2006/relationships/hyperlink" Target="http://ru.wikipedia.org/wiki/%D0%A2%D1%80%D0%B0%D0%B4%D0%B8%D1%86%D0%B8%D0%BE%D0%BD%D0%BD%D0%B0%D1%8F_%D0%BA%D1%83%D0%BB%D1%8C%D1%82%D1%83%D1%80%D0%B0" TargetMode="External"/><Relationship Id="rId11" Type="http://schemas.openxmlformats.org/officeDocument/2006/relationships/slide" Target="slide21.xml"/><Relationship Id="rId5" Type="http://schemas.openxmlformats.org/officeDocument/2006/relationships/hyperlink" Target="http://ru.wikipedia.org/wiki/%D0%9A%D1%83%D0%BB%D1%8C%D1%82%D1%83%D1%80%D0%B0" TargetMode="External"/><Relationship Id="rId15" Type="http://schemas.openxmlformats.org/officeDocument/2006/relationships/slide" Target="slide40.xml"/><Relationship Id="rId10" Type="http://schemas.openxmlformats.org/officeDocument/2006/relationships/slide" Target="slide18.xml"/><Relationship Id="rId4" Type="http://schemas.openxmlformats.org/officeDocument/2006/relationships/hyperlink" Target="http://ru.wikipedia.org/wiki/%D0%9A%D1%83%D0%BB%D1%8C%D1%82%D1%83%D1%80%D0%BE%D0%BB%D0%BE%D0%B3%D0%B8%D1%8F" TargetMode="External"/><Relationship Id="rId9" Type="http://schemas.openxmlformats.org/officeDocument/2006/relationships/slide" Target="slide9.xml"/><Relationship Id="rId14" Type="http://schemas.openxmlformats.org/officeDocument/2006/relationships/slide" Target="slide33.xml"/></Relationships>
</file>

<file path=ppt/slides/_rels/slide20.xml.rels><?xml version="1.0" encoding="UTF-8" standalone="yes"?>
<Relationships xmlns="http://schemas.openxmlformats.org/package/2006/relationships"><Relationship Id="rId8" Type="http://schemas.openxmlformats.org/officeDocument/2006/relationships/hyperlink" Target="http://ru.wikipedia.org/wiki/%D0%A5%D1%8D%D0%B2%D0%B8-%D0%BC%D0%B5%D1%82%D0%B0%D0%BB" TargetMode="External"/><Relationship Id="rId13" Type="http://schemas.openxmlformats.org/officeDocument/2006/relationships/hyperlink" Target="http://ru.wikipedia.org/wiki/%D0%A4%D1%8D%D0%BD%D0%B7%D0%B8%D0%BD" TargetMode="External"/><Relationship Id="rId3" Type="http://schemas.openxmlformats.org/officeDocument/2006/relationships/hyperlink" Target="http://ru.wikipedia.org/wiki/XX_%D0%B2%D0%B5%D0%BA" TargetMode="External"/><Relationship Id="rId7" Type="http://schemas.openxmlformats.org/officeDocument/2006/relationships/hyperlink" Target="http://ru.wikipedia.org/wiki/%D0%9B%D0%B5%D1%81%D1%82%D0%B5%D1%80_%D0%91%D1%8D%D0%BD%D0%B3%D1%81" TargetMode="External"/><Relationship Id="rId12" Type="http://schemas.openxmlformats.org/officeDocument/2006/relationships/hyperlink" Target="http://ru.wikipedia.org/wiki/1976_%D0%B3%D0%BE%D0%B4" TargetMode="External"/><Relationship Id="rId2" Type="http://schemas.openxmlformats.org/officeDocument/2006/relationships/hyperlink" Target="http://ru.wikipedia.org/wiki/%D0%A8%D0%B5%D0%BA%D1%81%D0%BF%D0%B8%D1%80,_%D0%A3%D0%B8%D0%BB%D1%8C%D1%8F%D0%BC" TargetMode="External"/><Relationship Id="rId1" Type="http://schemas.openxmlformats.org/officeDocument/2006/relationships/slideLayout" Target="../slideLayouts/slideLayout6.xml"/><Relationship Id="rId6" Type="http://schemas.openxmlformats.org/officeDocument/2006/relationships/hyperlink" Target="http://ru.wikipedia.org/w/index.php?title=The_Fugs&amp;action=edit&amp;redlink=1" TargetMode="External"/><Relationship Id="rId11" Type="http://schemas.openxmlformats.org/officeDocument/2006/relationships/hyperlink" Target="http://ru.wikipedia.org/wiki/%D0%9A%D0%B5%D0%B9,_%D0%9B%D0%B5%D0%BD%D0%BD%D0%B8" TargetMode="External"/><Relationship Id="rId5" Type="http://schemas.openxmlformats.org/officeDocument/2006/relationships/hyperlink" Target="http://ru.wikipedia.org/wiki/Chicago_Tribune" TargetMode="External"/><Relationship Id="rId15" Type="http://schemas.openxmlformats.org/officeDocument/2006/relationships/slide" Target="slide2.xml"/><Relationship Id="rId10" Type="http://schemas.openxmlformats.org/officeDocument/2006/relationships/hyperlink" Target="http://ru.wikipedia.org/w/index.php?title=%D0%94%D1%8D%D0%B9%D0%B2_%D0%9C%D0%B0%D1%80%D1%88&amp;action=edit&amp;redlink=1" TargetMode="External"/><Relationship Id="rId4" Type="http://schemas.openxmlformats.org/officeDocument/2006/relationships/hyperlink" Target="http://en.wikipedia.org/wiki/Hobos" TargetMode="External"/><Relationship Id="rId9" Type="http://schemas.openxmlformats.org/officeDocument/2006/relationships/hyperlink" Target="http://ru.wikipedia.org/wiki/%D0%98%D0%B3%D0%B3%D0%B8_%D0%9F%D0%BE%D0%BF" TargetMode="External"/><Relationship Id="rId14" Type="http://schemas.openxmlformats.org/officeDocument/2006/relationships/hyperlink" Target="http://ru.wikipedia.org/w/index.php?title=%D0%9B%D0%B5%D0%B3%D1%81_%D0%9C%D0%B0%D0%BA%D0%9D%D0%B8%D0%BB&amp;action=edit&amp;redlink=1"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ru.wikipedia.org/wiki/%D0%A0%D1%8D%D0%B9%D0%B2" TargetMode="External"/><Relationship Id="rId3" Type="http://schemas.openxmlformats.org/officeDocument/2006/relationships/hyperlink" Target="http://ru.wikipedia.org/wiki/%D0%A7%D0%B0%D0%B2" TargetMode="External"/><Relationship Id="rId7" Type="http://schemas.openxmlformats.org/officeDocument/2006/relationships/hyperlink" Target="http://ru.wikipedia.org/wiki/%D0%98%D0%BD%D0%B4%D0%B8-%D1%80%D0%BE%D0%BA" TargetMode="External"/><Relationship Id="rId2" Type="http://schemas.openxmlformats.org/officeDocument/2006/relationships/hyperlink" Target="http://ru.wikipedia.org/wiki/%D0%A0%D1%83%D1%81%D1%81%D0%BA%D0%B8%D0%B9_%D1%8F%D0%B7%D1%8B%D0%BA" TargetMode="External"/><Relationship Id="rId1" Type="http://schemas.openxmlformats.org/officeDocument/2006/relationships/slideLayout" Target="../slideLayouts/slideLayout6.xml"/><Relationship Id="rId6" Type="http://schemas.openxmlformats.org/officeDocument/2006/relationships/hyperlink" Target="http://ru.wikipedia.org/wiki/%D0%AD%D0%BC%D0%BE_(%D1%81%D1%83%D0%B1%D0%BA%D1%83%D0%BB%D1%8C%D1%82%D1%83%D1%80%D0%B0)" TargetMode="External"/><Relationship Id="rId5" Type="http://schemas.openxmlformats.org/officeDocument/2006/relationships/hyperlink" Target="http://ru.wikipedia.org/wiki/%D0%92%D0%B5%D0%BB%D0%B8%D0%BA%D0%BE%D0%B1%D1%80%D0%B8%D1%82%D0%B0%D0%BD%D0%B8%D1%8F" TargetMode="External"/><Relationship Id="rId4" Type="http://schemas.openxmlformats.org/officeDocument/2006/relationships/hyperlink" Target="http://ru.wikipedia.org/wiki/%D0%9A%D1%80%D0%B0%D0%BD%D0%BA%D0%BA%D0%BE%D1%80" TargetMode="External"/><Relationship Id="rId9" Type="http://schemas.openxmlformats.org/officeDocument/2006/relationships/hyperlink" Target="http://ru.wikipedia.org/wiki/Visual_kei"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ru.wikipedia.org/wiki/%D0%93%D0%BB%D1%8D%D0%BC-%D1%80%D0%BE%D0%BA" TargetMode="External"/><Relationship Id="rId7" Type="http://schemas.openxmlformats.org/officeDocument/2006/relationships/slide" Target="slide2.xml"/><Relationship Id="rId2" Type="http://schemas.openxmlformats.org/officeDocument/2006/relationships/hyperlink" Target="http://ru.wikipedia.org/wiki/%D0%A0%D1%83%D1%81%D1%81%D0%BA%D0%B8%D0%B9_%D1%8F%D0%B7%D1%8B%D0%BA" TargetMode="External"/><Relationship Id="rId1" Type="http://schemas.openxmlformats.org/officeDocument/2006/relationships/slideLayout" Target="../slideLayouts/slideLayout6.xml"/><Relationship Id="rId6" Type="http://schemas.openxmlformats.org/officeDocument/2006/relationships/hyperlink" Target="http://ru.wikipedia.org/wiki/%D0%A1%D0%BA%D1%80%D0%B8%D0%BC%D0%BE" TargetMode="External"/><Relationship Id="rId5" Type="http://schemas.openxmlformats.org/officeDocument/2006/relationships/hyperlink" Target="http://ru.wikipedia.org/wiki/%D0%9A%D1%80%D0%B0%D0%BD%D0%BA%D0%BA%D0%BE%D1%80" TargetMode="External"/><Relationship Id="rId4" Type="http://schemas.openxmlformats.org/officeDocument/2006/relationships/hyperlink" Target="http://ru.wikipedia.org/wiki/%D0%90%D0%BD%D0%B4%D1%80%D0%BE%D0%B3%D0%B8%D0%BD%D0%BD%D0%BE%D1%81%D1%82%D1%8C"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ru.wikipedia.org/wiki/%D0%97%D0%B0%D1%82%D0%B2%D0%BE%D1%80%D0%BD%D0%B8%D0%BA%D0%B8" TargetMode="External"/><Relationship Id="rId13" Type="http://schemas.openxmlformats.org/officeDocument/2006/relationships/hyperlink" Target="http://ru.wikipedia.org/wiki/%D0%AF%D0%BF%D0%BE%D0%BD%D1%81%D0%BA%D0%B8%D0%B9_%D0%B8%D0%B4%D0%BE%D0%BB" TargetMode="External"/><Relationship Id="rId18" Type="http://schemas.openxmlformats.org/officeDocument/2006/relationships/hyperlink" Target="http://ru.wikipedia.org/wiki/%D0%AF%D0%BF%D0%BE%D0%BD%D0%B8%D1%8F" TargetMode="External"/><Relationship Id="rId3" Type="http://schemas.openxmlformats.org/officeDocument/2006/relationships/hyperlink" Target="http://ru.wikipedia.org/wiki/%D0%9C%D0%BE%D1%80%D1%84%D0%B5%D0%BC%D0%B0" TargetMode="External"/><Relationship Id="rId7" Type="http://schemas.openxmlformats.org/officeDocument/2006/relationships/hyperlink" Target="http://ru.wikipedia.org/wiki/%D0%A1%D0%BE%D1%86%D0%B8%D0%BE%D1%84%D0%BE%D0%B1%D0%B8%D1%8F" TargetMode="External"/><Relationship Id="rId12" Type="http://schemas.openxmlformats.org/officeDocument/2006/relationships/hyperlink" Target="http://ru.wikipedia.org/wiki/%D0%9A%D0%BE%D0%BC%D0%BF%D1%8C%D1%8E%D1%82%D0%B5%D1%80%D0%BD%D0%B0%D1%8F_%D0%B8%D0%B3%D1%80%D0%B0" TargetMode="External"/><Relationship Id="rId17" Type="http://schemas.openxmlformats.org/officeDocument/2006/relationships/hyperlink" Target="http://ru.wikipedia.org/wiki/%D0%91%D0%BE%D0%B5%D0%B2%D0%BE%D0%B5_%D0%B8%D1%81%D0%BA%D1%83%D1%81%D1%81%D1%82%D0%B2%D0%BE" TargetMode="External"/><Relationship Id="rId2" Type="http://schemas.openxmlformats.org/officeDocument/2006/relationships/hyperlink" Target="http://ru.wikipedia.org/wiki/%D0%AF%D0%BF%D0%BE%D0%BD%D1%81%D0%BA%D0%B8%D0%B9_%D1%8F%D0%B7%D1%8B%D0%BA" TargetMode="External"/><Relationship Id="rId16" Type="http://schemas.openxmlformats.org/officeDocument/2006/relationships/hyperlink" Target="http://ru.wikipedia.org/wiki/%D0%9C%D1%83%D0%B7%D1%8B%D0%BA%D0%B0" TargetMode="External"/><Relationship Id="rId1" Type="http://schemas.openxmlformats.org/officeDocument/2006/relationships/slideLayout" Target="../slideLayouts/slideLayout6.xml"/><Relationship Id="rId6" Type="http://schemas.openxmlformats.org/officeDocument/2006/relationships/hyperlink" Target="http://ru.wikipedia.org/wiki/1983_%D0%B3%D0%BE%D0%B4" TargetMode="External"/><Relationship Id="rId11" Type="http://schemas.openxmlformats.org/officeDocument/2006/relationships/hyperlink" Target="http://ru.wikipedia.org/wiki/%D0%9F%D0%B5%D1%80%D1%81%D0%BE%D0%BD%D0%B0%D0%BB%D1%8C%D0%BD%D1%8B%D0%B9_%D0%BA%D0%BE%D0%BC%D0%BF%D1%8C%D1%8E%D1%82%D0%B5%D1%80" TargetMode="External"/><Relationship Id="rId5" Type="http://schemas.openxmlformats.org/officeDocument/2006/relationships/hyperlink" Target="http://ru.wikipedia.org/wiki/%D0%AD%D1%81%D1%81%D0%B5%D0%B8%D1%81%D1%82" TargetMode="External"/><Relationship Id="rId15" Type="http://schemas.openxmlformats.org/officeDocument/2006/relationships/hyperlink" Target="http://ru.wikipedia.org/wiki/%D0%90%D0%BD%D0%B3%D0%BB%D0%B8%D0%B9%D1%81%D0%BA%D0%B8%D0%B9_%D1%8F%D0%B7%D1%8B%D0%BA" TargetMode="External"/><Relationship Id="rId10" Type="http://schemas.openxmlformats.org/officeDocument/2006/relationships/hyperlink" Target="http://ru.wikipedia.org/wiki/%D0%A5%D0%BE%D0%B1%D0%B1%D0%B8" TargetMode="External"/><Relationship Id="rId19" Type="http://schemas.openxmlformats.org/officeDocument/2006/relationships/hyperlink" Target="http://ru.wikipedia.org/wiki/%D0%90%D0%BD%D0%B8%D0%BC%D0%B5%D1%88%D0%BD%D0%B8%D0%BA" TargetMode="External"/><Relationship Id="rId4" Type="http://schemas.openxmlformats.org/officeDocument/2006/relationships/hyperlink" Target="http://ru.wikipedia.org/wiki/%D0%92%D0%B8%D0%BA%D0%B8%D0%BF%D0%B5%D0%B4%D0%B8%D1%8F:%D0%AF%D0%BF%D0%BE%D0%BD%D1%81%D0%BA%D0%B8%D0%B9_%D1%8F%D0%B7%D1%8B%D0%BA" TargetMode="External"/><Relationship Id="rId9" Type="http://schemas.openxmlformats.org/officeDocument/2006/relationships/hyperlink" Target="http://ru.wikipedia.org/wiki/%D0%A4%D0%B0%D0%BD%D0%B0%D1%82%D0%B8%D0%BA" TargetMode="External"/><Relationship Id="rId14" Type="http://schemas.openxmlformats.org/officeDocument/2006/relationships/hyperlink" Target="http://ru.wikipedia.org/wiki/%D0%9F%D0%B5%D0%B2%D0%B5%D1%86" TargetMode="External"/></Relationships>
</file>

<file path=ppt/slides/_rels/slide32.xml.rels><?xml version="1.0" encoding="UTF-8" standalone="yes"?>
<Relationships xmlns="http://schemas.openxmlformats.org/package/2006/relationships"><Relationship Id="rId8" Type="http://schemas.openxmlformats.org/officeDocument/2006/relationships/hyperlink" Target="http://ru.wikipedia.org/wiki/Sailor_Moon" TargetMode="External"/><Relationship Id="rId3" Type="http://schemas.openxmlformats.org/officeDocument/2006/relationships/hyperlink" Target="http://ru.wikipedia.org/wiki/%D0%95%D0%B2%D0%B0%D0%BD%D0%B3%D0%B5%D0%BB%D0%B8%D0%BE%D0%BD" TargetMode="External"/><Relationship Id="rId7" Type="http://schemas.openxmlformats.org/officeDocument/2006/relationships/hyperlink" Target="http://ru.wikipedia.org/wiki/Yu_Yu_Hakusho" TargetMode="External"/><Relationship Id="rId2" Type="http://schemas.openxmlformats.org/officeDocument/2006/relationships/hyperlink" Target="http://ru.wikipedia.org/wiki/Gundam" TargetMode="External"/><Relationship Id="rId1" Type="http://schemas.openxmlformats.org/officeDocument/2006/relationships/slideLayout" Target="../slideLayouts/slideLayout6.xml"/><Relationship Id="rId6" Type="http://schemas.openxmlformats.org/officeDocument/2006/relationships/hyperlink" Target="http://ru.wikipedia.org/wiki/Space_Battleship_Yamato" TargetMode="External"/><Relationship Id="rId5" Type="http://schemas.openxmlformats.org/officeDocument/2006/relationships/hyperlink" Target="http://ru.wikipedia.org/w/index.php?title=Tokimeki_Memorial&amp;action=edit&amp;redlink=1" TargetMode="External"/><Relationship Id="rId10" Type="http://schemas.openxmlformats.org/officeDocument/2006/relationships/slide" Target="slide2.xml"/><Relationship Id="rId4" Type="http://schemas.openxmlformats.org/officeDocument/2006/relationships/hyperlink" Target="http://ru.wikipedia.org/wiki/Final_Fantasy" TargetMode="External"/><Relationship Id="rId9" Type="http://schemas.openxmlformats.org/officeDocument/2006/relationships/hyperlink" Target="http://ru.wikipedia.org/wiki/Urusei_Yatsura" TargetMode="External"/></Relationships>
</file>

<file path=ppt/slides/_rels/slide3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ru.wikipedia.org/wiki/%D0%9C%D0%BE%D0%BB%D0%BE%D0%B4%D1%91%D0%B6%D1%8C" TargetMode="External"/><Relationship Id="rId2" Type="http://schemas.openxmlformats.org/officeDocument/2006/relationships/hyperlink" Target="http://ru.wikipedia.org/wiki/%D0%90%D0%BD%D0%B3%D0%BB%D0%B8%D0%B9%D1%81%D0%BA%D0%B8%D0%B9_%D1%8F%D0%B7%D1%8B%D0%BA" TargetMode="External"/><Relationship Id="rId1" Type="http://schemas.openxmlformats.org/officeDocument/2006/relationships/slideLayout" Target="../slideLayouts/slideLayout6.xml"/><Relationship Id="rId5" Type="http://schemas.openxmlformats.org/officeDocument/2006/relationships/image" Target="../media/image19.jpeg"/><Relationship Id="rId4" Type="http://schemas.openxmlformats.org/officeDocument/2006/relationships/hyperlink" Target="http://ru.wikipedia.org/wiki/%D0%A1%D1%83%D0%B1%D0%BA%D1%83%D0%BB%D1%8C%D1%82%D1%83%D1%80%D0%B0" TargetMode="External"/></Relationships>
</file>

<file path=ppt/slides/_rels/slide35.xml.rels><?xml version="1.0" encoding="UTF-8" standalone="yes"?>
<Relationships xmlns="http://schemas.openxmlformats.org/package/2006/relationships"><Relationship Id="rId8" Type="http://schemas.openxmlformats.org/officeDocument/2006/relationships/hyperlink" Target="http://ru.wikipedia.org/wiki/Oi!" TargetMode="External"/><Relationship Id="rId13" Type="http://schemas.openxmlformats.org/officeDocument/2006/relationships/hyperlink" Target="http://ru.wikipedia.org/wiki/%D0%A0%D0%B5%D0%B3%D0%B3%D0%B8" TargetMode="External"/><Relationship Id="rId3" Type="http://schemas.openxmlformats.org/officeDocument/2006/relationships/hyperlink" Target="http://ru.wikipedia.org/wiki/1960-%D0%B5" TargetMode="External"/><Relationship Id="rId7" Type="http://schemas.openxmlformats.org/officeDocument/2006/relationships/hyperlink" Target="http://ru.wikipedia.org/wiki/Rude_Boys" TargetMode="External"/><Relationship Id="rId12" Type="http://schemas.openxmlformats.org/officeDocument/2006/relationships/hyperlink" Target="http://ru.wikipedia.org/wiki/%D0%A0%D0%BE%D0%BA%D1%81%D1%82%D0%B5%D0%B4%D0%B8" TargetMode="External"/><Relationship Id="rId2" Type="http://schemas.openxmlformats.org/officeDocument/2006/relationships/hyperlink" Target="http://ru.wikipedia.org/wiki/%D0%90%D0%BD%D0%B3%D0%BB%D0%B8%D1%8F" TargetMode="External"/><Relationship Id="rId1" Type="http://schemas.openxmlformats.org/officeDocument/2006/relationships/slideLayout" Target="../slideLayouts/slideLayout6.xml"/><Relationship Id="rId6" Type="http://schemas.openxmlformats.org/officeDocument/2006/relationships/hyperlink" Target="http://ru.wikipedia.org/wiki/%D0%AF%D0%BC%D0%B0%D0%B9%D0%BA%D0%B0" TargetMode="External"/><Relationship Id="rId11" Type="http://schemas.openxmlformats.org/officeDocument/2006/relationships/hyperlink" Target="http://ru.wikipedia.org/wiki/%D0%A1%D0%BE%D1%83%D0%BB" TargetMode="External"/><Relationship Id="rId5" Type="http://schemas.openxmlformats.org/officeDocument/2006/relationships/hyperlink" Target="http://ru.wikipedia.org/wiki/%D0%9C%D0%BE%D0%B4%D1%8B" TargetMode="External"/><Relationship Id="rId10" Type="http://schemas.openxmlformats.org/officeDocument/2006/relationships/hyperlink" Target="http://ru.wikipedia.org/wiki/%D0%A1%D0%BA%D0%B0" TargetMode="External"/><Relationship Id="rId4" Type="http://schemas.openxmlformats.org/officeDocument/2006/relationships/hyperlink" Target="http://ru.wikipedia.org/wiki/XX_%D0%B2%D0%B5%D0%BA" TargetMode="External"/><Relationship Id="rId9" Type="http://schemas.openxmlformats.org/officeDocument/2006/relationships/hyperlink" Target="http://ru.wikipedia.org/wiki/%D0%9F%D0%B0%D0%BD%D0%BA-%D1%80%D0%BE%D0%BA" TargetMode="External"/><Relationship Id="rId14" Type="http://schemas.openxmlformats.org/officeDocument/2006/relationships/image" Target="../media/image20.jpeg"/></Relationships>
</file>

<file path=ppt/slides/_rels/slide36.xml.rels><?xml version="1.0" encoding="UTF-8" standalone="yes"?>
<Relationships xmlns="http://schemas.openxmlformats.org/package/2006/relationships"><Relationship Id="rId8" Type="http://schemas.openxmlformats.org/officeDocument/2006/relationships/hyperlink" Target="http://ru.wikipedia.org/wiki/%D0%A1%D0%BA%D0%B8%D0%BD%D1%85%D0%B5%D0%B4" TargetMode="External"/><Relationship Id="rId13" Type="http://schemas.openxmlformats.org/officeDocument/2006/relationships/hyperlink" Target="http://ru.wikipedia.org/wiki/%D0%A4%D1%83%D1%82%D0%B1%D0%BE%D0%BB" TargetMode="External"/><Relationship Id="rId3" Type="http://schemas.openxmlformats.org/officeDocument/2006/relationships/hyperlink" Target="http://ru.wikipedia.org/wiki/Ben_Sherman" TargetMode="External"/><Relationship Id="rId7" Type="http://schemas.openxmlformats.org/officeDocument/2006/relationships/hyperlink" Target="http://ru.wikipedia.org/wiki/%D0%9F%D0%BE%D0%B4%D1%82%D1%8F%D0%B6%D0%BA%D0%B8" TargetMode="External"/><Relationship Id="rId12" Type="http://schemas.openxmlformats.org/officeDocument/2006/relationships/hyperlink" Target="http://en.wikipedia.org/wiki/Slade" TargetMode="External"/><Relationship Id="rId2" Type="http://schemas.openxmlformats.org/officeDocument/2006/relationships/hyperlink" Target="http://ru.wikipedia.org/wiki/Fred_Perry" TargetMode="External"/><Relationship Id="rId1" Type="http://schemas.openxmlformats.org/officeDocument/2006/relationships/slideLayout" Target="../slideLayouts/slideLayout6.xml"/><Relationship Id="rId6" Type="http://schemas.openxmlformats.org/officeDocument/2006/relationships/hyperlink" Target="http://ru.wikipedia.org/wiki/Dr._Martens" TargetMode="External"/><Relationship Id="rId11" Type="http://schemas.openxmlformats.org/officeDocument/2006/relationships/hyperlink" Target="http://ru.wikipedia.org/wiki/1969_%D0%B3%D0%BE%D0%B4" TargetMode="External"/><Relationship Id="rId5" Type="http://schemas.openxmlformats.org/officeDocument/2006/relationships/hyperlink" Target="http://ru.wikipedia.org/w/index.php?title=Crombie&amp;action=edit&amp;redlink=1" TargetMode="External"/><Relationship Id="rId10" Type="http://schemas.openxmlformats.org/officeDocument/2006/relationships/hyperlink" Target="http://ru.wikipedia.org/w/index.php?title=Symarip&amp;action=edit&amp;redlink=1" TargetMode="External"/><Relationship Id="rId4" Type="http://schemas.openxmlformats.org/officeDocument/2006/relationships/hyperlink" Target="http://ru.wikipedia.org/wiki/Levi's" TargetMode="External"/><Relationship Id="rId9" Type="http://schemas.openxmlformats.org/officeDocument/2006/relationships/hyperlink" Target="http://ru.wikipedia.org/wiki/%D0%AD%D0%B9%D1%82%D0%BA%D0%B5%D0%BD,_%D0%9B%D0%BE%D1%80%D0%B5%D0%BB" TargetMode="External"/></Relationships>
</file>

<file path=ppt/slides/_rels/slide37.xml.rels><?xml version="1.0" encoding="UTF-8" standalone="yes"?>
<Relationships xmlns="http://schemas.openxmlformats.org/package/2006/relationships"><Relationship Id="rId8" Type="http://schemas.openxmlformats.org/officeDocument/2006/relationships/hyperlink" Target="http://ru.wikipedia.org/wiki/1990" TargetMode="External"/><Relationship Id="rId13" Type="http://schemas.openxmlformats.org/officeDocument/2006/relationships/hyperlink" Target="http://ru.wikipedia.org/w/index.php?title=Grover_Records&amp;action=edit&amp;redlink=1" TargetMode="External"/><Relationship Id="rId18" Type="http://schemas.openxmlformats.org/officeDocument/2006/relationships/hyperlink" Target="http://ru.wikipedia.org/w/index.php?title=%D0%AD%D0%BB%D0%BB%D0%B8%D1%81,_%D0%A0%D0%BE%D0%B9&amp;action=edit&amp;redlink=1" TargetMode="External"/><Relationship Id="rId3" Type="http://schemas.openxmlformats.org/officeDocument/2006/relationships/hyperlink" Target="http://ru.wikipedia.org/wiki/Oi!" TargetMode="External"/><Relationship Id="rId21" Type="http://schemas.openxmlformats.org/officeDocument/2006/relationships/hyperlink" Target="http://ru.wikipedia.org/w/index.php?title=Cabrians,_The&amp;action=edit&amp;redlink=1" TargetMode="External"/><Relationship Id="rId7" Type="http://schemas.openxmlformats.org/officeDocument/2006/relationships/hyperlink" Target="http://ru.wikipedia.org/w/index.php?title=%D0%A1%D0%BA%D0%B8%D0%BD%D1%85%D0%B5%D0%B4%D1%8B&amp;action=edit&amp;section=7" TargetMode="External"/><Relationship Id="rId12" Type="http://schemas.openxmlformats.org/officeDocument/2006/relationships/hyperlink" Target="http://ru.wikipedia.org/wiki/%D0%A0%D1%83%D0%B4%D0%B1%D0%BE%D0%B9" TargetMode="External"/><Relationship Id="rId17" Type="http://schemas.openxmlformats.org/officeDocument/2006/relationships/hyperlink" Target="http://ru.wikipedia.org/wiki/Liquidator_Music" TargetMode="External"/><Relationship Id="rId2" Type="http://schemas.openxmlformats.org/officeDocument/2006/relationships/hyperlink" Target="http://ru.wikipedia.org/w/index.php?title=%D0%A1%D0%BA%D0%B8%D0%BD%D1%85%D0%B5%D0%B4%D1%8B&amp;action=edit&amp;section=6" TargetMode="External"/><Relationship Id="rId16" Type="http://schemas.openxmlformats.org/officeDocument/2006/relationships/hyperlink" Target="http://ru.wikipedia.org/wiki/%D0%98%D1%81%D0%BF%D0%B0%D0%BD%D0%B8%D1%8F" TargetMode="External"/><Relationship Id="rId20" Type="http://schemas.openxmlformats.org/officeDocument/2006/relationships/hyperlink" Target="http://ru.wikipedia.org/w/index.php?title=Los_Granadians&amp;action=edit&amp;redlink=1" TargetMode="External"/><Relationship Id="rId1" Type="http://schemas.openxmlformats.org/officeDocument/2006/relationships/slideLayout" Target="../slideLayouts/slideLayout6.xml"/><Relationship Id="rId6" Type="http://schemas.openxmlformats.org/officeDocument/2006/relationships/hyperlink" Target="http://ru.wikipedia.org/wiki/%D0%A4%D1%8D%D0%BD%D0%B7%D0%B8%D0%BD" TargetMode="External"/><Relationship Id="rId11" Type="http://schemas.openxmlformats.org/officeDocument/2006/relationships/hyperlink" Target="http://ru.wikipedia.org/w/index.php?title=Ska..._Ska..._Skandal_(%D1%81%D0%B5%D1%80%D0%B8%D1%8F_%D0%BC%D1%83%D0%B7%D1%8B%D0%BA%D0%B0%D0%BB%D1%8C%D0%BD%D1%8B%D1%85_%D1%81%D0%B1%D0%BE%D1%80%D0%BD%D0%B8%D0%BA%D0%BE%D0%B2)&amp;action=edit&amp;redlink=1" TargetMode="External"/><Relationship Id="rId5" Type="http://schemas.openxmlformats.org/officeDocument/2006/relationships/hyperlink" Target="http://ru.wikipedia.org/wiki/2_Tone_Records" TargetMode="External"/><Relationship Id="rId15" Type="http://schemas.openxmlformats.org/officeDocument/2006/relationships/hyperlink" Target="http://ru.wikipedia.org/wiki/%D0%AD%D0%B9%D1%82%D0%BA%D0%B5%D0%BD,_%D0%9B%D0%BE%D1%80%D0%B5%D0%BB" TargetMode="External"/><Relationship Id="rId10" Type="http://schemas.openxmlformats.org/officeDocument/2006/relationships/hyperlink" Target="http://ru.wikipedia.org/wiki/%D0%91%D0%B5%D1%80%D0%BB%D0%B8%D0%BD" TargetMode="External"/><Relationship Id="rId19" Type="http://schemas.openxmlformats.org/officeDocument/2006/relationships/hyperlink" Target="http://ru.wikipedia.org/w/index.php?title=%D0%9C%D0%BE%D1%80%D0%B3%D0%B0%D0%BD,_%D0%94%D0%B5%D1%80%D1%80%D0%B8%D0%BA&amp;action=edit&amp;redlink=1" TargetMode="External"/><Relationship Id="rId4" Type="http://schemas.openxmlformats.org/officeDocument/2006/relationships/hyperlink" Target="http://ru.wikipedia.org/wiki/%D0%9F%D0%B0%D0%BD%D0%BA-%D1%80%D0%BE%D0%BA" TargetMode="External"/><Relationship Id="rId9" Type="http://schemas.openxmlformats.org/officeDocument/2006/relationships/hyperlink" Target="http://ru.wikipedia.org/wiki/%D0%98%D0%BD%D1%82%D0%B5%D1%80%D0%BD%D0%B5%D1%82-%D1%81%D0%B0%D0%B9%D1%82" TargetMode="External"/><Relationship Id="rId14" Type="http://schemas.openxmlformats.org/officeDocument/2006/relationships/hyperlink" Target="http://ru.wikipedia.org/wiki/%D0%A1%D0%BA%D0%B8%D0%BD%D1%85%D0%B5%D0%B4" TargetMode="External"/></Relationships>
</file>

<file path=ppt/slides/_rels/slide38.xml.rels><?xml version="1.0" encoding="UTF-8" standalone="yes"?>
<Relationships xmlns="http://schemas.openxmlformats.org/package/2006/relationships"><Relationship Id="rId8" Type="http://schemas.openxmlformats.org/officeDocument/2006/relationships/hyperlink" Target="http://ru.wikipedia.org/wiki/%D0%A5%D0%B0%D1%80%D0%B4%D0%BA%D0%BE%D1%80_%D1%81%D0%BA%D0%B8%D0%BD%D1%85%D0%B5%D0%B4%D1%8B" TargetMode="External"/><Relationship Id="rId3" Type="http://schemas.openxmlformats.org/officeDocument/2006/relationships/hyperlink" Target="http://ru.wikipedia.org/wiki/%D0%90%D0%BD%D0%B3%D0%BB%D0%B8%D0%B9%D1%81%D0%BA%D0%B8%D0%B9_%D1%8F%D0%B7%D1%8B%D0%BA" TargetMode="External"/><Relationship Id="rId7" Type="http://schemas.openxmlformats.org/officeDocument/2006/relationships/hyperlink" Target="http://ru.wikipedia.org/wiki/Oi!" TargetMode="External"/><Relationship Id="rId12" Type="http://schemas.openxmlformats.org/officeDocument/2006/relationships/hyperlink" Target="http://ru.wikipedia.org/wiki/%D0%A0%D0%B0%D1%81%D0%B8%D0%B7%D0%BC" TargetMode="External"/><Relationship Id="rId2" Type="http://schemas.openxmlformats.org/officeDocument/2006/relationships/hyperlink" Target="http://ru.wikipedia.org/wiki/%D0%A2%D1%80%D0%B0%D0%B4%D0%B8%D1%86%D0%B8%D0%BE%D0%BD%D0%BD%D1%8B%D0%B5_%D1%81%D0%BA%D0%B8%D0%BD%D1%85%D0%B5%D0%B4%D1%8B" TargetMode="External"/><Relationship Id="rId1" Type="http://schemas.openxmlformats.org/officeDocument/2006/relationships/slideLayout" Target="../slideLayouts/slideLayout6.xml"/><Relationship Id="rId6" Type="http://schemas.openxmlformats.org/officeDocument/2006/relationships/hyperlink" Target="http://ru.wikipedia.org/wiki/%D0%A0%D0%B5%D0%B3%D0%B3%D0%B8" TargetMode="External"/><Relationship Id="rId11" Type="http://schemas.openxmlformats.org/officeDocument/2006/relationships/hyperlink" Target="http://ru.wikipedia.org/wiki/%D0%9D%D0%B0%D1%86%D0%B8%D0%BE%D0%BD%D0%B0%D0%BB%D0%B8%D0%B7%D0%BC" TargetMode="External"/><Relationship Id="rId5" Type="http://schemas.openxmlformats.org/officeDocument/2006/relationships/hyperlink" Target="http://ru.wikipedia.org/wiki/%D0%A1%D0%BA%D0%B0" TargetMode="External"/><Relationship Id="rId10" Type="http://schemas.openxmlformats.org/officeDocument/2006/relationships/hyperlink" Target="http://ru.wikipedia.org/wiki/%D0%9D%D0%A1-%D1%81%D0%BA%D0%B8%D0%BD%D1%85%D0%B5%D0%B4%D1%8B" TargetMode="External"/><Relationship Id="rId4" Type="http://schemas.openxmlformats.org/officeDocument/2006/relationships/hyperlink" Target="http://ru.wikipedia.org/wiki/1969_%D0%B3%D0%BE%D0%B4" TargetMode="External"/><Relationship Id="rId9" Type="http://schemas.openxmlformats.org/officeDocument/2006/relationships/hyperlink" Target="http://ru.wikipedia.org/wiki/%D0%A5%D0%B0%D1%80%D0%B4%D0%BA%D0%BE%D1%80" TargetMode="External"/></Relationships>
</file>

<file path=ppt/slides/_rels/slide39.xml.rels><?xml version="1.0" encoding="UTF-8" standalone="yes"?>
<Relationships xmlns="http://schemas.openxmlformats.org/package/2006/relationships"><Relationship Id="rId8" Type="http://schemas.openxmlformats.org/officeDocument/2006/relationships/hyperlink" Target="http://ru.wikipedia.org/wiki/1980-%D0%B5" TargetMode="External"/><Relationship Id="rId13" Type="http://schemas.openxmlformats.org/officeDocument/2006/relationships/hyperlink" Target="http://ru.wikipedia.org/wiki/%D0%9A%D0%BE%D0%BC%D0%BC%D1%83%D0%BD%D0%B8%D0%B7%D0%BC" TargetMode="External"/><Relationship Id="rId3" Type="http://schemas.openxmlformats.org/officeDocument/2006/relationships/hyperlink" Target="http://ru.wikipedia.org/wiki/%D0%A1%D0%B5%D0%BF%D0%B0%D1%80%D0%B0%D1%82%D0%B8%D0%B7%D0%BC" TargetMode="External"/><Relationship Id="rId7" Type="http://schemas.openxmlformats.org/officeDocument/2006/relationships/hyperlink" Target="http://ru.wikipedia.org/wiki/%D0%A1%D0%BE%D0%B5%D0%B4%D0%B8%D0%BD%D1%91%D0%BD%D0%BD%D1%8B%D0%B5_%D0%A8%D1%82%D0%B0%D1%82%D1%8B_%D0%90%D0%BC%D0%B5%D1%80%D0%B8%D0%BA%D0%B8" TargetMode="External"/><Relationship Id="rId12" Type="http://schemas.openxmlformats.org/officeDocument/2006/relationships/hyperlink" Target="http://ru.wikipedia.org/wiki/%D0%A1%D0%BE%D1%86%D0%B8%D0%B0%D0%BB%D0%B8%D0%B7%D0%BC" TargetMode="External"/><Relationship Id="rId2" Type="http://schemas.openxmlformats.org/officeDocument/2006/relationships/hyperlink" Target="http://ru.wikipedia.org/wiki/%D0%A0%D0%B0%D1%81%D0%B0" TargetMode="External"/><Relationship Id="rId1" Type="http://schemas.openxmlformats.org/officeDocument/2006/relationships/slideLayout" Target="../slideLayouts/slideLayout6.xml"/><Relationship Id="rId6" Type="http://schemas.openxmlformats.org/officeDocument/2006/relationships/hyperlink" Target="http://ru.wikipedia.org/wiki/%D0%90%D0%BD%D0%B3%D0%BB%D0%B8%D0%B9%D1%81%D0%BA%D0%B8%D0%B9_%D1%8F%D0%B7%D1%8B%D0%BA" TargetMode="External"/><Relationship Id="rId11" Type="http://schemas.openxmlformats.org/officeDocument/2006/relationships/hyperlink" Target="http://ru.wikipedia.org/wiki/%D0%A0%D0%B0%D0%B1%D0%BE%D1%87%D0%B8%D0%B9_%D0%BA%D0%BB%D0%B0%D1%81%D1%81" TargetMode="External"/><Relationship Id="rId5" Type="http://schemas.openxmlformats.org/officeDocument/2006/relationships/hyperlink" Target="http://ru.wikipedia.org/wiki/%D0%A1%D0%BA%D0%B8%D0%BD%D1%85%D0%B5%D0%B4%D1%8B_%D0%BF%D1%80%D0%BE%D1%82%D0%B8%D0%B2_%D1%80%D0%B0%D1%81%D0%BE%D0%B2%D1%8B%D1%85_%D0%BF%D1%80%D0%B5%D0%B4%D1%80%D0%B0%D1%81%D1%81%D1%83%D0%B4%D0%BA%D0%BE%D0%B2" TargetMode="External"/><Relationship Id="rId10" Type="http://schemas.openxmlformats.org/officeDocument/2006/relationships/hyperlink" Target="http://ru.wikipedia.org/wiki/%D0%90%D0%BD%D0%B0%D1%80%D1%85%D0%B8%D0%B7%D0%BC" TargetMode="External"/><Relationship Id="rId4" Type="http://schemas.openxmlformats.org/officeDocument/2006/relationships/hyperlink" Target="http://ru.wikipedia.org/wiki/%D0%90%D1%80%D0%B8%D0%B9%D1%86%D1%8B" TargetMode="External"/><Relationship Id="rId9" Type="http://schemas.openxmlformats.org/officeDocument/2006/relationships/hyperlink" Target="http://ru.wikipedia.org/wiki/RASH" TargetMode="External"/><Relationship Id="rId14" Type="http://schemas.openxmlformats.org/officeDocument/2006/relationships/slide" Target="slide2.xml"/></Relationships>
</file>

<file path=ppt/slides/_rels/slide4.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hyperlink" Target="http://ru.wikipedia.org/wiki/%D0%90%D0%BD%D0%B3%D0%BB%D0%B8%D0%B9%D1%81%D0%BA%D0%B8%D0%B9_%D1%8F%D0%B7%D1%8B%D0%BA" TargetMode="External"/><Relationship Id="rId7"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6.xml"/><Relationship Id="rId6" Type="http://schemas.openxmlformats.org/officeDocument/2006/relationships/hyperlink" Target="http://ru.wikipedia.org/wiki/%D0%A4%D0%B0%D0%B9%D0%BB:XCx_self.jpg" TargetMode="External"/><Relationship Id="rId5" Type="http://schemas.openxmlformats.org/officeDocument/2006/relationships/hyperlink" Target="http://ru.wikipedia.org/wiki/%D0%AD%D0%BC%D0%BE" TargetMode="External"/><Relationship Id="rId4" Type="http://schemas.openxmlformats.org/officeDocument/2006/relationships/hyperlink" Target="http://ru.wikipedia.org/wiki/%D0%A1%D1%83%D0%B1%D0%BA%D1%83%D0%BB%D1%8C%D1%82%D1%83%D1%80%D0%B0" TargetMode="External"/></Relationships>
</file>

<file path=ppt/slides/_rels/slide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hyperlink" Target="http://ru.wikipedia.org/wiki/%D0%A1%D1%83%D0%B1%D0%BA%D1%83%D0%BB%D1%8C%D1%82%D1%83%D1%80%D0%B0" TargetMode="External"/><Relationship Id="rId7" Type="http://schemas.openxmlformats.org/officeDocument/2006/relationships/hyperlink" Target="http://ru.wikipedia.org/wiki/%D0%A1%D0%A8%D0%90" TargetMode="External"/><Relationship Id="rId2" Type="http://schemas.openxmlformats.org/officeDocument/2006/relationships/hyperlink" Target="http://ru.wikipedia.org/wiki/%D0%90%D0%BD%D0%B3%D0%BB%D0%B8%D0%B9%D1%81%D0%BA%D0%B8%D0%B9_%D1%8F%D0%B7%D1%8B%D0%BA" TargetMode="External"/><Relationship Id="rId1" Type="http://schemas.openxmlformats.org/officeDocument/2006/relationships/slideLayout" Target="../slideLayouts/slideLayout6.xml"/><Relationship Id="rId6" Type="http://schemas.openxmlformats.org/officeDocument/2006/relationships/hyperlink" Target="http://ru.wikipedia.org/wiki/1960-%D0%B5" TargetMode="External"/><Relationship Id="rId5" Type="http://schemas.openxmlformats.org/officeDocument/2006/relationships/hyperlink" Target="http://ru.wikipedia.org/wiki/%D0%A4%D0%B8%D0%BB%D0%BE%D1%81%D0%BE%D1%84%D0%B8%D1%8F" TargetMode="External"/><Relationship Id="rId4" Type="http://schemas.openxmlformats.org/officeDocument/2006/relationships/hyperlink" Target="http://ru.wikipedia.org/wiki/%D0%91%D0%B8%D0%B1%D0%BE%D0%BF"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ru.wikipedia.org/wiki/%D0%9C%D0%BE%D1%80%D0%B0%D0%BB%D1%8C" TargetMode="External"/><Relationship Id="rId7" Type="http://schemas.openxmlformats.org/officeDocument/2006/relationships/hyperlink" Target="http://ru.wikipedia.org/wiki/%D0%A1%D0%B2%D0%BE%D0%B1%D0%BE%D0%B4%D0%B0" TargetMode="External"/><Relationship Id="rId2" Type="http://schemas.openxmlformats.org/officeDocument/2006/relationships/hyperlink" Target="http://ru.wikipedia.org/wiki/1970-%D0%B5" TargetMode="External"/><Relationship Id="rId1" Type="http://schemas.openxmlformats.org/officeDocument/2006/relationships/slideLayout" Target="../slideLayouts/slideLayout6.xml"/><Relationship Id="rId6" Type="http://schemas.openxmlformats.org/officeDocument/2006/relationships/hyperlink" Target="http://ru.wikipedia.org/wiki/Make_love,_not_war" TargetMode="External"/><Relationship Id="rId5" Type="http://schemas.openxmlformats.org/officeDocument/2006/relationships/hyperlink" Target="http://ru.wikipedia.org/wiki/%D0%9F%D0%B0%D1%86%D0%B8%D1%84%D0%B8%D0%B7%D0%BC" TargetMode="External"/><Relationship Id="rId4" Type="http://schemas.openxmlformats.org/officeDocument/2006/relationships/hyperlink" Target="http://ru.wikipedia.org/wiki/%D0%9B%D1%8E%D0%B1%D0%BE%D0%B2%D1%8C" TargetMode="External"/></Relationships>
</file>

<file path=ppt/slides/_rels/slide43.xml.rels><?xml version="1.0" encoding="UTF-8" standalone="yes"?>
<Relationships xmlns="http://schemas.openxmlformats.org/package/2006/relationships"><Relationship Id="rId8" Type="http://schemas.openxmlformats.org/officeDocument/2006/relationships/hyperlink" Target="http://ru.wikipedia.org/wiki/%D0%90%D0%BD%D1%82%D0%B8%D0%B2%D0%BE%D0%B5%D0%BD%D0%BD%D0%BE%D0%B5_%D0%B4%D0%B2%D0%B8%D0%B6%D0%B5%D0%BD%D0%B8%D0%B5" TargetMode="External"/><Relationship Id="rId3" Type="http://schemas.openxmlformats.org/officeDocument/2006/relationships/image" Target="../media/image23.jpeg"/><Relationship Id="rId7" Type="http://schemas.openxmlformats.org/officeDocument/2006/relationships/image" Target="../media/image24.png"/><Relationship Id="rId2" Type="http://schemas.openxmlformats.org/officeDocument/2006/relationships/hyperlink" Target="http://ru.wikipedia.org/wiki/%D0%A4%D0%B0%D0%B9%D0%BB:Flower-Power_Bus.jpg" TargetMode="External"/><Relationship Id="rId1" Type="http://schemas.openxmlformats.org/officeDocument/2006/relationships/slideLayout" Target="../slideLayouts/slideLayout6.xml"/><Relationship Id="rId6" Type="http://schemas.openxmlformats.org/officeDocument/2006/relationships/hyperlink" Target="http://ru.wikipedia.org/wiki/%D0%A4%D0%B0%D0%B9%D0%BB:Peace_symbol.svg" TargetMode="External"/><Relationship Id="rId11" Type="http://schemas.openxmlformats.org/officeDocument/2006/relationships/hyperlink" Target="http://ru.wikipedia.org/wiki/%D0%98%D0%BD%D1%8C_%D0%B8_%D1%8F%D0%BD" TargetMode="External"/><Relationship Id="rId5" Type="http://schemas.openxmlformats.org/officeDocument/2006/relationships/hyperlink" Target="http://ru.wikipedia.org/wiki/%D0%9C%D0%B8%D0%BA%D1%80%D0%BE%D0%B0%D0%B2%D1%82%D0%BE%D0%B1%D1%83%D1%81" TargetMode="External"/><Relationship Id="rId10" Type="http://schemas.openxmlformats.org/officeDocument/2006/relationships/image" Target="../media/image25.png"/><Relationship Id="rId4" Type="http://schemas.openxmlformats.org/officeDocument/2006/relationships/hyperlink" Target="http://ru.wikipedia.org/wiki/Volkswagen_Camper" TargetMode="External"/><Relationship Id="rId9" Type="http://schemas.openxmlformats.org/officeDocument/2006/relationships/hyperlink" Target="http://ru.wikipedia.org/wiki/%D0%A4%D0%B0%D0%B9%D0%BB:TAO.png" TargetMode="External"/></Relationships>
</file>

<file path=ppt/slides/_rels/slide44.xml.rels><?xml version="1.0" encoding="UTF-8" standalone="yes"?>
<Relationships xmlns="http://schemas.openxmlformats.org/package/2006/relationships"><Relationship Id="rId8" Type="http://schemas.openxmlformats.org/officeDocument/2006/relationships/hyperlink" Target="http://ru.wikipedia.org/wiki/%D0%90%D0%B2%D1%82%D0%BE%D1%81%D1%82%D0%BE%D0%BF" TargetMode="External"/><Relationship Id="rId3" Type="http://schemas.openxmlformats.org/officeDocument/2006/relationships/hyperlink" Target="http://ru.wikipedia.org/wiki/%D0%91%D1%83%D1%81%D1%8B" TargetMode="External"/><Relationship Id="rId7" Type="http://schemas.openxmlformats.org/officeDocument/2006/relationships/hyperlink" Target="http://ru.wikipedia.org/wiki/%D0%A1%D0%B8%D0%BC%D0%B2%D0%BE%D0%BB%D0%B8%D0%B7%D0%BC" TargetMode="External"/><Relationship Id="rId2" Type="http://schemas.openxmlformats.org/officeDocument/2006/relationships/hyperlink" Target="http://ru.wikipedia.org/wiki/%D0%90%D1%82%D1%80%D0%B8%D0%B1%D1%83%D1%82" TargetMode="External"/><Relationship Id="rId1" Type="http://schemas.openxmlformats.org/officeDocument/2006/relationships/slideLayout" Target="../slideLayouts/slideLayout6.xml"/><Relationship Id="rId6" Type="http://schemas.openxmlformats.org/officeDocument/2006/relationships/hyperlink" Target="http://ru.wikipedia.org/wiki/%D0%A4%D0%B5%D0%BD%D0%B5%D1%87%D0%BA%D0%B8" TargetMode="External"/><Relationship Id="rId5" Type="http://schemas.openxmlformats.org/officeDocument/2006/relationships/hyperlink" Target="http://ru.wikipedia.org/wiki/%D0%A8%D0%B8%D0%B1%D0%BE%D1%80%D0%B8" TargetMode="External"/><Relationship Id="rId10" Type="http://schemas.openxmlformats.org/officeDocument/2006/relationships/hyperlink" Target="http://ru.wikipedia.org/wiki/%D0%93%D0%BE%D0%BB%D0%BE%D0%B3%D1%80%D0%B0%D0%BC%D0%BC%D0%B0" TargetMode="External"/><Relationship Id="rId4" Type="http://schemas.openxmlformats.org/officeDocument/2006/relationships/hyperlink" Target="http://ru.wikipedia.org/wiki/%D0%91%D0%B8%D1%81%D0%B5%D1%80" TargetMode="External"/><Relationship Id="rId9" Type="http://schemas.openxmlformats.org/officeDocument/2006/relationships/hyperlink" Target="http://ru.wikipedia.org/w/index.php?title=%D0%A9%D0%B5%D0%BF%D0%B0%D0%BD%D1%81%D0%BA%D0%B0%D1%8F,_%D0%A2%D0%B0%D1%82%D1%8C%D1%8F%D0%BD%D0%B0_%D0%91%D0%BE%D1%80%D0%B8%D1%81%D0%BE%D0%B2%D0%BD%D0%B0&amp;action=edit&amp;redlink=1" TargetMode="External"/></Relationships>
</file>

<file path=ppt/slides/_rels/slide45.xml.rels><?xml version="1.0" encoding="UTF-8" standalone="yes"?>
<Relationships xmlns="http://schemas.openxmlformats.org/package/2006/relationships"><Relationship Id="rId8" Type="http://schemas.openxmlformats.org/officeDocument/2006/relationships/hyperlink" Target="http://ru.wikipedia.org/wiki/The_Beatles" TargetMode="External"/><Relationship Id="rId3" Type="http://schemas.openxmlformats.org/officeDocument/2006/relationships/hyperlink" Target="http://ru.wikipedia.org/wiki/M60_(%D0%BF%D1%83%D0%BB%D0%B5%D0%BC%D1%91%D1%82)" TargetMode="External"/><Relationship Id="rId7" Type="http://schemas.openxmlformats.org/officeDocument/2006/relationships/hyperlink" Target="http://ru.wikipedia.org/wiki/All_You_Need_Is_Love" TargetMode="External"/><Relationship Id="rId2" Type="http://schemas.openxmlformats.org/officeDocument/2006/relationships/hyperlink" Target="http://ru.wikipedia.org/wiki/Make_love,_not_war" TargetMode="External"/><Relationship Id="rId1" Type="http://schemas.openxmlformats.org/officeDocument/2006/relationships/slideLayout" Target="../slideLayouts/slideLayout6.xml"/><Relationship Id="rId6" Type="http://schemas.openxmlformats.org/officeDocument/2006/relationships/hyperlink" Target="http://ru.wikipedia.org/wiki/%D0%94%D0%B6%D0%BE%D0%BD_%D0%9B%D0%B5%D0%BD%D0%BD%D0%BE%D0%BD" TargetMode="External"/><Relationship Id="rId5" Type="http://schemas.openxmlformats.org/officeDocument/2006/relationships/hyperlink" Target="http://ru.wikipedia.org/wiki/Give_Peace_A_Chance" TargetMode="External"/><Relationship Id="rId4" Type="http://schemas.openxmlformats.org/officeDocument/2006/relationships/hyperlink" Target="http://ru.wikipedia.org/wiki/%D0%92%D0%BE%D0%B9%D0%BD%D0%B0_%D0%B2%D0%BE_%D0%92%D1%8C%D0%B5%D1%82%D0%BD%D0%B0%D0%BC%D0%B5" TargetMode="External"/><Relationship Id="rId9" Type="http://schemas.openxmlformats.org/officeDocument/2006/relationships/image" Target="../media/image26.jpeg"/></Relationships>
</file>

<file path=ppt/slides/_rels/slide46.xml.rels><?xml version="1.0" encoding="UTF-8" standalone="yes"?>
<Relationships xmlns="http://schemas.openxmlformats.org/package/2006/relationships"><Relationship Id="rId8" Type="http://schemas.openxmlformats.org/officeDocument/2006/relationships/hyperlink" Target="http://ru.wikipedia.org/wiki/%D0%94%D0%B6%D0%B0%D0%B7" TargetMode="External"/><Relationship Id="rId13" Type="http://schemas.openxmlformats.org/officeDocument/2006/relationships/hyperlink" Target="http://ru.wikipedia.org/wiki/%D0%9D%D1%8C%D1%8E-%D0%99%D0%BE%D1%80%D0%BA" TargetMode="External"/><Relationship Id="rId3" Type="http://schemas.openxmlformats.org/officeDocument/2006/relationships/hyperlink" Target="http://ru.wikipedia.org/wiki/50-%D0%B5" TargetMode="External"/><Relationship Id="rId7" Type="http://schemas.openxmlformats.org/officeDocument/2006/relationships/hyperlink" Target="http://ru.wikipedia.org/wiki/%D0%A5%D0%B8%D0%BF%D1%81%D1%82%D0%B5%D1%80_(%D1%81%D1%83%D0%B1%D0%BA%D1%83%D0%BB%D1%8C%D1%82%D1%83%D1%80%D0%B0_1940-%D1%85)" TargetMode="External"/><Relationship Id="rId12" Type="http://schemas.openxmlformats.org/officeDocument/2006/relationships/hyperlink" Target="http://ru.wikipedia.org/wiki/%D0%A0%D0%BE%D0%BA-%D0%BD-%D1%80%D0%BE%D0%BB%D0%BB" TargetMode="External"/><Relationship Id="rId2" Type="http://schemas.openxmlformats.org/officeDocument/2006/relationships/hyperlink" Target="http://ru.wikipedia.org/wiki/40-%D0%B5" TargetMode="External"/><Relationship Id="rId1" Type="http://schemas.openxmlformats.org/officeDocument/2006/relationships/slideLayout" Target="../slideLayouts/slideLayout6.xml"/><Relationship Id="rId6" Type="http://schemas.openxmlformats.org/officeDocument/2006/relationships/hyperlink" Target="http://ru.wikipedia.org/wiki/%D0%91%D0%B8%D1%82-%D0%BF%D0%BE%D0%BA%D0%BE%D0%BB%D0%B5%D0%BD%D0%B8%D0%B5" TargetMode="External"/><Relationship Id="rId11" Type="http://schemas.openxmlformats.org/officeDocument/2006/relationships/hyperlink" Target="http://ru.wikipedia.org/wiki/60-%D0%B5" TargetMode="External"/><Relationship Id="rId5" Type="http://schemas.openxmlformats.org/officeDocument/2006/relationships/hyperlink" Target="http://ru.wikipedia.org/wiki/%D0%A1%D0%A8%D0%90" TargetMode="External"/><Relationship Id="rId10" Type="http://schemas.openxmlformats.org/officeDocument/2006/relationships/hyperlink" Target="http://ru.wikipedia.org/wiki/%D0%9A%D0%BE%D0%BD%D1%82%D1%80%D0%BA%D1%83%D0%BB%D1%8C%D1%82%D1%83%D1%80%D0%B0" TargetMode="External"/><Relationship Id="rId4" Type="http://schemas.openxmlformats.org/officeDocument/2006/relationships/hyperlink" Target="http://ru.wikipedia.org/wiki/XX_%D0%B2%D0%B5%D0%BA" TargetMode="External"/><Relationship Id="rId9" Type="http://schemas.openxmlformats.org/officeDocument/2006/relationships/hyperlink" Target="http://ru.wikipedia.org/wiki/%D0%91%D0%BE%D0%B3%D0%B5%D0%BC%D0%B0" TargetMode="External"/><Relationship Id="rId14" Type="http://schemas.openxmlformats.org/officeDocument/2006/relationships/hyperlink" Target="http://ru.wikipedia.org/wiki/%D0%93%D1%80%D0%B8%D0%BD%D0%B2%D0%B8%D1%87-%D0%92%D0%B8%D0%BB%D0%BB%D0%B8%D0%B4%D0%B6" TargetMode="External"/></Relationships>
</file>

<file path=ppt/slides/_rels/slide47.xml.rels><?xml version="1.0" encoding="UTF-8" standalone="yes"?>
<Relationships xmlns="http://schemas.openxmlformats.org/package/2006/relationships"><Relationship Id="rId8" Type="http://schemas.openxmlformats.org/officeDocument/2006/relationships/hyperlink" Target="http://ru.wikipedia.org/wiki/%D0%9C%D0%B0%D1%80%D0%B8%D1%85%D1%83%D0%B0%D0%BD%D0%B0" TargetMode="External"/><Relationship Id="rId13" Type="http://schemas.openxmlformats.org/officeDocument/2006/relationships/hyperlink" Target="http://ru.wikipedia.org/wiki/%D0%A1%D0%B0%D0%BD-%D0%A4%D1%80%D0%B0%D0%BD%D1%86%D0%B8%D1%81%D0%BA%D0%BE" TargetMode="External"/><Relationship Id="rId18" Type="http://schemas.openxmlformats.org/officeDocument/2006/relationships/hyperlink" Target="http://ru.wikipedia.org/wiki/%D0%9C%D0%B8%D1%81%D1%82%D0%B8%D0%BA%D0%B0" TargetMode="External"/><Relationship Id="rId3" Type="http://schemas.openxmlformats.org/officeDocument/2006/relationships/hyperlink" Target="http://ru.wikipedia.org/wiki/%D0%A1%D0%A8%D0%90" TargetMode="External"/><Relationship Id="rId21" Type="http://schemas.openxmlformats.org/officeDocument/2006/relationships/hyperlink" Target="http://ru.wikipedia.org/wiki/%D0%94%D0%B0%D0%BE%D1%81%D0%B8%D0%B7%D0%BC" TargetMode="External"/><Relationship Id="rId7" Type="http://schemas.openxmlformats.org/officeDocument/2006/relationships/hyperlink" Target="http://ru.wikipedia.org/wiki/%D0%9D%D0%B0%D1%80%D0%BA%D0%BE%D1%82%D0%B8%D0%BA" TargetMode="External"/><Relationship Id="rId12" Type="http://schemas.openxmlformats.org/officeDocument/2006/relationships/hyperlink" Target="http://ru.wikipedia.org/wiki/%D0%A5%D0%B0%D0%B9%D1%82-%D0%AD%D1%88%D0%B1%D0%B5%D1%80%D0%B8" TargetMode="External"/><Relationship Id="rId17" Type="http://schemas.openxmlformats.org/officeDocument/2006/relationships/hyperlink" Target="http://ru.wikipedia.org/wiki/%D0%9C%D0%B5%D0%B4%D0%B8%D1%82%D0%B0%D1%86%D0%B8%D1%8F" TargetMode="External"/><Relationship Id="rId2" Type="http://schemas.openxmlformats.org/officeDocument/2006/relationships/hyperlink" Target="http://ru.wikipedia.org/wiki/1965_%D0%B3%D0%BE%D0%B4" TargetMode="External"/><Relationship Id="rId16" Type="http://schemas.openxmlformats.org/officeDocument/2006/relationships/hyperlink" Target="http://ru.wikipedia.org/wiki/%D0%90%D0%B2%D1%82%D0%BE%D1%81%D1%82%D0%BE%D0%BF" TargetMode="External"/><Relationship Id="rId20" Type="http://schemas.openxmlformats.org/officeDocument/2006/relationships/hyperlink" Target="http://ru.wikipedia.org/wiki/%D0%98%D0%BD%D0%B4%D1%83%D0%B8%D0%B7%D0%BC" TargetMode="External"/><Relationship Id="rId1" Type="http://schemas.openxmlformats.org/officeDocument/2006/relationships/slideLayout" Target="../slideLayouts/slideLayout6.xml"/><Relationship Id="rId6" Type="http://schemas.openxmlformats.org/officeDocument/2006/relationships/hyperlink" Target="http://ru.wikipedia.org/wiki/%D0%A1%D0%BE%D0%BD%D0%BD%D0%B8_%D0%B8_%D0%A8%D0%B5%D1%80" TargetMode="External"/><Relationship Id="rId11" Type="http://schemas.openxmlformats.org/officeDocument/2006/relationships/hyperlink" Target="http://ru.wikipedia.org/wiki/%D0%9A%D0%BE%D0%BC%D0%BC%D1%83%D0%BD%D0%B0_(%D0%BE%D0%B1%D1%89%D0%B5%D1%81%D1%82%D0%B2%D0%B5%D0%BD%D0%BD%D0%B0%D1%8F)" TargetMode="External"/><Relationship Id="rId24" Type="http://schemas.openxmlformats.org/officeDocument/2006/relationships/hyperlink" Target="http://ru.wikipedia.org/w/index.php?title=Flower_Power_(%D0%BB%D0%BE%D0%B7%D1%83%D0%BD%D0%B3)&amp;action=edit&amp;redlink=1" TargetMode="External"/><Relationship Id="rId5" Type="http://schemas.openxmlformats.org/officeDocument/2006/relationships/hyperlink" Target="http://ru.wikipedia.org/wiki/%D0%A0%D0%BE%D0%BA-%D0%BD-%D1%80%D0%BE%D0%BB%D0%BB" TargetMode="External"/><Relationship Id="rId15" Type="http://schemas.openxmlformats.org/officeDocument/2006/relationships/hyperlink" Target="http://ru.wikipedia.org/wiki/%D0%A1%D0%B2%D0%BE%D0%B1%D0%BE%D0%B4%D0%BD%D1%8B%D0%B9_%D0%B3%D0%BE%D1%80%D0%BE%D0%B4_%D0%A5%D1%80%D0%B8%D1%81%D1%82%D0%B8%D0%B0%D0%BD%D0%B8%D1%8F" TargetMode="External"/><Relationship Id="rId23" Type="http://schemas.openxmlformats.org/officeDocument/2006/relationships/hyperlink" Target="http://ru.wikipedia.org/wiki/%D0%98%D0%B8%D1%81%D1%83%D1%81_%D0%A5%D1%80%D0%B8%D1%81%D1%82%D0%BE%D1%81_%E2%80%94_%D1%81%D1%83%D0%BF%D0%B5%D1%80%D0%B7%D0%B2%D0%B5%D0%B7%D0%B4%D0%B0" TargetMode="External"/><Relationship Id="rId10" Type="http://schemas.openxmlformats.org/officeDocument/2006/relationships/hyperlink" Target="http://ru.wikipedia.org/wiki/%D0%9B%D0%A1%D0%94" TargetMode="External"/><Relationship Id="rId19" Type="http://schemas.openxmlformats.org/officeDocument/2006/relationships/hyperlink" Target="http://ru.wikipedia.org/wiki/%D0%94%D0%B7%D1%8D%D0%BD-%D0%B1%D1%83%D0%B4%D0%B4%D0%B8%D0%B7%D0%BC" TargetMode="External"/><Relationship Id="rId4" Type="http://schemas.openxmlformats.org/officeDocument/2006/relationships/hyperlink" Target="http://ru.wikipedia.org/wiki/%D0%90%D1%85%D0%B8%D0%BC%D1%81%D0%B0" TargetMode="External"/><Relationship Id="rId9" Type="http://schemas.openxmlformats.org/officeDocument/2006/relationships/hyperlink" Target="http://ru.wikipedia.org/wiki/%D0%93%D0%B0%D1%88%D0%B8%D1%88" TargetMode="External"/><Relationship Id="rId14" Type="http://schemas.openxmlformats.org/officeDocument/2006/relationships/hyperlink" Target="http://ru.wikipedia.org/wiki/%D0%94%D0%B0%D0%BD%D0%B8%D1%8F" TargetMode="External"/><Relationship Id="rId22" Type="http://schemas.openxmlformats.org/officeDocument/2006/relationships/hyperlink" Target="http://ru.wikipedia.org/wiki/%D0%92%D0%B5%D0%B3%D0%B5%D1%82%D0%B0%D1%80%D0%B8%D0%B0%D0%BD%D1%81%D1%82%D0%B2%D0%BE" TargetMode="External"/></Relationships>
</file>

<file path=ppt/slides/_rels/slide48.xml.rels><?xml version="1.0" encoding="UTF-8" standalone="yes"?>
<Relationships xmlns="http://schemas.openxmlformats.org/package/2006/relationships"><Relationship Id="rId8" Type="http://schemas.openxmlformats.org/officeDocument/2006/relationships/hyperlink" Target="http://ru.wikipedia.org/wiki/%D0%A3%D1%82%D0%BE%D0%BF%D0%B8%D1%8F" TargetMode="External"/><Relationship Id="rId3" Type="http://schemas.openxmlformats.org/officeDocument/2006/relationships/hyperlink" Target="http://ru.wikipedia.org/wiki/%D0%A4%D0%B8%D0%BB%D0%BB%D0%B8%D0%BF%D1%81,_%D0%94%D0%B6%D0%BE%D0%BD" TargetMode="External"/><Relationship Id="rId7" Type="http://schemas.openxmlformats.org/officeDocument/2006/relationships/hyperlink" Target="http://ru.wikipedia.org/wiki/%D0%9F%D1%81%D0%B8%D1%85%D0%BE%D0%B4%D0%B5%D0%BB%D0%B8%D1%87%D0%B5%D1%81%D0%BA%D0%B8%D0%B9_%D1%80%D0%BE%D0%BA" TargetMode="External"/><Relationship Id="rId2" Type="http://schemas.openxmlformats.org/officeDocument/2006/relationships/hyperlink" Target="http://ru.wikipedia.org/wiki/%D0%9B%D0%B5%D1%82%D0%BE_%D0%BB%D1%8E%D0%B1%D0%B2%D0%B8" TargetMode="External"/><Relationship Id="rId1" Type="http://schemas.openxmlformats.org/officeDocument/2006/relationships/slideLayout" Target="../slideLayouts/slideLayout6.xml"/><Relationship Id="rId6" Type="http://schemas.openxmlformats.org/officeDocument/2006/relationships/hyperlink" Target="http://ru.wikipedia.org/wiki/The_Beatles" TargetMode="External"/><Relationship Id="rId5" Type="http://schemas.openxmlformats.org/officeDocument/2006/relationships/hyperlink" Target="http://ru.wikipedia.org/wiki/%D0%9C%D0%B0%D0%BA%D0%9A%D0%B5%D0%BD%D0%B7%D0%B8,_%D0%A1%D0%BA%D0%BE%D1%82%D1%82" TargetMode="External"/><Relationship Id="rId4" Type="http://schemas.openxmlformats.org/officeDocument/2006/relationships/hyperlink" Target="http://ru.wikipedia.org/wiki/The_Mamas_and_the_Papas" TargetMode="External"/></Relationships>
</file>

<file path=ppt/slides/_rels/slide49.xml.rels><?xml version="1.0" encoding="UTF-8" standalone="yes"?>
<Relationships xmlns="http://schemas.openxmlformats.org/package/2006/relationships"><Relationship Id="rId8" Type="http://schemas.openxmlformats.org/officeDocument/2006/relationships/hyperlink" Target="http://ru.wikipedia.org/wiki/%D0%90%D1%80%D0%B1%D0%B0%D1%82" TargetMode="External"/><Relationship Id="rId13" Type="http://schemas.openxmlformats.org/officeDocument/2006/relationships/hyperlink" Target="http://ru.wikipedia.org/wiki/%D0%9A%D0%B0%D0%B7%D0%B0%D0%BD%D1%81%D0%BA%D0%B8%D0%B9_%D1%81%D0%BE%D0%B1%D0%BE%D1%80_%D0%B2_%D0%A1%D0%B0%D0%BD%D0%BA%D1%82-%D0%9F%D0%B5%D1%82%D0%B5%D1%80%D0%B1%D1%83%D1%80%D0%B3%D0%B5" TargetMode="External"/><Relationship Id="rId18" Type="http://schemas.openxmlformats.org/officeDocument/2006/relationships/hyperlink" Target="http://ru.wikipedia.org/wiki/%D0%90%D1%80%D0%B3%D0%BE" TargetMode="External"/><Relationship Id="rId3" Type="http://schemas.openxmlformats.org/officeDocument/2006/relationships/hyperlink" Target="http://ru.wikipedia.org/wiki/1970-%D0%B5_%D0%B3%D0%BE%D0%B4%D1%8B" TargetMode="External"/><Relationship Id="rId7" Type="http://schemas.openxmlformats.org/officeDocument/2006/relationships/hyperlink" Target="http://ru.wikipedia.org/wiki/%D0%A3%D0%BB%D0%B8%D1%86%D0%B0_%D0%97%D0%BD%D0%B0%D0%BC%D0%B5%D0%BD%D0%BA%D0%B0" TargetMode="External"/><Relationship Id="rId12" Type="http://schemas.openxmlformats.org/officeDocument/2006/relationships/hyperlink" Target="http://ru.wikipedia.org/wiki/%D0%9D%D0%B5%D0%B2%D1%81%D0%BA%D0%B8%D0%B9_%D0%BF%D1%80%D0%BE%D1%81%D0%BF%D0%B5%D0%BA%D1%82" TargetMode="External"/><Relationship Id="rId17" Type="http://schemas.openxmlformats.org/officeDocument/2006/relationships/hyperlink" Target="http://ru.wikipedia.org/wiki/%D0%90%D0%BD%D0%B3%D0%BB%D0%B8%D0%B9%D1%81%D0%BA%D0%B8%D0%B9_%D1%8F%D0%B7%D1%8B%D0%BA" TargetMode="External"/><Relationship Id="rId2" Type="http://schemas.openxmlformats.org/officeDocument/2006/relationships/hyperlink" Target="http://ru.wikipedia.org/wiki/1960-%D0%B5" TargetMode="External"/><Relationship Id="rId16" Type="http://schemas.openxmlformats.org/officeDocument/2006/relationships/hyperlink" Target="http://ru.wikipedia.org/wiki/%D0%A1%D0%BB%D0%B5%D0%BD%D0%B3" TargetMode="External"/><Relationship Id="rId1" Type="http://schemas.openxmlformats.org/officeDocument/2006/relationships/slideLayout" Target="../slideLayouts/slideLayout6.xml"/><Relationship Id="rId6" Type="http://schemas.openxmlformats.org/officeDocument/2006/relationships/hyperlink" Target="http://ru.wikipedia.org/wiki/%D0%9C%D0%BE%D1%81%D0%BA%D0%B2%D0%B0" TargetMode="External"/><Relationship Id="rId11" Type="http://schemas.openxmlformats.org/officeDocument/2006/relationships/hyperlink" Target="http://ru.wikipedia.org/wiki/%D0%A1%D0%B0%D0%B9%D0%B3%D0%BE%D0%BD_(%D0%BA%D0%B0%D1%84%D0%B5)" TargetMode="External"/><Relationship Id="rId5" Type="http://schemas.openxmlformats.org/officeDocument/2006/relationships/hyperlink" Target="http://ru.wikipedia.org/wiki/%D0%A2%D1%83%D1%81%D0%BE%D0%B2%D0%BA%D0%B0" TargetMode="External"/><Relationship Id="rId15" Type="http://schemas.openxmlformats.org/officeDocument/2006/relationships/hyperlink" Target="http://ru.wikipedia.org/wiki/%D0%90%D0%BD%D0%B4%D1%80%D0%B5%D0%B5%D0%B2%D1%81%D0%BA%D0%B8%D0%B9_%D1%81%D0%BF%D1%83%D1%81%D0%BA" TargetMode="External"/><Relationship Id="rId10" Type="http://schemas.openxmlformats.org/officeDocument/2006/relationships/hyperlink" Target="http://ru.wikipedia.org/wiki/%D0%A1%D0%B0%D0%BD%D0%BA%D1%82-%D0%9F%D0%B5%D1%82%D0%B5%D1%80%D0%B1%D1%83%D1%80%D0%B3" TargetMode="External"/><Relationship Id="rId19" Type="http://schemas.openxmlformats.org/officeDocument/2006/relationships/hyperlink" Target="http://ru.wikipedia.org/wiki/%D0%A4%D0%B5%D0%BD%D0%B5%D1%87%D0%BA%D0%B0" TargetMode="External"/><Relationship Id="rId4" Type="http://schemas.openxmlformats.org/officeDocument/2006/relationships/hyperlink" Target="http://ru.wikipedia.org/wiki/%D0%A1%D0%A1%D0%A1%D0%A0" TargetMode="External"/><Relationship Id="rId9" Type="http://schemas.openxmlformats.org/officeDocument/2006/relationships/hyperlink" Target="http://ru.wikipedia.org/wiki/%D0%93%D0%BE%D0%B3%D0%BE%D0%BB%D0%B5%D0%B2%D1%81%D0%BA%D0%B8%D0%B9_%D0%B1%D1%83%D0%BB%D1%8C%D0%B2%D0%B0%D1%80" TargetMode="External"/><Relationship Id="rId14" Type="http://schemas.openxmlformats.org/officeDocument/2006/relationships/hyperlink" Target="http://ru.wikipedia.org/wiki/%D0%9A%D0%B8%D0%B5%D0%B2"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ru.wikipedia.org/wiki/%D0%93%D0%BE%D1%82%D1%8B_(%D1%81%D1%83%D0%B1%D0%BA%D1%83%D0%BB%D1%8C%D1%82%D1%83%D1%80%D0%B0)" TargetMode="External"/><Relationship Id="rId3" Type="http://schemas.openxmlformats.org/officeDocument/2006/relationships/hyperlink" Target="http://ru.wikipedia.org/w/index.php?title=%D0%A1%D0%B0%D0%BC%D0%BE%D0%B2%D1%8B%D1%80%D0%B0%D0%B6%D0%B5%D0%BD%D0%B8%D0%B5&amp;action=edit&amp;redlink=1" TargetMode="External"/><Relationship Id="rId7" Type="http://schemas.openxmlformats.org/officeDocument/2006/relationships/hyperlink" Target="http://ru.wikipedia.org/wiki/%D0%A0%D0%BE%D0%BC%D0%B0%D0%BD%D1%82%D0%B8%D0%B7%D0%BC" TargetMode="External"/><Relationship Id="rId2" Type="http://schemas.openxmlformats.org/officeDocument/2006/relationships/hyperlink" Target="http://ru.wikipedia.org/wiki/%D0%AD%D0%BC%D0%BE%D1%86%D0%B8%D1%8F" TargetMode="External"/><Relationship Id="rId1" Type="http://schemas.openxmlformats.org/officeDocument/2006/relationships/slideLayout" Target="../slideLayouts/slideLayout6.xml"/><Relationship Id="rId6" Type="http://schemas.openxmlformats.org/officeDocument/2006/relationships/hyperlink" Target="http://ru.wikipedia.org/wiki/%D0%9F%D0%B0%D0%BD%D0%BA-%D1%80%D0%BE%D0%BA" TargetMode="External"/><Relationship Id="rId5" Type="http://schemas.openxmlformats.org/officeDocument/2006/relationships/hyperlink" Target="http://ru.wikipedia.org/wiki/%D0%AD%D0%BC%D0%BE-%D0%BA%D0%BE%D1%80" TargetMode="External"/><Relationship Id="rId4" Type="http://schemas.openxmlformats.org/officeDocument/2006/relationships/hyperlink" Target="http://ru.wikipedia.org/wiki/%D0%94%D0%B5%D0%BF%D1%80%D0%B5%D1%81%D1%81%D0%B8%D1%8F" TargetMode="External"/><Relationship Id="rId9" Type="http://schemas.openxmlformats.org/officeDocument/2006/relationships/hyperlink" Target="http://ru.wikipedia.org/wiki/%D0%A1%D0%B0%D0%BC%D0%BE%D1%83%D0%B1%D0%B8%D0%B9%D1%81%D1%82%D0%B2%D0%BE" TargetMode="External"/></Relationships>
</file>

<file path=ppt/slides/_rels/slide50.xml.rels><?xml version="1.0" encoding="UTF-8" standalone="yes"?>
<Relationships xmlns="http://schemas.openxmlformats.org/package/2006/relationships"><Relationship Id="rId8" Type="http://schemas.openxmlformats.org/officeDocument/2006/relationships/hyperlink" Target="http://ru.wikipedia.org/wiki/%D0%9F%D1%8C%D1%8F%D0%BD%D1%81%D1%82%D0%B2%D0%BE" TargetMode="External"/><Relationship Id="rId13" Type="http://schemas.openxmlformats.org/officeDocument/2006/relationships/hyperlink" Target="http://ru.wikipedia.org/wiki/%D0%A1%D0%BE%D0%B2%D0%B5%D1%82%D1%81%D0%BA%D0%B0%D1%8F_%D0%BF%D1%80%D0%BE%D0%BF%D0%B0%D0%B3%D0%B0%D0%BD%D0%B4%D0%B0" TargetMode="External"/><Relationship Id="rId3" Type="http://schemas.openxmlformats.org/officeDocument/2006/relationships/hyperlink" Target="http://ru.wikipedia.org/wiki/%D0%9F%D0%BE%D0%BF%D1%80%D0%BE%D1%88%D0%B0%D0%B9%D0%BD%D0%B8%D1%87%D0%B5%D1%81%D1%82%D0%B2%D0%BE" TargetMode="External"/><Relationship Id="rId7" Type="http://schemas.openxmlformats.org/officeDocument/2006/relationships/hyperlink" Target="http://ru.wikipedia.org/wiki/%D0%91%D0%B5%D0%B7%D0%B4%D0%B5%D0%BB%D1%8C%D0%BD%D0%B8%D0%BA" TargetMode="External"/><Relationship Id="rId12" Type="http://schemas.openxmlformats.org/officeDocument/2006/relationships/hyperlink" Target="http://ru.wikipedia.org/wiki/%D0%A6%D0%B5%D0%BD%D0%B7%D1%83%D1%80%D0%B0_%D0%B2_%D0%A1%D0%A1%D0%A1%D0%A0" TargetMode="External"/><Relationship Id="rId2" Type="http://schemas.openxmlformats.org/officeDocument/2006/relationships/hyperlink" Target="http://ru.wikipedia.org/wiki/%D0%90%D0%BD%D0%B3%D0%BB%D0%B8%D0%B9%D1%81%D0%BA%D0%B8%D0%B9_%D1%8F%D0%B7%D1%8B%D0%BA" TargetMode="External"/><Relationship Id="rId1" Type="http://schemas.openxmlformats.org/officeDocument/2006/relationships/slideLayout" Target="../slideLayouts/slideLayout6.xml"/><Relationship Id="rId6" Type="http://schemas.openxmlformats.org/officeDocument/2006/relationships/hyperlink" Target="http://ru.wikipedia.org/wiki/%D0%9C%D0%B0%D1%81%D1%81%D0%BE%D0%B2%D0%BE%D0%B5_%D1%81%D0%BE%D0%B7%D0%BD%D0%B0%D0%BD%D0%B8%D0%B5" TargetMode="External"/><Relationship Id="rId11" Type="http://schemas.openxmlformats.org/officeDocument/2006/relationships/hyperlink" Target="http://ru.wikipedia.org/wiki/%D0%9A%D0%9F%D0%A1%D0%A1" TargetMode="External"/><Relationship Id="rId5" Type="http://schemas.openxmlformats.org/officeDocument/2006/relationships/hyperlink" Target="http://ru.wikipedia.org/wiki/%D0%A1%D1%83%D0%B1%D0%BA%D1%83%D0%BB%D1%8C%D1%82%D1%83%D1%80%D0%B0" TargetMode="External"/><Relationship Id="rId10" Type="http://schemas.openxmlformats.org/officeDocument/2006/relationships/hyperlink" Target="http://ru.wikipedia.org/wiki/%D0%A1%D0%BE%D0%B2%D0%B5%D1%82%D1%81%D0%BA%D0%B8%D0%B9_%D1%87%D0%B5%D0%BB%D0%BE%D0%B2%D0%B5%D0%BA" TargetMode="External"/><Relationship Id="rId4" Type="http://schemas.openxmlformats.org/officeDocument/2006/relationships/hyperlink" Target="http://ru.wikipedia.org/wiki/%D0%A5%D1%80%D1%83%D1%89%D1%91%D0%B2%D1%81%D0%BA%D0%B0%D1%8F_%D0%BE%D1%82%D1%82%D0%B5%D0%BF%D0%B5%D0%BB%D1%8C" TargetMode="External"/><Relationship Id="rId9" Type="http://schemas.openxmlformats.org/officeDocument/2006/relationships/hyperlink" Target="http://ru.wikipedia.org/wiki/%D0%9D%D0%B0%D1%80%D0%BA%D0%BE%D0%BC%D0%B0%D0%BD" TargetMode="External"/><Relationship Id="rId14" Type="http://schemas.openxmlformats.org/officeDocument/2006/relationships/slide" Target="slide2.xml"/></Relationships>
</file>

<file path=ppt/slides/_rels/slide5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6.xml"/><Relationship Id="rId4" Type="http://schemas.openxmlformats.org/officeDocument/2006/relationships/image" Target="../media/image29.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8" Type="http://schemas.openxmlformats.org/officeDocument/2006/relationships/hyperlink" Target="http://www.comicart.ru/2009/11/30/intervyu-s-piterskim-pankom/" TargetMode="External"/><Relationship Id="rId3" Type="http://schemas.openxmlformats.org/officeDocument/2006/relationships/hyperlink" Target="http://emo.boy.blog.tut.by/2010/11/07/emo-parni-albom-1/" TargetMode="External"/><Relationship Id="rId7" Type="http://schemas.openxmlformats.org/officeDocument/2006/relationships/hyperlink" Target="http://videodisc.tv/search.php?query=%EF%E5%F0%E2%FB%E9+%EA%E0%ED%E0%EB.%E8%ED%F2%E5%F0%E2%FC%FE+%F1+%FD%EC%EE+%E1%EE%E5%EC.DDDD" TargetMode="External"/><Relationship Id="rId12" Type="http://schemas.openxmlformats.org/officeDocument/2006/relationships/hyperlink" Target="http://www.emo.ru/" TargetMode="External"/><Relationship Id="rId2" Type="http://schemas.openxmlformats.org/officeDocument/2006/relationships/hyperlink" Target="http://diary.ru/~Dark-myth-about-Grave/?tag=521877" TargetMode="External"/><Relationship Id="rId1" Type="http://schemas.openxmlformats.org/officeDocument/2006/relationships/slideLayout" Target="../slideLayouts/slideLayout6.xml"/><Relationship Id="rId6" Type="http://schemas.openxmlformats.org/officeDocument/2006/relationships/hyperlink" Target="http://www.yaplakal.com/forum3/topic331990.html" TargetMode="External"/><Relationship Id="rId11" Type="http://schemas.openxmlformats.org/officeDocument/2006/relationships/hyperlink" Target="http://www.hippy.ru/ass.html" TargetMode="External"/><Relationship Id="rId5" Type="http://schemas.openxmlformats.org/officeDocument/2006/relationships/hyperlink" Target="http://yasmile.ru/video/4091-veseloe-intervyu-s-nastoyaschim-pank-rokerom.html" TargetMode="External"/><Relationship Id="rId10" Type="http://schemas.openxmlformats.org/officeDocument/2006/relationships/hyperlink" Target="http://archive.diary.ru/~darkforce/p27642507.htm" TargetMode="External"/><Relationship Id="rId4" Type="http://schemas.openxmlformats.org/officeDocument/2006/relationships/hyperlink" Target="http://ru.wikipedia.org/" TargetMode="External"/><Relationship Id="rId9" Type="http://schemas.openxmlformats.org/officeDocument/2006/relationships/hyperlink" Target="http://ya-penny-lane.livejournal.com/89583.html" TargetMode="External"/></Relationships>
</file>

<file path=ppt/slides/_rels/slide5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ru.wikipedia.org/w/index.php?title=%D0%94%D0%B5%D0%BF%D1%80%D0%B5%D1%81%D1%81%D0%B8%D0%B2%D0%BD%D0%BE%D1%81%D1%82%D1%8C&amp;action=edit&amp;redlink=1" TargetMode="External"/><Relationship Id="rId2" Type="http://schemas.openxmlformats.org/officeDocument/2006/relationships/hyperlink" Target="http://ru.wikipedia.org/wiki/%D0%A1%D0%BC%D0%B5%D1%80%D1%82%D1%8C" TargetMode="External"/><Relationship Id="rId1" Type="http://schemas.openxmlformats.org/officeDocument/2006/relationships/slideLayout" Target="../slideLayouts/slideLayout6.xml"/><Relationship Id="rId6" Type="http://schemas.openxmlformats.org/officeDocument/2006/relationships/hyperlink" Target="http://ru.wikipedia.org/wiki/%D0%9F%D0%B0%D0%BD%D0%BA-%D1%80%D0%BE%D0%BA" TargetMode="External"/><Relationship Id="rId5" Type="http://schemas.openxmlformats.org/officeDocument/2006/relationships/hyperlink" Target="http://ru.wikipedia.org/wiki/%D0%AD%D0%BC%D0%BE-%D0%BA%D0%BE%D1%80" TargetMode="External"/><Relationship Id="rId4" Type="http://schemas.openxmlformats.org/officeDocument/2006/relationships/hyperlink" Target="http://ru.wikipedia.org/wiki/%D0%93%D0%BE%D1%82%D0%B8%D0%BA-%D1%80%D0%BE%D0%BA"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ru.wikipedia.org/wiki/%D0%9A%D0%B0%D1%80%D0%B0%D0%BD%D0%B4%D0%B0%D1%88" TargetMode="External"/><Relationship Id="rId13" Type="http://schemas.openxmlformats.org/officeDocument/2006/relationships/image" Target="../media/image7.jpeg"/><Relationship Id="rId3" Type="http://schemas.openxmlformats.org/officeDocument/2006/relationships/hyperlink" Target="http://ru.wikipedia.org/w/index.php?title=%D0%91%D0%B0%D0%BD%D1%82&amp;action=edit&amp;redlink=1" TargetMode="External"/><Relationship Id="rId7" Type="http://schemas.openxmlformats.org/officeDocument/2006/relationships/hyperlink" Target="http://ru.wikipedia.org/wiki/%D0%93%D0%BB%D0%B0%D0%B7" TargetMode="External"/><Relationship Id="rId12" Type="http://schemas.openxmlformats.org/officeDocument/2006/relationships/hyperlink" Target="http://ru.wikipedia.org/wiki/%D0%A4%D0%B0%D0%B9%D0%BB:Earplug.jpg" TargetMode="External"/><Relationship Id="rId2" Type="http://schemas.openxmlformats.org/officeDocument/2006/relationships/hyperlink" Target="http://ru.wikipedia.org/wiki/%D0%A7%D1%91%D0%BB%D0%BA%D0%B0" TargetMode="External"/><Relationship Id="rId1" Type="http://schemas.openxmlformats.org/officeDocument/2006/relationships/slideLayout" Target="../slideLayouts/slideLayout6.xml"/><Relationship Id="rId6" Type="http://schemas.openxmlformats.org/officeDocument/2006/relationships/hyperlink" Target="http://ru.wikipedia.org/wiki/%D0%9F%D0%B8%D1%80%D1%81%D0%B8%D0%BD%D0%B3" TargetMode="External"/><Relationship Id="rId11" Type="http://schemas.openxmlformats.org/officeDocument/2006/relationships/image" Target="../media/image6.png"/><Relationship Id="rId5" Type="http://schemas.openxmlformats.org/officeDocument/2006/relationships/hyperlink" Target="http://ru.wikipedia.org/wiki/%D0%A2%D0%BE%D0%BD%D0%BD%D0%B5%D0%BB%D0%B8" TargetMode="External"/><Relationship Id="rId15" Type="http://schemas.openxmlformats.org/officeDocument/2006/relationships/image" Target="../media/image9.jpeg"/><Relationship Id="rId10" Type="http://schemas.openxmlformats.org/officeDocument/2006/relationships/hyperlink" Target="http://ru.wikipedia.org/wiki/%D0%A4%D0%B0%D0%B9%D0%BB:Emosmile.png" TargetMode="External"/><Relationship Id="rId4" Type="http://schemas.openxmlformats.org/officeDocument/2006/relationships/hyperlink" Target="http://ru.wikipedia.org/wiki/%D0%9B%D0%B0%D0%BA" TargetMode="External"/><Relationship Id="rId9" Type="http://schemas.openxmlformats.org/officeDocument/2006/relationships/hyperlink" Target="http://ru.wikipedia.org/wiki/%D0%A2%D1%83%D1%88%D1%8C" TargetMode="External"/><Relationship Id="rId14" Type="http://schemas.openxmlformats.org/officeDocument/2006/relationships/image" Target="../media/image8.jpeg"/></Relationships>
</file>

<file path=ppt/slides/_rels/slide8.xml.rels><?xml version="1.0" encoding="UTF-8" standalone="yes"?>
<Relationships xmlns="http://schemas.openxmlformats.org/package/2006/relationships"><Relationship Id="rId8" Type="http://schemas.openxmlformats.org/officeDocument/2006/relationships/hyperlink" Target="http://ru.wikipedia.org/wiki/%D0%A4%D1%83%D1%82%D0%B1%D0%BE%D0%BB%D0%BA%D0%B0" TargetMode="External"/><Relationship Id="rId13" Type="http://schemas.openxmlformats.org/officeDocument/2006/relationships/hyperlink" Target="http://ru.wikipedia.org/wiki/%D0%A3%D0%BD%D0%B8%D1%81%D0%B5%D0%BA%D1%81" TargetMode="External"/><Relationship Id="rId3" Type="http://schemas.openxmlformats.org/officeDocument/2006/relationships/hyperlink" Target="http://ru.wikipedia.org/wiki/%D0%A1%D0%BA%D0%B5%D0%B9%D1%82%D0%B1%D0%BE%D1%80%D0%B4" TargetMode="External"/><Relationship Id="rId7" Type="http://schemas.openxmlformats.org/officeDocument/2006/relationships/hyperlink" Target="http://ru.wikipedia.org/wiki/%D0%92%D1%8D%D0%BD%D1%81" TargetMode="External"/><Relationship Id="rId12" Type="http://schemas.openxmlformats.org/officeDocument/2006/relationships/hyperlink" Target="http://ru.wikipedia.org/wiki/%D0%90%D1%80%D0%B0%D1%84%D0%B0%D1%82%D0%BA%D0%B0" TargetMode="Externa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hyperlink" Target="http://ru.wikipedia.org/wiki/%D0%A4%D0%BB%D0%B8%D0%BF" TargetMode="External"/><Relationship Id="rId11" Type="http://schemas.openxmlformats.org/officeDocument/2006/relationships/hyperlink" Target="http://ru.wikipedia.org/wiki/%D0%A8%D0%BD%D1%83%D1%80%D0%BA%D0%B8" TargetMode="External"/><Relationship Id="rId5" Type="http://schemas.openxmlformats.org/officeDocument/2006/relationships/hyperlink" Target="http://ru.wikipedia.org/wiki/Converse_All-Star" TargetMode="External"/><Relationship Id="rId10" Type="http://schemas.openxmlformats.org/officeDocument/2006/relationships/hyperlink" Target="http://ru.wikipedia.org/wiki/%D0%92%D0%B5%D0%B3%D0%B0%D0%BD%D0%B8%D0%B7%D0%BC" TargetMode="External"/><Relationship Id="rId4" Type="http://schemas.openxmlformats.org/officeDocument/2006/relationships/hyperlink" Target="http://ru.wikipedia.org/wiki/%D0%9A%D0%B5%D0%B4%D1%8B" TargetMode="External"/><Relationship Id="rId9" Type="http://schemas.openxmlformats.org/officeDocument/2006/relationships/hyperlink" Target="http://ru.wikipedia.org/wiki/%D0%94%D0%B6%D0%B8%D0%BD%D1%81%D1%8B"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285728"/>
            <a:ext cx="7772400" cy="612793"/>
          </a:xfrm>
        </p:spPr>
        <p:txBody>
          <a:bodyPr/>
          <a:lstStyle/>
          <a:p>
            <a:r>
              <a:rPr lang="ru-RU" dirty="0" smtClean="0"/>
              <a:t>Молодёжные   субкультуры</a:t>
            </a:r>
            <a:endParaRPr lang="ru-RU" dirty="0"/>
          </a:p>
        </p:txBody>
      </p:sp>
      <p:sp>
        <p:nvSpPr>
          <p:cNvPr id="3" name="Подзаголовок 2"/>
          <p:cNvSpPr>
            <a:spLocks noGrp="1"/>
          </p:cNvSpPr>
          <p:nvPr>
            <p:ph type="subTitle" idx="1"/>
          </p:nvPr>
        </p:nvSpPr>
        <p:spPr>
          <a:xfrm>
            <a:off x="5429256" y="5572140"/>
            <a:ext cx="3714744" cy="1071546"/>
          </a:xfrm>
        </p:spPr>
        <p:txBody>
          <a:bodyPr>
            <a:normAutofit fontScale="92500" lnSpcReduction="10000"/>
          </a:bodyPr>
          <a:lstStyle/>
          <a:p>
            <a:pPr>
              <a:spcBef>
                <a:spcPts val="0"/>
              </a:spcBef>
            </a:pPr>
            <a:r>
              <a:rPr lang="ru-RU" dirty="0" smtClean="0">
                <a:solidFill>
                  <a:schemeClr val="tx1"/>
                </a:solidFill>
                <a:latin typeface="Times New Roman" pitchFamily="18" charset="0"/>
                <a:cs typeface="Times New Roman" pitchFamily="18" charset="0"/>
              </a:rPr>
              <a:t>Выполнила: </a:t>
            </a:r>
          </a:p>
          <a:p>
            <a:pPr>
              <a:spcBef>
                <a:spcPts val="0"/>
              </a:spcBef>
            </a:pPr>
            <a:r>
              <a:rPr lang="ru-RU" dirty="0" smtClean="0">
                <a:solidFill>
                  <a:schemeClr val="tx1"/>
                </a:solidFill>
                <a:latin typeface="Times New Roman" pitchFamily="18" charset="0"/>
                <a:cs typeface="Times New Roman" pitchFamily="18" charset="0"/>
              </a:rPr>
              <a:t>Степанова Алёна</a:t>
            </a:r>
            <a:r>
              <a:rPr lang="ru-RU" smtClean="0">
                <a:solidFill>
                  <a:schemeClr val="tx1"/>
                </a:solidFill>
                <a:latin typeface="Times New Roman" pitchFamily="18" charset="0"/>
                <a:cs typeface="Times New Roman" pitchFamily="18" charset="0"/>
              </a:rPr>
              <a:t>, </a:t>
            </a:r>
            <a:r>
              <a:rPr lang="ru-RU" smtClean="0">
                <a:solidFill>
                  <a:schemeClr val="tx1"/>
                </a:solidFill>
                <a:latin typeface="Times New Roman" pitchFamily="18" charset="0"/>
                <a:cs typeface="Times New Roman" pitchFamily="18" charset="0"/>
              </a:rPr>
              <a:t>9 </a:t>
            </a:r>
            <a:r>
              <a:rPr lang="ru-RU" dirty="0" smtClean="0">
                <a:solidFill>
                  <a:schemeClr val="tx1"/>
                </a:solidFill>
                <a:latin typeface="Times New Roman" pitchFamily="18" charset="0"/>
                <a:cs typeface="Times New Roman" pitchFamily="18" charset="0"/>
              </a:rPr>
              <a:t>класс</a:t>
            </a:r>
          </a:p>
          <a:p>
            <a:pPr>
              <a:spcBef>
                <a:spcPts val="0"/>
              </a:spcBef>
            </a:pPr>
            <a:r>
              <a:rPr lang="ru-RU" dirty="0" smtClean="0">
                <a:solidFill>
                  <a:schemeClr val="tx1"/>
                </a:solidFill>
                <a:latin typeface="Times New Roman" pitchFamily="18" charset="0"/>
                <a:cs typeface="Times New Roman" pitchFamily="18" charset="0"/>
              </a:rPr>
              <a:t>МБОУ «СОШ №27»</a:t>
            </a:r>
            <a:endParaRPr lang="en-US" dirty="0" smtClean="0">
              <a:solidFill>
                <a:schemeClr val="tx1"/>
              </a:solidFill>
              <a:latin typeface="Times New Roman" pitchFamily="18" charset="0"/>
              <a:cs typeface="Times New Roman" pitchFamily="18" charset="0"/>
            </a:endParaRPr>
          </a:p>
          <a:p>
            <a:pPr>
              <a:spcBef>
                <a:spcPts val="0"/>
              </a:spcBef>
            </a:pPr>
            <a:r>
              <a:rPr lang="ru-RU" dirty="0" err="1" smtClean="0">
                <a:solidFill>
                  <a:schemeClr val="tx1"/>
                </a:solidFill>
                <a:latin typeface="Times New Roman" pitchFamily="18" charset="0"/>
                <a:cs typeface="Times New Roman" pitchFamily="18" charset="0"/>
              </a:rPr>
              <a:t>г.Киселевск</a:t>
            </a:r>
            <a:r>
              <a:rPr lang="ru-RU" dirty="0" smtClean="0">
                <a:solidFill>
                  <a:schemeClr val="tx1"/>
                </a:solidFill>
                <a:latin typeface="Times New Roman" pitchFamily="18" charset="0"/>
                <a:cs typeface="Times New Roman" pitchFamily="18" charset="0"/>
              </a:rPr>
              <a:t>, Кемеровская область</a:t>
            </a:r>
          </a:p>
          <a:p>
            <a:endParaRPr lang="ru-RU" dirty="0"/>
          </a:p>
        </p:txBody>
      </p:sp>
      <p:pic>
        <p:nvPicPr>
          <p:cNvPr id="1026" name="Picture 2" descr="C:\Users\Lenovo\Desktop\Очередной проект\img4d2e346a1695b.jpg"/>
          <p:cNvPicPr>
            <a:picLocks noChangeAspect="1" noChangeArrowheads="1"/>
          </p:cNvPicPr>
          <p:nvPr/>
        </p:nvPicPr>
        <p:blipFill>
          <a:blip r:embed="rId2" cstate="print"/>
          <a:srcRect/>
          <a:stretch>
            <a:fillRect/>
          </a:stretch>
        </p:blipFill>
        <p:spPr bwMode="auto">
          <a:xfrm>
            <a:off x="2428860" y="928670"/>
            <a:ext cx="5857916" cy="4554530"/>
          </a:xfrm>
          <a:prstGeom prst="rect">
            <a:avLst/>
          </a:prstGeom>
        </p:spPr>
        <p:style>
          <a:lnRef idx="2">
            <a:schemeClr val="accent1"/>
          </a:lnRef>
          <a:fillRef idx="1">
            <a:schemeClr val="lt1"/>
          </a:fillRef>
          <a:effectRef idx="0">
            <a:schemeClr val="accent1"/>
          </a:effectRef>
          <a:fontRef idx="minor">
            <a:schemeClr val="dk1"/>
          </a:fontRef>
        </p:style>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142852"/>
            <a:ext cx="8372476" cy="6286544"/>
          </a:xfrm>
        </p:spPr>
        <p:txBody>
          <a:bodyPr>
            <a:normAutofit/>
          </a:bodyPr>
          <a:lstStyle/>
          <a:p>
            <a:r>
              <a:rPr lang="ru-RU" sz="1200" dirty="0" smtClean="0"/>
              <a:t/>
            </a:r>
            <a:br>
              <a:rPr lang="ru-RU" sz="1200" dirty="0" smtClean="0"/>
            </a:br>
            <a:r>
              <a:rPr lang="ru-RU" sz="1200" dirty="0" smtClean="0"/>
              <a:t> </a:t>
            </a:r>
            <a:br>
              <a:rPr lang="ru-RU" sz="1200" dirty="0" smtClean="0"/>
            </a:br>
            <a:r>
              <a:rPr lang="ru-RU" sz="1200" dirty="0" smtClean="0"/>
              <a:t> </a:t>
            </a:r>
            <a:br>
              <a:rPr lang="ru-RU" sz="1200" dirty="0" smtClean="0"/>
            </a:br>
            <a:r>
              <a:rPr lang="ru-RU" sz="1200" dirty="0" smtClean="0"/>
              <a:t/>
            </a:r>
            <a:br>
              <a:rPr lang="ru-RU" sz="1200" dirty="0" smtClean="0"/>
            </a:br>
            <a:r>
              <a:rPr lang="ru-RU" sz="1200" dirty="0" smtClean="0"/>
              <a:t/>
            </a:r>
            <a:br>
              <a:rPr lang="ru-RU" sz="1200" dirty="0" smtClean="0"/>
            </a:br>
            <a:r>
              <a:rPr lang="ru-RU" sz="1200" dirty="0" smtClean="0"/>
              <a:t/>
            </a:r>
            <a:br>
              <a:rPr lang="ru-RU" sz="1200" dirty="0" smtClean="0"/>
            </a:br>
            <a:endParaRPr lang="ru-RU" sz="1200" dirty="0"/>
          </a:p>
        </p:txBody>
      </p:sp>
      <p:sp>
        <p:nvSpPr>
          <p:cNvPr id="3" name="Скругленный прямоугольник 2"/>
          <p:cNvSpPr/>
          <p:nvPr/>
        </p:nvSpPr>
        <p:spPr>
          <a:xfrm rot="20765511">
            <a:off x="270387" y="645300"/>
            <a:ext cx="6715172" cy="1285884"/>
          </a:xfrm>
          <a:prstGeom prst="roundRect">
            <a:avLst/>
          </a:prstGeom>
          <a:solidFill>
            <a:schemeClr val="accent3">
              <a:lumMod val="20000"/>
              <a:lumOff val="8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err="1" smtClean="0">
                <a:solidFill>
                  <a:schemeClr val="tx1">
                    <a:lumMod val="75000"/>
                    <a:lumOff val="25000"/>
                  </a:schemeClr>
                </a:solidFill>
              </a:rPr>
              <a:t>Го́ты</a:t>
            </a:r>
            <a:r>
              <a:rPr lang="ru-RU" sz="1400" dirty="0" smtClean="0">
                <a:solidFill>
                  <a:schemeClr val="tx1">
                    <a:lumMod val="75000"/>
                    <a:lumOff val="25000"/>
                  </a:schemeClr>
                </a:solidFill>
              </a:rPr>
              <a:t> — представители </a:t>
            </a:r>
            <a:r>
              <a:rPr lang="ru-RU" sz="1400" dirty="0" smtClean="0">
                <a:solidFill>
                  <a:schemeClr val="tx1">
                    <a:lumMod val="75000"/>
                    <a:lumOff val="25000"/>
                  </a:schemeClr>
                </a:solidFill>
                <a:hlinkClick r:id="rId2" tooltip="Субкультура"/>
              </a:rPr>
              <a:t>молодёжной субкультуры</a:t>
            </a:r>
            <a:r>
              <a:rPr lang="ru-RU" sz="1400" dirty="0" smtClean="0">
                <a:solidFill>
                  <a:schemeClr val="tx1">
                    <a:lumMod val="75000"/>
                    <a:lumOff val="25000"/>
                  </a:schemeClr>
                </a:solidFill>
              </a:rPr>
              <a:t>, зародившейся в конце 70-х годов XX века на волне </a:t>
            </a:r>
            <a:r>
              <a:rPr lang="ru-RU" sz="1400" dirty="0" smtClean="0">
                <a:solidFill>
                  <a:schemeClr val="tx1">
                    <a:lumMod val="75000"/>
                    <a:lumOff val="25000"/>
                  </a:schemeClr>
                </a:solidFill>
                <a:hlinkClick r:id="rId3" tooltip="Пост-панк"/>
              </a:rPr>
              <a:t>пост-панка</a:t>
            </a:r>
            <a:r>
              <a:rPr lang="ru-RU" sz="1400" dirty="0" smtClean="0">
                <a:solidFill>
                  <a:schemeClr val="tx1">
                    <a:lumMod val="75000"/>
                    <a:lumOff val="25000"/>
                  </a:schemeClr>
                </a:solidFill>
              </a:rPr>
              <a:t>. Готическая субкультура достаточно разнообразна и неоднородна, однако для неё в той или иной степени характерны общие черты: специфический мрачный имидж, а также интерес к готической музыке, </a:t>
            </a:r>
            <a:r>
              <a:rPr lang="ru-RU" sz="1400" dirty="0" err="1" smtClean="0">
                <a:solidFill>
                  <a:schemeClr val="tx1">
                    <a:lumMod val="75000"/>
                    <a:lumOff val="25000"/>
                  </a:schemeClr>
                </a:solidFill>
                <a:hlinkClick r:id="rId4" tooltip="Хоррор"/>
              </a:rPr>
              <a:t>хоррор</a:t>
            </a:r>
            <a:r>
              <a:rPr lang="ru-RU" sz="1400" dirty="0" err="1" smtClean="0">
                <a:solidFill>
                  <a:schemeClr val="tx1">
                    <a:lumMod val="75000"/>
                    <a:lumOff val="25000"/>
                  </a:schemeClr>
                </a:solidFill>
              </a:rPr>
              <a:t>-литературе</a:t>
            </a:r>
            <a:r>
              <a:rPr lang="ru-RU" sz="1400" dirty="0" smtClean="0">
                <a:solidFill>
                  <a:schemeClr val="tx1">
                    <a:lumMod val="75000"/>
                    <a:lumOff val="25000"/>
                  </a:schemeClr>
                </a:solidFill>
              </a:rPr>
              <a:t> и мистике.</a:t>
            </a:r>
            <a:endParaRPr lang="ru-RU" sz="1400" dirty="0">
              <a:solidFill>
                <a:schemeClr val="tx1">
                  <a:lumMod val="75000"/>
                  <a:lumOff val="25000"/>
                </a:schemeClr>
              </a:solidFill>
            </a:endParaRPr>
          </a:p>
        </p:txBody>
      </p:sp>
      <p:sp>
        <p:nvSpPr>
          <p:cNvPr id="4" name="Скругленный прямоугольник 3"/>
          <p:cNvSpPr/>
          <p:nvPr/>
        </p:nvSpPr>
        <p:spPr>
          <a:xfrm rot="639296">
            <a:off x="1978396" y="2669244"/>
            <a:ext cx="6643734" cy="1928826"/>
          </a:xfrm>
          <a:prstGeom prst="roundRect">
            <a:avLst/>
          </a:prstGeom>
          <a:solidFill>
            <a:schemeClr val="accent3">
              <a:lumMod val="20000"/>
              <a:lumOff val="8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lumMod val="75000"/>
                    <a:lumOff val="25000"/>
                  </a:schemeClr>
                </a:solidFill>
              </a:rPr>
              <a:t>Название субкультуры готов и музыкального жанра </a:t>
            </a:r>
            <a:r>
              <a:rPr lang="ru-RU" sz="1400" dirty="0" err="1" smtClean="0">
                <a:solidFill>
                  <a:schemeClr val="tx1">
                    <a:lumMod val="75000"/>
                    <a:lumOff val="25000"/>
                  </a:schemeClr>
                </a:solidFill>
              </a:rPr>
              <a:t>готик-рок</a:t>
            </a:r>
            <a:r>
              <a:rPr lang="ru-RU" sz="1400" dirty="0" smtClean="0">
                <a:solidFill>
                  <a:schemeClr val="tx1">
                    <a:lumMod val="75000"/>
                    <a:lumOff val="25000"/>
                  </a:schemeClr>
                </a:solidFill>
              </a:rPr>
              <a:t> появилось в английском языке в 1980-е. Точное авторство его неизвестно.</a:t>
            </a:r>
            <a:br>
              <a:rPr lang="ru-RU" sz="1400" dirty="0" smtClean="0">
                <a:solidFill>
                  <a:schemeClr val="tx1">
                    <a:lumMod val="75000"/>
                    <a:lumOff val="25000"/>
                  </a:schemeClr>
                </a:solidFill>
              </a:rPr>
            </a:br>
            <a:r>
              <a:rPr lang="ru-RU" sz="1400" dirty="0" smtClean="0">
                <a:solidFill>
                  <a:schemeClr val="tx1">
                    <a:lumMod val="75000"/>
                    <a:lumOff val="25000"/>
                  </a:schemeClr>
                </a:solidFill>
              </a:rPr>
              <a:t>Одной из первых групп, получивших ярлык «готической», была </a:t>
            </a:r>
            <a:r>
              <a:rPr lang="ru-RU" sz="1400" dirty="0" err="1" smtClean="0">
                <a:solidFill>
                  <a:schemeClr val="tx1">
                    <a:lumMod val="75000"/>
                    <a:lumOff val="25000"/>
                  </a:schemeClr>
                </a:solidFill>
                <a:hlinkClick r:id="rId5" tooltip="Joy Division"/>
              </a:rPr>
              <a:t>Joy</a:t>
            </a:r>
            <a:r>
              <a:rPr lang="ru-RU" sz="1400" dirty="0" smtClean="0">
                <a:solidFill>
                  <a:schemeClr val="tx1">
                    <a:lumMod val="75000"/>
                    <a:lumOff val="25000"/>
                  </a:schemeClr>
                </a:solidFill>
                <a:hlinkClick r:id="rId5" tooltip="Joy Division"/>
              </a:rPr>
              <a:t> </a:t>
            </a:r>
            <a:r>
              <a:rPr lang="ru-RU" sz="1400" dirty="0" err="1" smtClean="0">
                <a:solidFill>
                  <a:schemeClr val="tx1">
                    <a:lumMod val="75000"/>
                    <a:lumOff val="25000"/>
                  </a:schemeClr>
                </a:solidFill>
                <a:hlinkClick r:id="rId5" tooltip="Joy Division"/>
              </a:rPr>
              <a:t>Division</a:t>
            </a:r>
            <a:r>
              <a:rPr lang="ru-RU" sz="1400" dirty="0" smtClean="0">
                <a:solidFill>
                  <a:schemeClr val="tx1">
                    <a:lumMod val="75000"/>
                    <a:lumOff val="25000"/>
                  </a:schemeClr>
                </a:solidFill>
              </a:rPr>
              <a:t> — так назвали их критики Мартин </a:t>
            </a:r>
            <a:r>
              <a:rPr lang="ru-RU" sz="1400" dirty="0" err="1" smtClean="0">
                <a:solidFill>
                  <a:schemeClr val="tx1">
                    <a:lumMod val="75000"/>
                    <a:lumOff val="25000"/>
                  </a:schemeClr>
                </a:solidFill>
              </a:rPr>
              <a:t>Ханнетт</a:t>
            </a:r>
            <a:r>
              <a:rPr lang="ru-RU" sz="1400" dirty="0" smtClean="0">
                <a:solidFill>
                  <a:schemeClr val="tx1">
                    <a:lumMod val="75000"/>
                    <a:lumOff val="25000"/>
                  </a:schemeClr>
                </a:solidFill>
              </a:rPr>
              <a:t> и Тони Уилсон. По другой версии, названия происходит от </a:t>
            </a:r>
            <a:r>
              <a:rPr lang="ru-RU" sz="1400" dirty="0" err="1" smtClean="0">
                <a:solidFill>
                  <a:schemeClr val="tx1">
                    <a:lumMod val="75000"/>
                    <a:lumOff val="25000"/>
                  </a:schemeClr>
                </a:solidFill>
              </a:rPr>
              <a:t>Энди</a:t>
            </a:r>
            <a:r>
              <a:rPr lang="ru-RU" sz="1400" dirty="0" smtClean="0">
                <a:solidFill>
                  <a:schemeClr val="tx1">
                    <a:lumMod val="75000"/>
                    <a:lumOff val="25000"/>
                  </a:schemeClr>
                </a:solidFill>
              </a:rPr>
              <a:t> </a:t>
            </a:r>
            <a:r>
              <a:rPr lang="ru-RU" sz="1400" dirty="0" err="1" smtClean="0">
                <a:solidFill>
                  <a:schemeClr val="tx1">
                    <a:lumMod val="75000"/>
                    <a:lumOff val="25000"/>
                  </a:schemeClr>
                </a:solidFill>
              </a:rPr>
              <a:t>МакЭлиотта</a:t>
            </a:r>
            <a:r>
              <a:rPr lang="ru-RU" sz="1400" dirty="0" smtClean="0">
                <a:solidFill>
                  <a:schemeClr val="tx1">
                    <a:lumMod val="75000"/>
                    <a:lumOff val="25000"/>
                  </a:schemeClr>
                </a:solidFill>
              </a:rPr>
              <a:t>, вокалиста </a:t>
            </a:r>
            <a:r>
              <a:rPr lang="ru-RU" sz="1400" dirty="0" err="1" smtClean="0">
                <a:solidFill>
                  <a:schemeClr val="tx1">
                    <a:lumMod val="75000"/>
                    <a:lumOff val="25000"/>
                  </a:schemeClr>
                </a:solidFill>
              </a:rPr>
              <a:t>готик-роковой</a:t>
            </a:r>
            <a:r>
              <a:rPr lang="ru-RU" sz="1400" dirty="0" smtClean="0">
                <a:solidFill>
                  <a:schemeClr val="tx1">
                    <a:lumMod val="75000"/>
                    <a:lumOff val="25000"/>
                  </a:schemeClr>
                </a:solidFill>
              </a:rPr>
              <a:t> группы </a:t>
            </a:r>
            <a:r>
              <a:rPr lang="ru-RU" sz="1400" dirty="0" err="1" smtClean="0">
                <a:solidFill>
                  <a:schemeClr val="tx1">
                    <a:lumMod val="75000"/>
                    <a:lumOff val="25000"/>
                  </a:schemeClr>
                </a:solidFill>
              </a:rPr>
              <a:t>Sex</a:t>
            </a:r>
            <a:r>
              <a:rPr lang="ru-RU" sz="1400" dirty="0" smtClean="0">
                <a:solidFill>
                  <a:schemeClr val="tx1">
                    <a:lumMod val="75000"/>
                    <a:lumOff val="25000"/>
                  </a:schemeClr>
                </a:solidFill>
              </a:rPr>
              <a:t> </a:t>
            </a:r>
            <a:r>
              <a:rPr lang="ru-RU" sz="1400" dirty="0" err="1" smtClean="0">
                <a:solidFill>
                  <a:schemeClr val="tx1">
                    <a:lumMod val="75000"/>
                    <a:lumOff val="25000"/>
                  </a:schemeClr>
                </a:solidFill>
              </a:rPr>
              <a:t>Gang</a:t>
            </a:r>
            <a:r>
              <a:rPr lang="ru-RU" sz="1400" dirty="0" smtClean="0">
                <a:solidFill>
                  <a:schemeClr val="tx1">
                    <a:lumMod val="75000"/>
                    <a:lumOff val="25000"/>
                  </a:schemeClr>
                </a:solidFill>
              </a:rPr>
              <a:t> </a:t>
            </a:r>
            <a:r>
              <a:rPr lang="ru-RU" sz="1400" dirty="0" err="1" smtClean="0">
                <a:solidFill>
                  <a:schemeClr val="tx1">
                    <a:lumMod val="75000"/>
                    <a:lumOff val="25000"/>
                  </a:schemeClr>
                </a:solidFill>
              </a:rPr>
              <a:t>Children</a:t>
            </a:r>
            <a:r>
              <a:rPr lang="ru-RU" sz="1400" dirty="0" smtClean="0">
                <a:solidFill>
                  <a:schemeClr val="tx1">
                    <a:lumMod val="75000"/>
                    <a:lumOff val="25000"/>
                  </a:schemeClr>
                </a:solidFill>
              </a:rPr>
              <a:t>, который получил от Яна </a:t>
            </a:r>
            <a:r>
              <a:rPr lang="ru-RU" sz="1400" dirty="0" err="1" smtClean="0">
                <a:solidFill>
                  <a:schemeClr val="tx1">
                    <a:lumMod val="75000"/>
                    <a:lumOff val="25000"/>
                  </a:schemeClr>
                </a:solidFill>
              </a:rPr>
              <a:t>Астбэри</a:t>
            </a:r>
            <a:r>
              <a:rPr lang="ru-RU" sz="1400" dirty="0" smtClean="0">
                <a:solidFill>
                  <a:schemeClr val="tx1">
                    <a:lumMod val="75000"/>
                    <a:lumOff val="25000"/>
                  </a:schemeClr>
                </a:solidFill>
              </a:rPr>
              <a:t> (</a:t>
            </a:r>
            <a:r>
              <a:rPr lang="ru-RU" sz="1400" dirty="0" err="1" smtClean="0">
                <a:solidFill>
                  <a:schemeClr val="tx1">
                    <a:lumMod val="75000"/>
                    <a:lumOff val="25000"/>
                  </a:schemeClr>
                </a:solidFill>
              </a:rPr>
              <a:t>Ian</a:t>
            </a:r>
            <a:r>
              <a:rPr lang="ru-RU" sz="1400" dirty="0" smtClean="0">
                <a:solidFill>
                  <a:schemeClr val="tx1">
                    <a:lumMod val="75000"/>
                    <a:lumOff val="25000"/>
                  </a:schemeClr>
                </a:solidFill>
              </a:rPr>
              <a:t> </a:t>
            </a:r>
            <a:r>
              <a:rPr lang="ru-RU" sz="1400" dirty="0" err="1" smtClean="0">
                <a:solidFill>
                  <a:schemeClr val="tx1">
                    <a:lumMod val="75000"/>
                    <a:lumOff val="25000"/>
                  </a:schemeClr>
                </a:solidFill>
              </a:rPr>
              <a:t>Astbury</a:t>
            </a:r>
            <a:r>
              <a:rPr lang="ru-RU" sz="1400" dirty="0" smtClean="0">
                <a:solidFill>
                  <a:schemeClr val="tx1">
                    <a:lumMod val="75000"/>
                    <a:lumOff val="25000"/>
                  </a:schemeClr>
                </a:solidFill>
              </a:rPr>
              <a:t>) из </a:t>
            </a:r>
            <a:r>
              <a:rPr lang="ru-RU" sz="1400" dirty="0" err="1" smtClean="0">
                <a:solidFill>
                  <a:schemeClr val="tx1">
                    <a:lumMod val="75000"/>
                    <a:lumOff val="25000"/>
                  </a:schemeClr>
                </a:solidFill>
                <a:hlinkClick r:id="rId6" tooltip="Southern Death Cult"/>
              </a:rPr>
              <a:t>Southern</a:t>
            </a:r>
            <a:r>
              <a:rPr lang="ru-RU" sz="1400" dirty="0" smtClean="0">
                <a:solidFill>
                  <a:schemeClr val="tx1">
                    <a:lumMod val="75000"/>
                    <a:lumOff val="25000"/>
                  </a:schemeClr>
                </a:solidFill>
                <a:hlinkClick r:id="rId6" tooltip="Southern Death Cult"/>
              </a:rPr>
              <a:t> </a:t>
            </a:r>
            <a:r>
              <a:rPr lang="ru-RU" sz="1400" dirty="0" err="1" smtClean="0">
                <a:solidFill>
                  <a:schemeClr val="tx1">
                    <a:lumMod val="75000"/>
                    <a:lumOff val="25000"/>
                  </a:schemeClr>
                </a:solidFill>
                <a:hlinkClick r:id="rId6" tooltip="Southern Death Cult"/>
              </a:rPr>
              <a:t>Death</a:t>
            </a:r>
            <a:r>
              <a:rPr lang="ru-RU" sz="1400" dirty="0" smtClean="0">
                <a:solidFill>
                  <a:schemeClr val="tx1">
                    <a:lumMod val="75000"/>
                    <a:lumOff val="25000"/>
                  </a:schemeClr>
                </a:solidFill>
                <a:hlinkClick r:id="rId6" tooltip="Southern Death Cult"/>
              </a:rPr>
              <a:t> </a:t>
            </a:r>
            <a:r>
              <a:rPr lang="ru-RU" sz="1400" dirty="0" err="1" smtClean="0">
                <a:solidFill>
                  <a:schemeClr val="tx1">
                    <a:lumMod val="75000"/>
                    <a:lumOff val="25000"/>
                  </a:schemeClr>
                </a:solidFill>
                <a:hlinkClick r:id="rId6" tooltip="Southern Death Cult"/>
              </a:rPr>
              <a:t>Cult</a:t>
            </a:r>
            <a:r>
              <a:rPr lang="ru-RU" sz="1400" dirty="0" smtClean="0">
                <a:solidFill>
                  <a:schemeClr val="tx1">
                    <a:lumMod val="75000"/>
                    <a:lumOff val="25000"/>
                  </a:schemeClr>
                </a:solidFill>
              </a:rPr>
              <a:t> прозвище «Граф </a:t>
            </a:r>
            <a:r>
              <a:rPr lang="ru-RU" sz="1400" dirty="0" err="1" smtClean="0">
                <a:solidFill>
                  <a:schemeClr val="tx1">
                    <a:lumMod val="75000"/>
                    <a:lumOff val="25000"/>
                  </a:schemeClr>
                </a:solidFill>
              </a:rPr>
              <a:t>Визигот</a:t>
            </a:r>
            <a:r>
              <a:rPr lang="ru-RU" sz="1400" dirty="0" smtClean="0">
                <a:solidFill>
                  <a:schemeClr val="tx1">
                    <a:lumMod val="75000"/>
                    <a:lumOff val="25000"/>
                  </a:schemeClr>
                </a:solidFill>
              </a:rPr>
              <a:t>», а его фанаты — «готы».</a:t>
            </a:r>
            <a:endParaRPr lang="ru-RU" sz="1400" dirty="0">
              <a:solidFill>
                <a:schemeClr val="tx1">
                  <a:lumMod val="75000"/>
                  <a:lumOff val="25000"/>
                </a:schemeClr>
              </a:solidFill>
            </a:endParaRPr>
          </a:p>
        </p:txBody>
      </p:sp>
      <p:sp>
        <p:nvSpPr>
          <p:cNvPr id="5" name="Скругленный прямоугольник 4"/>
          <p:cNvSpPr/>
          <p:nvPr/>
        </p:nvSpPr>
        <p:spPr>
          <a:xfrm rot="21316605">
            <a:off x="482628" y="5030206"/>
            <a:ext cx="6286544" cy="1571636"/>
          </a:xfrm>
          <a:prstGeom prst="roundRect">
            <a:avLst/>
          </a:prstGeom>
          <a:solidFill>
            <a:schemeClr val="accent3">
              <a:lumMod val="20000"/>
              <a:lumOff val="8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lumMod val="75000"/>
                    <a:lumOff val="25000"/>
                  </a:schemeClr>
                </a:solidFill>
              </a:rPr>
              <a:t>В октябре 1983 </a:t>
            </a:r>
            <a:r>
              <a:rPr lang="ru-RU" sz="1400" dirty="0" err="1" smtClean="0">
                <a:solidFill>
                  <a:schemeClr val="tx1">
                    <a:lumMod val="75000"/>
                    <a:lumOff val="25000"/>
                  </a:schemeClr>
                </a:solidFill>
              </a:rPr>
              <a:t>Tom</a:t>
            </a:r>
            <a:r>
              <a:rPr lang="ru-RU" sz="1400" dirty="0" smtClean="0">
                <a:solidFill>
                  <a:schemeClr val="tx1">
                    <a:lumMod val="75000"/>
                    <a:lumOff val="25000"/>
                  </a:schemeClr>
                </a:solidFill>
              </a:rPr>
              <a:t> </a:t>
            </a:r>
            <a:r>
              <a:rPr lang="ru-RU" sz="1400" dirty="0" err="1" smtClean="0">
                <a:solidFill>
                  <a:schemeClr val="tx1">
                    <a:lumMod val="75000"/>
                    <a:lumOff val="25000"/>
                  </a:schemeClr>
                </a:solidFill>
              </a:rPr>
              <a:t>Vague</a:t>
            </a:r>
            <a:r>
              <a:rPr lang="ru-RU" sz="1400" dirty="0" smtClean="0">
                <a:solidFill>
                  <a:schemeClr val="tx1">
                    <a:lumMod val="75000"/>
                    <a:lumOff val="25000"/>
                  </a:schemeClr>
                </a:solidFill>
              </a:rPr>
              <a:t> ссылался на «Орды Готов» в журнале </a:t>
            </a:r>
            <a:r>
              <a:rPr lang="ru-RU" sz="1400" dirty="0" err="1" smtClean="0">
                <a:solidFill>
                  <a:schemeClr val="tx1">
                    <a:lumMod val="75000"/>
                    <a:lumOff val="25000"/>
                  </a:schemeClr>
                </a:solidFill>
              </a:rPr>
              <a:t>Zig</a:t>
            </a:r>
            <a:r>
              <a:rPr lang="ru-RU" sz="1400" dirty="0" smtClean="0">
                <a:solidFill>
                  <a:schemeClr val="tx1">
                    <a:lumMod val="75000"/>
                    <a:lumOff val="25000"/>
                  </a:schemeClr>
                </a:solidFill>
              </a:rPr>
              <a:t> </a:t>
            </a:r>
            <a:r>
              <a:rPr lang="ru-RU" sz="1400" dirty="0" err="1" smtClean="0">
                <a:solidFill>
                  <a:schemeClr val="tx1">
                    <a:lumMod val="75000"/>
                    <a:lumOff val="25000"/>
                  </a:schemeClr>
                </a:solidFill>
              </a:rPr>
              <a:t>Zag</a:t>
            </a:r>
            <a:r>
              <a:rPr lang="ru-RU" sz="1400" dirty="0" smtClean="0">
                <a:solidFill>
                  <a:schemeClr val="tx1">
                    <a:lumMod val="75000"/>
                    <a:lumOff val="25000"/>
                  </a:schemeClr>
                </a:solidFill>
              </a:rPr>
              <a:t>, с этого времени и название и субкультура надежно закрепились</a:t>
            </a:r>
            <a:r>
              <a:rPr lang="ru-RU" sz="1400" baseline="30000" dirty="0" smtClean="0">
                <a:solidFill>
                  <a:schemeClr val="tx1">
                    <a:lumMod val="75000"/>
                    <a:lumOff val="25000"/>
                  </a:schemeClr>
                </a:solidFill>
              </a:rPr>
              <a:t>[</a:t>
            </a:r>
            <a:r>
              <a:rPr lang="ru-RU" sz="1400" dirty="0" smtClean="0">
                <a:solidFill>
                  <a:schemeClr val="tx1">
                    <a:lumMod val="75000"/>
                    <a:lumOff val="25000"/>
                  </a:schemeClr>
                </a:solidFill>
              </a:rPr>
              <a:t> В то время этот эпитет означал скорее «</a:t>
            </a:r>
            <a:r>
              <a:rPr lang="ru-RU" sz="1400" dirty="0" smtClean="0">
                <a:solidFill>
                  <a:schemeClr val="tx1">
                    <a:lumMod val="75000"/>
                    <a:lumOff val="25000"/>
                  </a:schemeClr>
                </a:solidFill>
                <a:hlinkClick r:id="rId7" tooltip="Готы"/>
              </a:rPr>
              <a:t>готский</a:t>
            </a:r>
            <a:r>
              <a:rPr lang="ru-RU" sz="1400" dirty="0" smtClean="0">
                <a:solidFill>
                  <a:schemeClr val="tx1">
                    <a:lumMod val="75000"/>
                    <a:lumOff val="25000"/>
                  </a:schemeClr>
                </a:solidFill>
              </a:rPr>
              <a:t>», то есть «варварский», а не «</a:t>
            </a:r>
            <a:r>
              <a:rPr lang="ru-RU" sz="1400" dirty="0" smtClean="0">
                <a:solidFill>
                  <a:schemeClr val="tx1">
                    <a:lumMod val="75000"/>
                    <a:lumOff val="25000"/>
                  </a:schemeClr>
                </a:solidFill>
                <a:hlinkClick r:id="rId8" tooltip="Готика"/>
              </a:rPr>
              <a:t>готический</a:t>
            </a:r>
            <a:r>
              <a:rPr lang="ru-RU" sz="1400" dirty="0" smtClean="0">
                <a:solidFill>
                  <a:schemeClr val="tx1">
                    <a:lumMod val="75000"/>
                    <a:lumOff val="25000"/>
                  </a:schemeClr>
                </a:solidFill>
              </a:rPr>
              <a:t>», но два значения быстро слились. У готов за два десятилетия сложился достаточно узнаваемый имидж. Хотя внутри готической моды существуют многочисленные направления, их объединяют общие черты.</a:t>
            </a:r>
            <a:endParaRPr lang="ru-RU" sz="1400" dirty="0">
              <a:solidFill>
                <a:schemeClr val="tx1">
                  <a:lumMod val="75000"/>
                  <a:lumOff val="25000"/>
                </a:schemeClr>
              </a:solidFill>
            </a:endParaRPr>
          </a:p>
        </p:txBody>
      </p:sp>
      <p:sp>
        <p:nvSpPr>
          <p:cNvPr id="6" name="Управляющая кнопка: далее 5">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назад 6">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blind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226196"/>
          </a:xfrm>
        </p:spPr>
        <p:txBody>
          <a:bodyPr>
            <a:noAutofit/>
          </a:bodyPr>
          <a:lstStyle/>
          <a:p>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endParaRPr lang="ru-RU" sz="1400" dirty="0"/>
          </a:p>
        </p:txBody>
      </p:sp>
      <p:sp>
        <p:nvSpPr>
          <p:cNvPr id="3" name="Скругленный прямоугольник 2"/>
          <p:cNvSpPr/>
          <p:nvPr/>
        </p:nvSpPr>
        <p:spPr>
          <a:xfrm rot="21306575">
            <a:off x="250780" y="498444"/>
            <a:ext cx="6715172" cy="1143008"/>
          </a:xfrm>
          <a:prstGeom prst="roundRect">
            <a:avLst/>
          </a:prstGeom>
          <a:solidFill>
            <a:schemeClr val="accent3">
              <a:lumMod val="20000"/>
              <a:lumOff val="8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lumMod val="75000"/>
                    <a:lumOff val="25000"/>
                  </a:schemeClr>
                </a:solidFill>
              </a:rPr>
              <a:t>Основные элементы готического имиджа — преобладание чёрного цвета в одежде, использование металлических украшений с символикой готической субкультуры, и характерный </a:t>
            </a:r>
            <a:r>
              <a:rPr lang="ru-RU" dirty="0" smtClean="0">
                <a:solidFill>
                  <a:schemeClr val="tx1">
                    <a:lumMod val="75000"/>
                    <a:lumOff val="25000"/>
                  </a:schemeClr>
                </a:solidFill>
                <a:hlinkClick r:id="rId2" tooltip="Макияж"/>
              </a:rPr>
              <a:t>макияж</a:t>
            </a:r>
            <a:r>
              <a:rPr lang="ru-RU" dirty="0" smtClean="0">
                <a:solidFill>
                  <a:schemeClr val="tx1">
                    <a:lumMod val="75000"/>
                    <a:lumOff val="25000"/>
                  </a:schemeClr>
                </a:solidFill>
              </a:rPr>
              <a:t>.</a:t>
            </a:r>
            <a:endParaRPr lang="ru-RU" dirty="0">
              <a:solidFill>
                <a:schemeClr val="tx1">
                  <a:lumMod val="75000"/>
                  <a:lumOff val="25000"/>
                </a:schemeClr>
              </a:solidFill>
            </a:endParaRPr>
          </a:p>
        </p:txBody>
      </p:sp>
      <p:sp>
        <p:nvSpPr>
          <p:cNvPr id="4" name="Скругленный прямоугольник 3"/>
          <p:cNvSpPr/>
          <p:nvPr/>
        </p:nvSpPr>
        <p:spPr>
          <a:xfrm rot="458713">
            <a:off x="2105030" y="2199964"/>
            <a:ext cx="6357982" cy="2000264"/>
          </a:xfrm>
          <a:prstGeom prst="roundRect">
            <a:avLst/>
          </a:prstGeom>
          <a:solidFill>
            <a:schemeClr val="accent3">
              <a:lumMod val="20000"/>
              <a:lumOff val="8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lumMod val="75000"/>
                    <a:lumOff val="25000"/>
                  </a:schemeClr>
                </a:solidFill>
              </a:rPr>
              <a:t>Типичная атрибутика, используемая готами — </a:t>
            </a:r>
            <a:r>
              <a:rPr lang="ru-RU" sz="1400" dirty="0" err="1" smtClean="0">
                <a:solidFill>
                  <a:schemeClr val="tx1">
                    <a:lumMod val="75000"/>
                    <a:lumOff val="25000"/>
                  </a:schemeClr>
                </a:solidFill>
                <a:hlinkClick r:id="rId3" tooltip="Анх"/>
              </a:rPr>
              <a:t>анх</a:t>
            </a:r>
            <a:r>
              <a:rPr lang="ru-RU" sz="1400" dirty="0" smtClean="0">
                <a:solidFill>
                  <a:schemeClr val="tx1">
                    <a:lumMod val="75000"/>
                    <a:lumOff val="25000"/>
                  </a:schemeClr>
                </a:solidFill>
              </a:rPr>
              <a:t> (древнеегипетский символ бессмертия, активно используется после фильма </a:t>
            </a:r>
            <a:r>
              <a:rPr lang="ru-RU" sz="1400" dirty="0" smtClean="0">
                <a:solidFill>
                  <a:schemeClr val="tx1">
                    <a:lumMod val="75000"/>
                    <a:lumOff val="25000"/>
                  </a:schemeClr>
                </a:solidFill>
                <a:hlinkClick r:id="rId4" tooltip="Голод (фильм, 1983)"/>
              </a:rPr>
              <a:t>Голод</a:t>
            </a:r>
            <a:r>
              <a:rPr lang="ru-RU" sz="1400" dirty="0" smtClean="0">
                <a:solidFill>
                  <a:schemeClr val="tx1">
                    <a:lumMod val="75000"/>
                    <a:lumOff val="25000"/>
                  </a:schemeClr>
                </a:solidFill>
              </a:rPr>
              <a:t>), черепа, кресты, прямые и перевернутые пентаграммы</a:t>
            </a:r>
            <a:r>
              <a:rPr lang="ru-RU" sz="1400" baseline="30000" dirty="0" smtClean="0">
                <a:solidFill>
                  <a:schemeClr val="tx1">
                    <a:lumMod val="75000"/>
                    <a:lumOff val="25000"/>
                  </a:schemeClr>
                </a:solidFill>
              </a:rPr>
              <a:t> </a:t>
            </a:r>
            <a:r>
              <a:rPr lang="ru-RU" sz="1400" dirty="0" smtClean="0">
                <a:solidFill>
                  <a:schemeClr val="tx1">
                    <a:lumMod val="75000"/>
                    <a:lumOff val="25000"/>
                  </a:schemeClr>
                </a:solidFill>
              </a:rPr>
              <a:t> летучие мыши.</a:t>
            </a:r>
            <a:br>
              <a:rPr lang="ru-RU" sz="1400" dirty="0" smtClean="0">
                <a:solidFill>
                  <a:schemeClr val="tx1">
                    <a:lumMod val="75000"/>
                    <a:lumOff val="25000"/>
                  </a:schemeClr>
                </a:solidFill>
              </a:rPr>
            </a:br>
            <a:r>
              <a:rPr lang="ru-RU" sz="1400" dirty="0" smtClean="0">
                <a:solidFill>
                  <a:schemeClr val="tx1">
                    <a:lumMod val="75000"/>
                    <a:lumOff val="25000"/>
                  </a:schemeClr>
                </a:solidFill>
              </a:rPr>
              <a:t>Макияж используется и мужчинами, и женщинами. Он не является повседневным атрибутом, и как правило, наносится перед посещением концертов и готических клубов. Макияж обычно состоит из двух элементов: белой пудры для лица и тёмной подводки вокруг глаз.</a:t>
            </a:r>
            <a:endParaRPr lang="ru-RU" sz="1400" dirty="0">
              <a:solidFill>
                <a:schemeClr val="tx1">
                  <a:lumMod val="75000"/>
                  <a:lumOff val="25000"/>
                </a:schemeClr>
              </a:solidFill>
            </a:endParaRPr>
          </a:p>
        </p:txBody>
      </p:sp>
      <p:sp>
        <p:nvSpPr>
          <p:cNvPr id="5" name="Скругленный прямоугольник 4"/>
          <p:cNvSpPr/>
          <p:nvPr/>
        </p:nvSpPr>
        <p:spPr>
          <a:xfrm rot="21422024">
            <a:off x="536825" y="4366914"/>
            <a:ext cx="5919116" cy="1575217"/>
          </a:xfrm>
          <a:prstGeom prst="roundRect">
            <a:avLst/>
          </a:prstGeom>
          <a:solidFill>
            <a:schemeClr val="accent3">
              <a:lumMod val="20000"/>
              <a:lumOff val="8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lumMod val="75000"/>
                    <a:lumOff val="25000"/>
                  </a:schemeClr>
                </a:solidFill>
              </a:rPr>
              <a:t>Прически в готической моде достаточно разнообразны. В эпоху пост-панка основным видом прически были средней длины растрепанные волосы</a:t>
            </a:r>
            <a:r>
              <a:rPr lang="ru-RU" sz="1400" baseline="30000" dirty="0" smtClean="0">
                <a:solidFill>
                  <a:schemeClr val="tx1">
                    <a:lumMod val="75000"/>
                    <a:lumOff val="25000"/>
                  </a:schemeClr>
                </a:solidFill>
              </a:rPr>
              <a:t>.</a:t>
            </a:r>
            <a:r>
              <a:rPr lang="ru-RU" sz="1400" dirty="0" smtClean="0">
                <a:solidFill>
                  <a:schemeClr val="tx1">
                    <a:lumMod val="75000"/>
                    <a:lumOff val="25000"/>
                  </a:schemeClr>
                </a:solidFill>
              </a:rPr>
              <a:t> Но в современной субкультуре многие носят длинные волосы, или даже </a:t>
            </a:r>
            <a:r>
              <a:rPr lang="ru-RU" sz="1400" dirty="0" smtClean="0">
                <a:solidFill>
                  <a:schemeClr val="tx1">
                    <a:lumMod val="75000"/>
                    <a:lumOff val="25000"/>
                  </a:schemeClr>
                </a:solidFill>
                <a:hlinkClick r:id="rId5" tooltip="Ирокез (причёска)"/>
              </a:rPr>
              <a:t>ирокезы</a:t>
            </a:r>
            <a:r>
              <a:rPr lang="ru-RU" sz="1400" dirty="0" smtClean="0">
                <a:solidFill>
                  <a:schemeClr val="tx1">
                    <a:lumMod val="75000"/>
                    <a:lumOff val="25000"/>
                  </a:schemeClr>
                </a:solidFill>
              </a:rPr>
              <a:t>. Для готов характерно красить волосы в чёрный или — реже — рыжий цвет.</a:t>
            </a:r>
            <a:endParaRPr lang="ru-RU" sz="1400" dirty="0">
              <a:solidFill>
                <a:schemeClr val="tx1">
                  <a:lumMod val="75000"/>
                  <a:lumOff val="25000"/>
                </a:schemeClr>
              </a:solidFill>
            </a:endParaRPr>
          </a:p>
        </p:txBody>
      </p:sp>
      <p:sp>
        <p:nvSpPr>
          <p:cNvPr id="6" name="Управляющая кнопка: далее 5">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назад 6">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a:xfrm rot="20970365">
            <a:off x="297318" y="495418"/>
            <a:ext cx="5643602" cy="2214578"/>
          </a:xfrm>
          <a:prstGeom prst="roundRect">
            <a:avLst/>
          </a:prstGeom>
          <a:solidFill>
            <a:schemeClr val="accent3">
              <a:lumMod val="20000"/>
              <a:lumOff val="8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lumMod val="75000"/>
                    <a:lumOff val="25000"/>
                  </a:schemeClr>
                </a:solidFill>
              </a:rPr>
              <a:t>Некоторые готы предпочитают одежду, стилизованную под моду XVIII—XIX вв. с соответствующими атрибутами: кружева, длинные перчатки и длинные платья у женщин, фраки и цилиндры у мужчин. Встречаются также общие атрибуты с модой </a:t>
            </a:r>
            <a:r>
              <a:rPr lang="ru-RU" sz="1400" dirty="0" smtClean="0">
                <a:solidFill>
                  <a:schemeClr val="tx1">
                    <a:lumMod val="75000"/>
                    <a:lumOff val="25000"/>
                  </a:schemeClr>
                </a:solidFill>
                <a:hlinkClick r:id="rId2" tooltip="Металлисты"/>
              </a:rPr>
              <a:t>металлистов</a:t>
            </a:r>
            <a:r>
              <a:rPr lang="ru-RU" sz="1400" dirty="0" smtClean="0">
                <a:solidFill>
                  <a:schemeClr val="tx1">
                    <a:lumMod val="75000"/>
                    <a:lumOff val="25000"/>
                  </a:schemeClr>
                </a:solidFill>
              </a:rPr>
              <a:t> — частое использование кожаной одежды, цепей и металлических аксессуаров. Иногда используются </a:t>
            </a:r>
            <a:r>
              <a:rPr lang="ru-RU" sz="1400" dirty="0" err="1" smtClean="0">
                <a:solidFill>
                  <a:schemeClr val="tx1">
                    <a:lumMod val="75000"/>
                    <a:lumOff val="25000"/>
                  </a:schemeClr>
                </a:solidFill>
              </a:rPr>
              <a:t>садо-мазохистские</a:t>
            </a:r>
            <a:r>
              <a:rPr lang="ru-RU" sz="1400" dirty="0" smtClean="0">
                <a:solidFill>
                  <a:schemeClr val="tx1">
                    <a:lumMod val="75000"/>
                    <a:lumOff val="25000"/>
                  </a:schemeClr>
                </a:solidFill>
              </a:rPr>
              <a:t> атрибуты, такие как ошейники и браслеты с шипами. Стиль «</a:t>
            </a:r>
            <a:r>
              <a:rPr lang="ru-RU" sz="1400" dirty="0" smtClean="0">
                <a:solidFill>
                  <a:schemeClr val="tx1">
                    <a:lumMod val="75000"/>
                    <a:lumOff val="25000"/>
                  </a:schemeClr>
                </a:solidFill>
                <a:hlinkClick r:id="rId3" tooltip="Вампир"/>
              </a:rPr>
              <a:t>вамп</a:t>
            </a:r>
            <a:r>
              <a:rPr lang="ru-RU" sz="1400" dirty="0" smtClean="0">
                <a:solidFill>
                  <a:schemeClr val="tx1">
                    <a:lumMod val="75000"/>
                    <a:lumOff val="25000"/>
                  </a:schemeClr>
                </a:solidFill>
              </a:rPr>
              <a:t>» особенно характерен для готов.</a:t>
            </a:r>
            <a:endParaRPr lang="ru-RU" sz="1400" dirty="0">
              <a:solidFill>
                <a:schemeClr val="tx1">
                  <a:lumMod val="75000"/>
                  <a:lumOff val="25000"/>
                </a:schemeClr>
              </a:solidFill>
            </a:endParaRPr>
          </a:p>
        </p:txBody>
      </p:sp>
      <p:sp>
        <p:nvSpPr>
          <p:cNvPr id="4" name="Скругленный прямоугольник 3"/>
          <p:cNvSpPr/>
          <p:nvPr/>
        </p:nvSpPr>
        <p:spPr>
          <a:xfrm rot="434227">
            <a:off x="3059448" y="3198853"/>
            <a:ext cx="5500726" cy="1285884"/>
          </a:xfrm>
          <a:prstGeom prst="roundRect">
            <a:avLst/>
          </a:prstGeom>
          <a:solidFill>
            <a:schemeClr val="accent3">
              <a:lumMod val="20000"/>
              <a:lumOff val="8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lumMod val="75000"/>
                    <a:lumOff val="25000"/>
                  </a:schemeClr>
                </a:solidFill>
              </a:rPr>
              <a:t>Особая категория в готической моде — </a:t>
            </a:r>
            <a:r>
              <a:rPr lang="ru-RU" sz="1400" dirty="0" err="1" smtClean="0">
                <a:solidFill>
                  <a:schemeClr val="tx1">
                    <a:lumMod val="75000"/>
                    <a:lumOff val="25000"/>
                  </a:schemeClr>
                </a:solidFill>
                <a:hlinkClick r:id="rId4" tooltip="Киберготы"/>
              </a:rPr>
              <a:t>киберготы</a:t>
            </a:r>
            <a:r>
              <a:rPr lang="ru-RU" sz="1400" dirty="0" smtClean="0">
                <a:solidFill>
                  <a:schemeClr val="tx1">
                    <a:lumMod val="75000"/>
                    <a:lumOff val="25000"/>
                  </a:schemeClr>
                </a:solidFill>
              </a:rPr>
              <a:t>, которые представляют собой промежуточную моду между готами и </a:t>
            </a:r>
            <a:r>
              <a:rPr lang="ru-RU" sz="1400" dirty="0" err="1" smtClean="0">
                <a:solidFill>
                  <a:schemeClr val="tx1">
                    <a:lumMod val="75000"/>
                    <a:lumOff val="25000"/>
                  </a:schemeClr>
                </a:solidFill>
                <a:hlinkClick r:id="rId5" tooltip="Риветхед"/>
              </a:rPr>
              <a:t>риветхедами</a:t>
            </a:r>
            <a:r>
              <a:rPr lang="ru-RU" sz="1400" dirty="0" smtClean="0">
                <a:solidFill>
                  <a:schemeClr val="tx1">
                    <a:lumMod val="75000"/>
                    <a:lumOff val="25000"/>
                  </a:schemeClr>
                </a:solidFill>
              </a:rPr>
              <a:t>. Они смешивают готическую атрибутику с эстетикой </a:t>
            </a:r>
            <a:r>
              <a:rPr lang="ru-RU" sz="1400" dirty="0" err="1" smtClean="0">
                <a:solidFill>
                  <a:schemeClr val="tx1">
                    <a:lumMod val="75000"/>
                    <a:lumOff val="25000"/>
                  </a:schemeClr>
                </a:solidFill>
              </a:rPr>
              <a:t>киберпанка</a:t>
            </a:r>
            <a:r>
              <a:rPr lang="ru-RU" sz="1400" dirty="0" smtClean="0">
                <a:solidFill>
                  <a:schemeClr val="tx1">
                    <a:lumMod val="75000"/>
                    <a:lumOff val="25000"/>
                  </a:schemeClr>
                </a:solidFill>
              </a:rPr>
              <a:t> и </a:t>
            </a:r>
            <a:r>
              <a:rPr lang="ru-RU" sz="1400" dirty="0" err="1" smtClean="0">
                <a:solidFill>
                  <a:schemeClr val="tx1">
                    <a:lumMod val="75000"/>
                    <a:lumOff val="25000"/>
                  </a:schemeClr>
                </a:solidFill>
              </a:rPr>
              <a:t>индастриала</a:t>
            </a:r>
            <a:r>
              <a:rPr lang="ru-RU" sz="1400" dirty="0" smtClean="0">
                <a:solidFill>
                  <a:schemeClr val="tx1">
                    <a:lumMod val="75000"/>
                    <a:lumOff val="25000"/>
                  </a:schemeClr>
                </a:solidFill>
              </a:rPr>
              <a:t>.</a:t>
            </a:r>
            <a:endParaRPr lang="ru-RU" dirty="0"/>
          </a:p>
        </p:txBody>
      </p:sp>
      <p:sp>
        <p:nvSpPr>
          <p:cNvPr id="6" name="Управляющая кнопка: назад 5">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домой 6">
            <a:hlinkClick r:id="rId6" action="ppaction://hlinksldjump" highlightClick="1"/>
          </p:cNvPr>
          <p:cNvSpPr/>
          <p:nvPr/>
        </p:nvSpPr>
        <p:spPr>
          <a:xfrm>
            <a:off x="8143900" y="6286520"/>
            <a:ext cx="571504" cy="57148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Кибер-готы</a:t>
            </a:r>
            <a:endParaRPr lang="ru-RU" dirty="0"/>
          </a:p>
        </p:txBody>
      </p:sp>
      <p:pic>
        <p:nvPicPr>
          <p:cNvPr id="4" name="Содержимое 3" descr="1239534028_1.jpg"/>
          <p:cNvPicPr>
            <a:picLocks noGrp="1" noChangeAspect="1"/>
          </p:cNvPicPr>
          <p:nvPr>
            <p:ph sz="quarter" idx="1"/>
          </p:nvPr>
        </p:nvPicPr>
        <p:blipFill>
          <a:blip r:embed="rId2" cstate="print"/>
          <a:stretch>
            <a:fillRect/>
          </a:stretch>
        </p:blipFill>
        <p:spPr>
          <a:xfrm>
            <a:off x="785786" y="1500174"/>
            <a:ext cx="3214710" cy="4804594"/>
          </a:xfrm>
        </p:spPr>
        <p:style>
          <a:lnRef idx="2">
            <a:schemeClr val="dk1">
              <a:shade val="50000"/>
            </a:schemeClr>
          </a:lnRef>
          <a:fillRef idx="1">
            <a:schemeClr val="dk1"/>
          </a:fillRef>
          <a:effectRef idx="0">
            <a:schemeClr val="dk1"/>
          </a:effectRef>
          <a:fontRef idx="minor">
            <a:schemeClr val="lt1"/>
          </a:fontRef>
        </p:style>
      </p:pic>
      <p:pic>
        <p:nvPicPr>
          <p:cNvPr id="1026" name="Picture 2" descr="C:\Users\Lenovo\Desktop\Очередной проект\Кибер готы\1239534024_3.jpg"/>
          <p:cNvPicPr>
            <a:picLocks noChangeAspect="1" noChangeArrowheads="1"/>
          </p:cNvPicPr>
          <p:nvPr/>
        </p:nvPicPr>
        <p:blipFill>
          <a:blip r:embed="rId3" cstate="print"/>
          <a:srcRect/>
          <a:stretch>
            <a:fillRect/>
          </a:stretch>
        </p:blipFill>
        <p:spPr bwMode="auto">
          <a:xfrm>
            <a:off x="4643438" y="1500174"/>
            <a:ext cx="3463574" cy="4786346"/>
          </a:xfrm>
          <a:prstGeom prst="rect">
            <a:avLst/>
          </a:prstGeom>
        </p:spPr>
        <p:style>
          <a:lnRef idx="2">
            <a:schemeClr val="dk1">
              <a:shade val="50000"/>
            </a:schemeClr>
          </a:lnRef>
          <a:fillRef idx="1">
            <a:schemeClr val="dk1"/>
          </a:fillRef>
          <a:effectRef idx="0">
            <a:schemeClr val="dk1"/>
          </a:effectRef>
          <a:fontRef idx="minor">
            <a:schemeClr val="lt1"/>
          </a:fontRef>
        </p:style>
      </p:pic>
      <p:sp>
        <p:nvSpPr>
          <p:cNvPr id="5" name="Управляющая кнопка: далее 4">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split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142984"/>
            <a:ext cx="8229600" cy="4786346"/>
          </a:xfrm>
        </p:spPr>
        <p:txBody>
          <a:bodyPr>
            <a:normAutofit/>
          </a:bodyPr>
          <a:lstStyle/>
          <a:p>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400" dirty="0" smtClean="0"/>
              <a:t/>
            </a:r>
            <a:br>
              <a:rPr lang="ru-RU" sz="1400" dirty="0" smtClean="0"/>
            </a:br>
            <a:endParaRPr lang="ru-RU" sz="1400" dirty="0"/>
          </a:p>
        </p:txBody>
      </p:sp>
      <p:sp>
        <p:nvSpPr>
          <p:cNvPr id="3" name="Овал 2"/>
          <p:cNvSpPr/>
          <p:nvPr/>
        </p:nvSpPr>
        <p:spPr>
          <a:xfrm rot="20649938">
            <a:off x="-38277" y="473848"/>
            <a:ext cx="5786478" cy="1571636"/>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solidFill>
                  <a:schemeClr val="tx1">
                    <a:lumMod val="75000"/>
                    <a:lumOff val="25000"/>
                  </a:schemeClr>
                </a:solidFill>
              </a:rPr>
              <a:t>Киберготы</a:t>
            </a:r>
            <a:r>
              <a:rPr lang="ru-RU" dirty="0" smtClean="0">
                <a:solidFill>
                  <a:schemeClr val="tx1">
                    <a:lumMod val="75000"/>
                    <a:lumOff val="25000"/>
                  </a:schemeClr>
                </a:solidFill>
              </a:rPr>
              <a:t> — молодежная субкультура, образованная в начале 90-х </a:t>
            </a:r>
            <a:r>
              <a:rPr lang="ru-RU" dirty="0" err="1" smtClean="0">
                <a:solidFill>
                  <a:schemeClr val="tx1">
                    <a:lumMod val="75000"/>
                    <a:lumOff val="25000"/>
                  </a:schemeClr>
                </a:solidFill>
              </a:rPr>
              <a:t>гг</a:t>
            </a:r>
            <a:r>
              <a:rPr lang="ru-RU" dirty="0" smtClean="0">
                <a:solidFill>
                  <a:schemeClr val="tx1">
                    <a:lumMod val="75000"/>
                    <a:lumOff val="25000"/>
                  </a:schemeClr>
                </a:solidFill>
              </a:rPr>
              <a:t> в связи с началом массового распространения Интернета.</a:t>
            </a:r>
            <a:endParaRPr lang="ru-RU" dirty="0">
              <a:solidFill>
                <a:schemeClr val="tx1">
                  <a:lumMod val="75000"/>
                  <a:lumOff val="25000"/>
                </a:schemeClr>
              </a:solidFill>
            </a:endParaRPr>
          </a:p>
        </p:txBody>
      </p:sp>
      <p:sp>
        <p:nvSpPr>
          <p:cNvPr id="4" name="Овал 3"/>
          <p:cNvSpPr/>
          <p:nvPr/>
        </p:nvSpPr>
        <p:spPr>
          <a:xfrm rot="310254">
            <a:off x="3211554" y="1039429"/>
            <a:ext cx="5786478" cy="3500462"/>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lumMod val="75000"/>
                    <a:lumOff val="25000"/>
                  </a:schemeClr>
                </a:solidFill>
              </a:rPr>
              <a:t>Одной из основ данного молодежного движения являются литературные жанры — </a:t>
            </a:r>
            <a:r>
              <a:rPr lang="ru-RU" sz="1400" dirty="0" err="1" smtClean="0">
                <a:solidFill>
                  <a:schemeClr val="tx1">
                    <a:lumMod val="75000"/>
                    <a:lumOff val="25000"/>
                  </a:schemeClr>
                </a:solidFill>
                <a:hlinkClick r:id="rId2" tooltip="Киберпанк"/>
              </a:rPr>
              <a:t>киберпанк</a:t>
            </a:r>
            <a:r>
              <a:rPr lang="ru-RU" sz="1400" dirty="0" smtClean="0">
                <a:solidFill>
                  <a:schemeClr val="tx1">
                    <a:lumMod val="75000"/>
                    <a:lumOff val="25000"/>
                  </a:schemeClr>
                </a:solidFill>
              </a:rPr>
              <a:t> (а позже </a:t>
            </a:r>
            <a:r>
              <a:rPr lang="ru-RU" sz="1400" dirty="0" err="1" smtClean="0">
                <a:solidFill>
                  <a:schemeClr val="tx1">
                    <a:lumMod val="75000"/>
                    <a:lumOff val="25000"/>
                  </a:schemeClr>
                </a:solidFill>
                <a:hlinkClick r:id="rId3" tooltip="Пост-киберпанк"/>
              </a:rPr>
              <a:t>пост-киберпанк</a:t>
            </a:r>
            <a:r>
              <a:rPr lang="ru-RU" sz="1400" dirty="0" smtClean="0">
                <a:solidFill>
                  <a:schemeClr val="tx1">
                    <a:lumMod val="75000"/>
                    <a:lumOff val="25000"/>
                  </a:schemeClr>
                </a:solidFill>
              </a:rPr>
              <a:t> стили: </a:t>
            </a:r>
            <a:r>
              <a:rPr lang="ru-RU" sz="1400" dirty="0" err="1" smtClean="0">
                <a:solidFill>
                  <a:schemeClr val="tx1">
                    <a:lumMod val="75000"/>
                    <a:lumOff val="25000"/>
                  </a:schemeClr>
                </a:solidFill>
              </a:rPr>
              <a:t>нанопанк</a:t>
            </a:r>
            <a:r>
              <a:rPr lang="ru-RU" sz="1400" dirty="0" smtClean="0">
                <a:solidFill>
                  <a:schemeClr val="tx1">
                    <a:lumMod val="75000"/>
                    <a:lumOff val="25000"/>
                  </a:schemeClr>
                </a:solidFill>
              </a:rPr>
              <a:t> и </a:t>
            </a:r>
            <a:r>
              <a:rPr lang="ru-RU" sz="1400" dirty="0" err="1" smtClean="0">
                <a:solidFill>
                  <a:schemeClr val="tx1">
                    <a:lumMod val="75000"/>
                    <a:lumOff val="25000"/>
                  </a:schemeClr>
                </a:solidFill>
              </a:rPr>
              <a:t>биопанк</a:t>
            </a:r>
            <a:r>
              <a:rPr lang="ru-RU" sz="1400" dirty="0" smtClean="0">
                <a:solidFill>
                  <a:schemeClr val="tx1">
                    <a:lumMod val="75000"/>
                    <a:lumOff val="25000"/>
                  </a:schemeClr>
                </a:solidFill>
              </a:rPr>
              <a:t>), а </a:t>
            </a:r>
            <a:r>
              <a:rPr lang="ru-RU" sz="1400" dirty="0" err="1" smtClean="0">
                <a:solidFill>
                  <a:schemeClr val="tx1">
                    <a:lumMod val="75000"/>
                    <a:lumOff val="25000"/>
                  </a:schemeClr>
                </a:solidFill>
              </a:rPr>
              <a:t>также</a:t>
            </a:r>
            <a:r>
              <a:rPr lang="ru-RU" sz="1400" dirty="0" err="1" smtClean="0">
                <a:solidFill>
                  <a:schemeClr val="tx1">
                    <a:lumMod val="75000"/>
                    <a:lumOff val="25000"/>
                  </a:schemeClr>
                </a:solidFill>
                <a:hlinkClick r:id="rId4" tooltip="Постапокалиптика"/>
              </a:rPr>
              <a:t>постапокалиптика</a:t>
            </a:r>
            <a:r>
              <a:rPr lang="ru-RU" sz="1400" dirty="0" smtClean="0">
                <a:solidFill>
                  <a:schemeClr val="tx1">
                    <a:lumMod val="75000"/>
                    <a:lumOff val="25000"/>
                  </a:schemeClr>
                </a:solidFill>
              </a:rPr>
              <a:t>. Среди </a:t>
            </a:r>
            <a:r>
              <a:rPr lang="ru-RU" sz="1400" dirty="0" err="1" smtClean="0">
                <a:solidFill>
                  <a:schemeClr val="tx1">
                    <a:lumMod val="75000"/>
                    <a:lumOff val="25000"/>
                  </a:schemeClr>
                </a:solidFill>
              </a:rPr>
              <a:t>киберов</a:t>
            </a:r>
            <a:r>
              <a:rPr lang="ru-RU" sz="1400" dirty="0" smtClean="0">
                <a:solidFill>
                  <a:schemeClr val="tx1">
                    <a:lumMod val="75000"/>
                    <a:lumOff val="25000"/>
                  </a:schemeClr>
                </a:solidFill>
              </a:rPr>
              <a:t> распространено мнение о грядущем темном будущем, в котором технологии будут играть очень значимую роль в жизни человека.</a:t>
            </a:r>
            <a:br>
              <a:rPr lang="ru-RU" sz="1400" dirty="0" smtClean="0">
                <a:solidFill>
                  <a:schemeClr val="tx1">
                    <a:lumMod val="75000"/>
                    <a:lumOff val="25000"/>
                  </a:schemeClr>
                </a:solidFill>
              </a:rPr>
            </a:br>
            <a:r>
              <a:rPr lang="ru-RU" sz="1400" dirty="0" smtClean="0">
                <a:solidFill>
                  <a:schemeClr val="tx1">
                    <a:lumMod val="75000"/>
                    <a:lumOff val="25000"/>
                  </a:schemeClr>
                </a:solidFill>
              </a:rPr>
              <a:t>Большой вклад внесла </a:t>
            </a:r>
            <a:r>
              <a:rPr lang="ru-RU" sz="1400" dirty="0" smtClean="0">
                <a:solidFill>
                  <a:schemeClr val="tx1">
                    <a:lumMod val="75000"/>
                    <a:lumOff val="25000"/>
                  </a:schemeClr>
                </a:solidFill>
                <a:hlinkClick r:id="rId5" tooltip="Рейв"/>
              </a:rPr>
              <a:t>рейв</a:t>
            </a:r>
            <a:r>
              <a:rPr lang="ru-RU" sz="1400" dirty="0" smtClean="0">
                <a:solidFill>
                  <a:schemeClr val="tx1">
                    <a:lumMod val="75000"/>
                    <a:lumOff val="25000"/>
                  </a:schemeClr>
                </a:solidFill>
              </a:rPr>
              <a:t>-культура. Оттуда была взята часть гардероба: латекс, короткие стрижки кислотных цветов, сапоги на платформе, яркие цвета в одежде и т. д. </a:t>
            </a:r>
            <a:r>
              <a:rPr lang="ru-RU" sz="1400" dirty="0" err="1" smtClean="0">
                <a:solidFill>
                  <a:schemeClr val="tx1">
                    <a:lumMod val="75000"/>
                    <a:lumOff val="25000"/>
                  </a:schemeClr>
                </a:solidFill>
              </a:rPr>
              <a:t>Киберов</a:t>
            </a:r>
            <a:r>
              <a:rPr lang="ru-RU" sz="1400" dirty="0" smtClean="0">
                <a:solidFill>
                  <a:schemeClr val="tx1">
                    <a:lumMod val="75000"/>
                    <a:lumOff val="25000"/>
                  </a:schemeClr>
                </a:solidFill>
              </a:rPr>
              <a:t> часто можно заметить в клубах, где они танцуют под: </a:t>
            </a:r>
            <a:r>
              <a:rPr lang="ru-RU" sz="1400" dirty="0" smtClean="0">
                <a:solidFill>
                  <a:schemeClr val="tx1">
                    <a:lumMod val="75000"/>
                    <a:lumOff val="25000"/>
                  </a:schemeClr>
                </a:solidFill>
                <a:hlinkClick r:id="rId6" tooltip="Транс (музыкальный жанр)"/>
              </a:rPr>
              <a:t>транс</a:t>
            </a:r>
            <a:r>
              <a:rPr lang="ru-RU" sz="1400" dirty="0" smtClean="0">
                <a:solidFill>
                  <a:schemeClr val="tx1">
                    <a:lumMod val="75000"/>
                    <a:lumOff val="25000"/>
                  </a:schemeClr>
                </a:solidFill>
              </a:rPr>
              <a:t>, </a:t>
            </a:r>
            <a:r>
              <a:rPr lang="ru-RU" sz="1400" dirty="0" err="1" smtClean="0">
                <a:solidFill>
                  <a:schemeClr val="tx1">
                    <a:lumMod val="75000"/>
                    <a:lumOff val="25000"/>
                  </a:schemeClr>
                </a:solidFill>
                <a:hlinkClick r:id="rId7" tooltip="Драм-н-бэйс"/>
              </a:rPr>
              <a:t>d'n'b</a:t>
            </a:r>
            <a:r>
              <a:rPr lang="ru-RU" sz="1400" dirty="0" smtClean="0">
                <a:solidFill>
                  <a:schemeClr val="tx1">
                    <a:lumMod val="75000"/>
                    <a:lumOff val="25000"/>
                  </a:schemeClr>
                </a:solidFill>
              </a:rPr>
              <a:t>, </a:t>
            </a:r>
            <a:r>
              <a:rPr lang="ru-RU" sz="1400" dirty="0" err="1" smtClean="0">
                <a:solidFill>
                  <a:schemeClr val="tx1">
                    <a:lumMod val="75000"/>
                    <a:lumOff val="25000"/>
                  </a:schemeClr>
                </a:solidFill>
                <a:hlinkClick r:id="rId8" tooltip="Техно"/>
              </a:rPr>
              <a:t>техно</a:t>
            </a:r>
            <a:r>
              <a:rPr lang="ru-RU" sz="1400" dirty="0" smtClean="0">
                <a:solidFill>
                  <a:schemeClr val="tx1">
                    <a:lumMod val="75000"/>
                    <a:lumOff val="25000"/>
                  </a:schemeClr>
                </a:solidFill>
              </a:rPr>
              <a:t>, </a:t>
            </a:r>
            <a:r>
              <a:rPr lang="ru-RU" sz="1400" dirty="0" err="1" smtClean="0">
                <a:solidFill>
                  <a:schemeClr val="tx1">
                    <a:lumMod val="75000"/>
                    <a:lumOff val="25000"/>
                  </a:schemeClr>
                </a:solidFill>
              </a:rPr>
              <a:t>darkelectro</a:t>
            </a:r>
            <a:r>
              <a:rPr lang="ru-RU" sz="1400" dirty="0" smtClean="0">
                <a:solidFill>
                  <a:schemeClr val="tx1">
                    <a:lumMod val="75000"/>
                    <a:lumOff val="25000"/>
                  </a:schemeClr>
                </a:solidFill>
              </a:rPr>
              <a:t>, </a:t>
            </a:r>
            <a:r>
              <a:rPr lang="ru-RU" sz="1400" dirty="0" err="1" smtClean="0">
                <a:solidFill>
                  <a:schemeClr val="tx1">
                    <a:lumMod val="75000"/>
                    <a:lumOff val="25000"/>
                  </a:schemeClr>
                </a:solidFill>
                <a:hlinkClick r:id="rId9" tooltip="Индастриал"/>
              </a:rPr>
              <a:t>индастриал</a:t>
            </a:r>
            <a:r>
              <a:rPr lang="ru-RU" sz="1400" dirty="0" smtClean="0">
                <a:solidFill>
                  <a:schemeClr val="tx1">
                    <a:lumMod val="75000"/>
                    <a:lumOff val="25000"/>
                  </a:schemeClr>
                </a:solidFill>
              </a:rPr>
              <a:t> и т. д.</a:t>
            </a:r>
            <a:endParaRPr lang="ru-RU" sz="1400" dirty="0">
              <a:solidFill>
                <a:schemeClr val="tx1">
                  <a:lumMod val="75000"/>
                  <a:lumOff val="25000"/>
                </a:schemeClr>
              </a:solidFill>
            </a:endParaRPr>
          </a:p>
        </p:txBody>
      </p:sp>
      <p:sp>
        <p:nvSpPr>
          <p:cNvPr id="5" name="Овал 4"/>
          <p:cNvSpPr/>
          <p:nvPr/>
        </p:nvSpPr>
        <p:spPr>
          <a:xfrm rot="21313303">
            <a:off x="97217" y="4053477"/>
            <a:ext cx="5695668" cy="2571768"/>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lumMod val="75000"/>
                    <a:lumOff val="25000"/>
                  </a:schemeClr>
                </a:solidFill>
              </a:rPr>
              <a:t>Но все-таки самой важной составляющей в формировании взглядов </a:t>
            </a:r>
            <a:r>
              <a:rPr lang="ru-RU" sz="1400" dirty="0" err="1" smtClean="0">
                <a:solidFill>
                  <a:schemeClr val="tx1">
                    <a:lumMod val="75000"/>
                    <a:lumOff val="25000"/>
                  </a:schemeClr>
                </a:solidFill>
              </a:rPr>
              <a:t>кибер-готов</a:t>
            </a:r>
            <a:r>
              <a:rPr lang="ru-RU" sz="1400" dirty="0" smtClean="0">
                <a:solidFill>
                  <a:schemeClr val="tx1">
                    <a:lumMod val="75000"/>
                    <a:lumOff val="25000"/>
                  </a:schemeClr>
                </a:solidFill>
              </a:rPr>
              <a:t> является </a:t>
            </a:r>
            <a:r>
              <a:rPr lang="ru-RU" sz="1400" dirty="0" err="1" smtClean="0">
                <a:solidFill>
                  <a:schemeClr val="tx1">
                    <a:lumMod val="75000"/>
                    <a:lumOff val="25000"/>
                  </a:schemeClr>
                </a:solidFill>
                <a:hlinkClick r:id="rId9" tooltip="Индастриал"/>
              </a:rPr>
              <a:t>индастриал</a:t>
            </a:r>
            <a:r>
              <a:rPr lang="ru-RU" sz="1400" dirty="0" smtClean="0">
                <a:solidFill>
                  <a:schemeClr val="tx1">
                    <a:lumMod val="75000"/>
                    <a:lumOff val="25000"/>
                  </a:schemeClr>
                </a:solidFill>
              </a:rPr>
              <a:t>, вернее постиндустриальная сцена (EBM, </a:t>
            </a:r>
            <a:r>
              <a:rPr lang="ru-RU" sz="1400" dirty="0" err="1" smtClean="0">
                <a:solidFill>
                  <a:schemeClr val="tx1">
                    <a:lumMod val="75000"/>
                    <a:lumOff val="25000"/>
                  </a:schemeClr>
                </a:solidFill>
              </a:rPr>
              <a:t>Dark</a:t>
            </a:r>
            <a:r>
              <a:rPr lang="ru-RU" sz="1400" dirty="0" smtClean="0">
                <a:solidFill>
                  <a:schemeClr val="tx1">
                    <a:lumMod val="75000"/>
                    <a:lumOff val="25000"/>
                  </a:schemeClr>
                </a:solidFill>
              </a:rPr>
              <a:t> </a:t>
            </a:r>
            <a:r>
              <a:rPr lang="ru-RU" sz="1400" dirty="0" err="1" smtClean="0">
                <a:solidFill>
                  <a:schemeClr val="tx1">
                    <a:lumMod val="75000"/>
                    <a:lumOff val="25000"/>
                  </a:schemeClr>
                </a:solidFill>
              </a:rPr>
              <a:t>Electro</a:t>
            </a:r>
            <a:r>
              <a:rPr lang="ru-RU" sz="1400" dirty="0" smtClean="0">
                <a:solidFill>
                  <a:schemeClr val="tx1">
                    <a:lumMod val="75000"/>
                    <a:lumOff val="25000"/>
                  </a:schemeClr>
                </a:solidFill>
              </a:rPr>
              <a:t>, </a:t>
            </a:r>
            <a:r>
              <a:rPr lang="ru-RU" sz="1400" dirty="0" err="1" smtClean="0">
                <a:solidFill>
                  <a:schemeClr val="tx1">
                    <a:lumMod val="75000"/>
                    <a:lumOff val="25000"/>
                  </a:schemeClr>
                </a:solidFill>
              </a:rPr>
              <a:t>Aggrotech</a:t>
            </a:r>
            <a:r>
              <a:rPr lang="ru-RU" sz="1400" dirty="0" smtClean="0">
                <a:solidFill>
                  <a:schemeClr val="tx1">
                    <a:lumMod val="75000"/>
                    <a:lumOff val="25000"/>
                  </a:schemeClr>
                </a:solidFill>
              </a:rPr>
              <a:t>, </a:t>
            </a:r>
            <a:r>
              <a:rPr lang="ru-RU" sz="1400" dirty="0" err="1" smtClean="0">
                <a:solidFill>
                  <a:schemeClr val="tx1">
                    <a:lumMod val="75000"/>
                    <a:lumOff val="25000"/>
                  </a:schemeClr>
                </a:solidFill>
              </a:rPr>
              <a:t>Power</a:t>
            </a:r>
            <a:r>
              <a:rPr lang="ru-RU" sz="1400" dirty="0" smtClean="0">
                <a:solidFill>
                  <a:schemeClr val="tx1">
                    <a:lumMod val="75000"/>
                    <a:lumOff val="25000"/>
                  </a:schemeClr>
                </a:solidFill>
              </a:rPr>
              <a:t> </a:t>
            </a:r>
            <a:r>
              <a:rPr lang="ru-RU" sz="1400" dirty="0" err="1" smtClean="0">
                <a:solidFill>
                  <a:schemeClr val="tx1">
                    <a:lumMod val="75000"/>
                    <a:lumOff val="25000"/>
                  </a:schemeClr>
                </a:solidFill>
              </a:rPr>
              <a:t>Noise</a:t>
            </a:r>
            <a:r>
              <a:rPr lang="ru-RU" sz="1400" dirty="0" smtClean="0">
                <a:solidFill>
                  <a:schemeClr val="tx1">
                    <a:lumMod val="75000"/>
                    <a:lumOff val="25000"/>
                  </a:schemeClr>
                </a:solidFill>
              </a:rPr>
              <a:t> и т. д.). Именно эта ниша стала очень популярной среди </a:t>
            </a:r>
            <a:r>
              <a:rPr lang="ru-RU" sz="1400" dirty="0" err="1" smtClean="0">
                <a:solidFill>
                  <a:schemeClr val="tx1">
                    <a:lumMod val="75000"/>
                    <a:lumOff val="25000"/>
                  </a:schemeClr>
                </a:solidFill>
              </a:rPr>
              <a:t>киберов</a:t>
            </a:r>
            <a:r>
              <a:rPr lang="ru-RU" sz="1400" dirty="0" smtClean="0">
                <a:solidFill>
                  <a:schemeClr val="tx1">
                    <a:lumMod val="75000"/>
                    <a:lumOff val="25000"/>
                  </a:schemeClr>
                </a:solidFill>
              </a:rPr>
              <a:t>. Они посещают дискотеки, концерты и другие музыкальные мероприятия, связанные </a:t>
            </a:r>
            <a:r>
              <a:rPr lang="ru-RU" sz="1400" dirty="0" err="1" smtClean="0">
                <a:solidFill>
                  <a:schemeClr val="tx1">
                    <a:lumMod val="75000"/>
                    <a:lumOff val="25000"/>
                  </a:schemeClr>
                </a:solidFill>
              </a:rPr>
              <a:t>c</a:t>
            </a:r>
            <a:r>
              <a:rPr lang="ru-RU" sz="1400" dirty="0" smtClean="0">
                <a:solidFill>
                  <a:schemeClr val="tx1">
                    <a:lumMod val="75000"/>
                    <a:lumOff val="25000"/>
                  </a:schemeClr>
                </a:solidFill>
              </a:rPr>
              <a:t> тёмной индустриальной сценой.</a:t>
            </a:r>
            <a:endParaRPr lang="ru-RU" dirty="0"/>
          </a:p>
        </p:txBody>
      </p:sp>
      <p:sp>
        <p:nvSpPr>
          <p:cNvPr id="6" name="Управляющая кнопка: далее 5">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назад 6">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plu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00166" y="642918"/>
            <a:ext cx="6429420" cy="923330"/>
          </a:xfrm>
          <a:prstGeom prst="rect">
            <a:avLst/>
          </a:prstGeom>
        </p:spPr>
        <p:txBody>
          <a:bodyPr wrap="square">
            <a:spAutoFit/>
          </a:bodyPr>
          <a:lstStyle/>
          <a:p>
            <a:r>
              <a:rPr lang="ru-RU" dirty="0" smtClean="0"/>
              <a:t/>
            </a:r>
            <a:br>
              <a:rPr lang="ru-RU" dirty="0" smtClean="0"/>
            </a:br>
            <a:r>
              <a:rPr lang="ru-RU" dirty="0" smtClean="0"/>
              <a:t/>
            </a:r>
            <a:br>
              <a:rPr lang="ru-RU" dirty="0" smtClean="0"/>
            </a:br>
            <a:endParaRPr lang="ru-RU" dirty="0"/>
          </a:p>
        </p:txBody>
      </p:sp>
      <p:sp>
        <p:nvSpPr>
          <p:cNvPr id="5" name="Овал 4"/>
          <p:cNvSpPr/>
          <p:nvPr/>
        </p:nvSpPr>
        <p:spPr>
          <a:xfrm rot="20859972">
            <a:off x="13054" y="368142"/>
            <a:ext cx="6500858" cy="3500438"/>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lumMod val="75000"/>
                    <a:lumOff val="25000"/>
                  </a:schemeClr>
                </a:solidFill>
              </a:rPr>
              <a:t>От </a:t>
            </a:r>
            <a:r>
              <a:rPr lang="ru-RU" sz="1600" dirty="0" smtClean="0">
                <a:solidFill>
                  <a:schemeClr val="tx1">
                    <a:lumMod val="75000"/>
                    <a:lumOff val="25000"/>
                  </a:schemeClr>
                </a:solidFill>
                <a:hlinkClick r:id="rId2" tooltip="Готы (субкультура)"/>
              </a:rPr>
              <a:t>готической</a:t>
            </a:r>
            <a:r>
              <a:rPr lang="ru-RU" sz="1600" dirty="0" smtClean="0">
                <a:solidFill>
                  <a:schemeClr val="tx1">
                    <a:lumMod val="75000"/>
                    <a:lumOff val="25000"/>
                  </a:schemeClr>
                </a:solidFill>
              </a:rPr>
              <a:t> субкультуры </a:t>
            </a:r>
            <a:r>
              <a:rPr lang="ru-RU" sz="1600" dirty="0" err="1" smtClean="0">
                <a:solidFill>
                  <a:schemeClr val="tx1">
                    <a:lumMod val="75000"/>
                    <a:lumOff val="25000"/>
                  </a:schemeClr>
                </a:solidFill>
              </a:rPr>
              <a:t>киберы</a:t>
            </a:r>
            <a:r>
              <a:rPr lang="ru-RU" sz="1600" dirty="0" smtClean="0">
                <a:solidFill>
                  <a:schemeClr val="tx1">
                    <a:lumMod val="75000"/>
                    <a:lumOff val="25000"/>
                  </a:schemeClr>
                </a:solidFill>
              </a:rPr>
              <a:t> наследуют: страсть к тёмному (элементы таких взглядов в немного меньшей форме присутствуют в </a:t>
            </a:r>
            <a:r>
              <a:rPr lang="ru-RU" sz="1600" dirty="0" err="1" smtClean="0">
                <a:solidFill>
                  <a:schemeClr val="tx1">
                    <a:lumMod val="75000"/>
                    <a:lumOff val="25000"/>
                  </a:schemeClr>
                </a:solidFill>
              </a:rPr>
              <a:t>индастриале</a:t>
            </a:r>
            <a:r>
              <a:rPr lang="ru-RU" sz="1600" dirty="0" smtClean="0">
                <a:solidFill>
                  <a:schemeClr val="tx1">
                    <a:lumMod val="75000"/>
                    <a:lumOff val="25000"/>
                  </a:schemeClr>
                </a:solidFill>
              </a:rPr>
              <a:t> и </a:t>
            </a:r>
            <a:r>
              <a:rPr lang="ru-RU" sz="1600" dirty="0" err="1" smtClean="0">
                <a:solidFill>
                  <a:schemeClr val="tx1">
                    <a:lumMod val="75000"/>
                    <a:lumOff val="25000"/>
                  </a:schemeClr>
                </a:solidFill>
              </a:rPr>
              <a:t>киберпанке</a:t>
            </a:r>
            <a:r>
              <a:rPr lang="ru-RU" sz="1600" dirty="0" smtClean="0">
                <a:solidFill>
                  <a:schemeClr val="tx1">
                    <a:lumMod val="75000"/>
                    <a:lumOff val="25000"/>
                  </a:schemeClr>
                </a:solidFill>
              </a:rPr>
              <a:t>). Также как и готы, </a:t>
            </a:r>
            <a:r>
              <a:rPr lang="ru-RU" sz="1600" dirty="0" err="1" smtClean="0">
                <a:solidFill>
                  <a:schemeClr val="tx1">
                    <a:lumMod val="75000"/>
                    <a:lumOff val="25000"/>
                  </a:schemeClr>
                </a:solidFill>
              </a:rPr>
              <a:t>киберы</a:t>
            </a:r>
            <a:r>
              <a:rPr lang="ru-RU" sz="1600" dirty="0" smtClean="0">
                <a:solidFill>
                  <a:schemeClr val="tx1">
                    <a:lumMod val="75000"/>
                    <a:lumOff val="25000"/>
                  </a:schemeClr>
                </a:solidFill>
              </a:rPr>
              <a:t> любят: </a:t>
            </a:r>
            <a:r>
              <a:rPr lang="ru-RU" sz="1600" dirty="0" smtClean="0">
                <a:solidFill>
                  <a:schemeClr val="tx1">
                    <a:lumMod val="75000"/>
                    <a:lumOff val="25000"/>
                  </a:schemeClr>
                </a:solidFill>
                <a:hlinkClick r:id="rId3" tooltip="Фетиш"/>
              </a:rPr>
              <a:t>фетиш</a:t>
            </a:r>
            <a:r>
              <a:rPr lang="ru-RU" sz="1600" dirty="0" smtClean="0">
                <a:solidFill>
                  <a:schemeClr val="tx1">
                    <a:lumMod val="75000"/>
                    <a:lumOff val="25000"/>
                  </a:schemeClr>
                </a:solidFill>
              </a:rPr>
              <a:t>, готические аксессуары (кресты, </a:t>
            </a:r>
            <a:r>
              <a:rPr lang="ru-RU" sz="1600" dirty="0" err="1" smtClean="0">
                <a:solidFill>
                  <a:schemeClr val="tx1">
                    <a:lumMod val="75000"/>
                    <a:lumOff val="25000"/>
                  </a:schemeClr>
                </a:solidFill>
                <a:hlinkClick r:id="rId4" tooltip="Анх"/>
              </a:rPr>
              <a:t>анх</a:t>
            </a:r>
            <a:r>
              <a:rPr lang="ru-RU" sz="1600" dirty="0" smtClean="0">
                <a:solidFill>
                  <a:schemeClr val="tx1">
                    <a:lumMod val="75000"/>
                    <a:lumOff val="25000"/>
                  </a:schemeClr>
                </a:solidFill>
              </a:rPr>
              <a:t>, экстремальный макияж и т. д.). В музыкальном плане, у </a:t>
            </a:r>
            <a:r>
              <a:rPr lang="ru-RU" sz="1600" dirty="0" err="1" smtClean="0">
                <a:solidFill>
                  <a:schemeClr val="tx1">
                    <a:lumMod val="75000"/>
                    <a:lumOff val="25000"/>
                  </a:schemeClr>
                </a:solidFill>
              </a:rPr>
              <a:t>киберов</a:t>
            </a:r>
            <a:r>
              <a:rPr lang="ru-RU" sz="1600" dirty="0" smtClean="0">
                <a:solidFill>
                  <a:schemeClr val="tx1">
                    <a:lumMod val="75000"/>
                    <a:lumOff val="25000"/>
                  </a:schemeClr>
                </a:solidFill>
              </a:rPr>
              <a:t> пользуется популярностью </a:t>
            </a:r>
            <a:r>
              <a:rPr lang="ru-RU" sz="1600" dirty="0" err="1" smtClean="0">
                <a:solidFill>
                  <a:schemeClr val="tx1">
                    <a:lumMod val="75000"/>
                    <a:lumOff val="25000"/>
                  </a:schemeClr>
                </a:solidFill>
                <a:hlinkClick r:id="rId5" tooltip="Дарквэйв"/>
              </a:rPr>
              <a:t>дарквэйв</a:t>
            </a:r>
            <a:r>
              <a:rPr lang="ru-RU" sz="1600" dirty="0" smtClean="0">
                <a:solidFill>
                  <a:schemeClr val="tx1">
                    <a:lumMod val="75000"/>
                    <a:lumOff val="25000"/>
                  </a:schemeClr>
                </a:solidFill>
              </a:rPr>
              <a:t>. Некоторые </a:t>
            </a:r>
            <a:r>
              <a:rPr lang="ru-RU" sz="1600" dirty="0" err="1" smtClean="0">
                <a:solidFill>
                  <a:schemeClr val="tx1">
                    <a:lumMod val="75000"/>
                    <a:lumOff val="25000"/>
                  </a:schemeClr>
                </a:solidFill>
              </a:rPr>
              <a:t>киберготы</a:t>
            </a:r>
            <a:r>
              <a:rPr lang="ru-RU" sz="1600" dirty="0" smtClean="0">
                <a:solidFill>
                  <a:schemeClr val="tx1">
                    <a:lumMod val="75000"/>
                    <a:lumOff val="25000"/>
                  </a:schemeClr>
                </a:solidFill>
              </a:rPr>
              <a:t> отрицают причастность своей субкультуры к готической сцене, считая себя отдельным течением.</a:t>
            </a:r>
            <a:endParaRPr lang="ru-RU" sz="1600" dirty="0">
              <a:solidFill>
                <a:schemeClr val="tx1">
                  <a:lumMod val="75000"/>
                  <a:lumOff val="25000"/>
                </a:schemeClr>
              </a:solidFill>
            </a:endParaRPr>
          </a:p>
        </p:txBody>
      </p:sp>
      <p:sp>
        <p:nvSpPr>
          <p:cNvPr id="6" name="Овал 5"/>
          <p:cNvSpPr/>
          <p:nvPr/>
        </p:nvSpPr>
        <p:spPr>
          <a:xfrm rot="401662">
            <a:off x="3086030" y="3365545"/>
            <a:ext cx="5214974" cy="3000396"/>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lumMod val="75000"/>
                    <a:lumOff val="25000"/>
                  </a:schemeClr>
                </a:solidFill>
              </a:rPr>
              <a:t>Между представителями </a:t>
            </a:r>
            <a:r>
              <a:rPr lang="ru-RU" sz="1400" dirty="0" err="1" smtClean="0">
                <a:solidFill>
                  <a:schemeClr val="tx1">
                    <a:lumMod val="75000"/>
                    <a:lumOff val="25000"/>
                  </a:schemeClr>
                </a:solidFill>
              </a:rPr>
              <a:t>индастриал</a:t>
            </a:r>
            <a:r>
              <a:rPr lang="ru-RU" sz="1400" dirty="0" smtClean="0">
                <a:solidFill>
                  <a:schemeClr val="tx1">
                    <a:lumMod val="75000"/>
                    <a:lumOff val="25000"/>
                  </a:schemeClr>
                </a:solidFill>
              </a:rPr>
              <a:t> субкультуры — </a:t>
            </a:r>
            <a:r>
              <a:rPr lang="ru-RU" sz="1400" dirty="0" err="1" smtClean="0">
                <a:solidFill>
                  <a:schemeClr val="tx1">
                    <a:lumMod val="75000"/>
                    <a:lumOff val="25000"/>
                  </a:schemeClr>
                </a:solidFill>
                <a:hlinkClick r:id="rId6" tooltip="Риветхед"/>
              </a:rPr>
              <a:t>риветхедами</a:t>
            </a:r>
            <a:r>
              <a:rPr lang="ru-RU" sz="1400" dirty="0" smtClean="0">
                <a:solidFill>
                  <a:schemeClr val="tx1">
                    <a:lumMod val="75000"/>
                    <a:lumOff val="25000"/>
                  </a:schemeClr>
                </a:solidFill>
              </a:rPr>
              <a:t> и </a:t>
            </a:r>
            <a:r>
              <a:rPr lang="ru-RU" sz="1400" dirty="0" err="1" smtClean="0">
                <a:solidFill>
                  <a:schemeClr val="tx1">
                    <a:lumMod val="75000"/>
                    <a:lumOff val="25000"/>
                  </a:schemeClr>
                </a:solidFill>
              </a:rPr>
              <a:t>киберами</a:t>
            </a:r>
            <a:r>
              <a:rPr lang="ru-RU" sz="1400" dirty="0" smtClean="0">
                <a:solidFill>
                  <a:schemeClr val="tx1">
                    <a:lumMod val="75000"/>
                    <a:lumOff val="25000"/>
                  </a:schemeClr>
                </a:solidFill>
              </a:rPr>
              <a:t> есть много общего, например: </a:t>
            </a:r>
            <a:r>
              <a:rPr lang="ru-RU" sz="1400" dirty="0" err="1" smtClean="0">
                <a:solidFill>
                  <a:schemeClr val="tx1">
                    <a:lumMod val="75000"/>
                    <a:lumOff val="25000"/>
                  </a:schemeClr>
                </a:solidFill>
              </a:rPr>
              <a:t>футуристично-дадаистические</a:t>
            </a:r>
            <a:r>
              <a:rPr lang="ru-RU" sz="1400" dirty="0" smtClean="0">
                <a:solidFill>
                  <a:schemeClr val="tx1">
                    <a:lumMod val="75000"/>
                    <a:lumOff val="25000"/>
                  </a:schemeClr>
                </a:solidFill>
              </a:rPr>
              <a:t> взгляды на социально-технологическое развитие человечества. Из гардероба </a:t>
            </a:r>
            <a:r>
              <a:rPr lang="ru-RU" sz="1400" dirty="0" err="1" smtClean="0">
                <a:solidFill>
                  <a:schemeClr val="tx1">
                    <a:lumMod val="75000"/>
                    <a:lumOff val="25000"/>
                  </a:schemeClr>
                </a:solidFill>
              </a:rPr>
              <a:t>риветов</a:t>
            </a:r>
            <a:r>
              <a:rPr lang="ru-RU" sz="1400" dirty="0" smtClean="0">
                <a:solidFill>
                  <a:schemeClr val="tx1">
                    <a:lumMod val="75000"/>
                    <a:lumOff val="25000"/>
                  </a:schemeClr>
                </a:solidFill>
              </a:rPr>
              <a:t> заимствуются: «</a:t>
            </a:r>
            <a:r>
              <a:rPr lang="ru-RU" sz="1400" dirty="0" err="1" smtClean="0">
                <a:solidFill>
                  <a:schemeClr val="tx1">
                    <a:lumMod val="75000"/>
                    <a:lumOff val="25000"/>
                  </a:schemeClr>
                </a:solidFill>
              </a:rPr>
              <a:t>гогглы</a:t>
            </a:r>
            <a:r>
              <a:rPr lang="ru-RU" sz="1400" dirty="0" smtClean="0">
                <a:solidFill>
                  <a:schemeClr val="tx1">
                    <a:lumMod val="75000"/>
                    <a:lumOff val="25000"/>
                  </a:schemeClr>
                </a:solidFill>
              </a:rPr>
              <a:t>» (сварочные очки), плащи, респираторы, индустриальная символика (значки биологической, радиоактивной опасности и так далее).</a:t>
            </a:r>
            <a:endParaRPr lang="ru-RU" sz="1400" dirty="0">
              <a:solidFill>
                <a:schemeClr val="tx1">
                  <a:lumMod val="75000"/>
                  <a:lumOff val="25000"/>
                </a:schemeClr>
              </a:solidFill>
            </a:endParaRPr>
          </a:p>
        </p:txBody>
      </p:sp>
      <p:sp>
        <p:nvSpPr>
          <p:cNvPr id="7" name="Управляющая кнопка: далее 6">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Управляющая кнопка: назад 7">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28604"/>
            <a:ext cx="8543956" cy="5286412"/>
          </a:xfrm>
        </p:spPr>
        <p:txBody>
          <a:bodyPr>
            <a:normAutofit/>
          </a:bodyPr>
          <a:lstStyle/>
          <a:p>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endParaRPr lang="ru-RU" sz="1400" dirty="0"/>
          </a:p>
        </p:txBody>
      </p:sp>
      <p:sp>
        <p:nvSpPr>
          <p:cNvPr id="4" name="Овал 3"/>
          <p:cNvSpPr/>
          <p:nvPr/>
        </p:nvSpPr>
        <p:spPr>
          <a:xfrm rot="20739167">
            <a:off x="148684" y="470777"/>
            <a:ext cx="6357982" cy="2000264"/>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lumMod val="75000"/>
                    <a:lumOff val="25000"/>
                  </a:schemeClr>
                </a:solidFill>
              </a:rPr>
              <a:t>Наиболее типичный внешний вид у </a:t>
            </a:r>
            <a:r>
              <a:rPr lang="ru-RU" dirty="0" err="1" smtClean="0">
                <a:solidFill>
                  <a:schemeClr val="tx1">
                    <a:lumMod val="75000"/>
                    <a:lumOff val="25000"/>
                  </a:schemeClr>
                </a:solidFill>
              </a:rPr>
              <a:t>кибер-готов</a:t>
            </a:r>
            <a:r>
              <a:rPr lang="ru-RU" dirty="0" smtClean="0">
                <a:solidFill>
                  <a:schemeClr val="tx1">
                    <a:lumMod val="75000"/>
                    <a:lumOff val="25000"/>
                  </a:schemeClr>
                </a:solidFill>
              </a:rPr>
              <a:t> это:</a:t>
            </a:r>
            <a:br>
              <a:rPr lang="ru-RU" dirty="0" smtClean="0">
                <a:solidFill>
                  <a:schemeClr val="tx1">
                    <a:lumMod val="75000"/>
                    <a:lumOff val="25000"/>
                  </a:schemeClr>
                </a:solidFill>
              </a:rPr>
            </a:br>
            <a:r>
              <a:rPr lang="ru-RU" dirty="0" smtClean="0">
                <a:solidFill>
                  <a:schemeClr val="tx1">
                    <a:lumMod val="75000"/>
                    <a:lumOff val="25000"/>
                  </a:schemeClr>
                </a:solidFill>
              </a:rPr>
              <a:t>Фетиш-обувь — блестящие высокие </a:t>
            </a:r>
            <a:r>
              <a:rPr lang="ru-RU" dirty="0" smtClean="0">
                <a:solidFill>
                  <a:schemeClr val="tx1">
                    <a:lumMod val="75000"/>
                    <a:lumOff val="25000"/>
                  </a:schemeClr>
                </a:solidFill>
                <a:hlinkClick r:id="rId2" tooltip="Сапоги"/>
              </a:rPr>
              <a:t>сапоги</a:t>
            </a:r>
            <a:r>
              <a:rPr lang="ru-RU" dirty="0" smtClean="0">
                <a:solidFill>
                  <a:schemeClr val="tx1">
                    <a:lumMod val="75000"/>
                    <a:lumOff val="25000"/>
                  </a:schemeClr>
                </a:solidFill>
              </a:rPr>
              <a:t> или высокие ботинки на толстой подошве с обилием ремешков, армейская обувь</a:t>
            </a:r>
            <a:endParaRPr lang="ru-RU" dirty="0">
              <a:solidFill>
                <a:schemeClr val="tx1">
                  <a:lumMod val="75000"/>
                  <a:lumOff val="25000"/>
                </a:schemeClr>
              </a:solidFill>
            </a:endParaRPr>
          </a:p>
        </p:txBody>
      </p:sp>
      <p:sp>
        <p:nvSpPr>
          <p:cNvPr id="5" name="Овал 4"/>
          <p:cNvSpPr/>
          <p:nvPr/>
        </p:nvSpPr>
        <p:spPr>
          <a:xfrm rot="474768">
            <a:off x="2777897" y="2244440"/>
            <a:ext cx="5786478" cy="2357454"/>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lumMod val="75000"/>
                    <a:lumOff val="25000"/>
                  </a:schemeClr>
                </a:solidFill>
              </a:rPr>
              <a:t>Блестящие (светоотражающие) облегающие черные или фольговые </a:t>
            </a:r>
            <a:r>
              <a:rPr lang="ru-RU" sz="1400" dirty="0" smtClean="0">
                <a:solidFill>
                  <a:schemeClr val="tx1">
                    <a:lumMod val="75000"/>
                    <a:lumOff val="25000"/>
                  </a:schemeClr>
                </a:solidFill>
                <a:hlinkClick r:id="rId3" tooltip="Винил"/>
              </a:rPr>
              <a:t>виниловые</a:t>
            </a:r>
            <a:r>
              <a:rPr lang="ru-RU" sz="1400" dirty="0" smtClean="0">
                <a:solidFill>
                  <a:schemeClr val="tx1">
                    <a:lumMod val="75000"/>
                    <a:lumOff val="25000"/>
                  </a:schemeClr>
                </a:solidFill>
              </a:rPr>
              <a:t> штаны, футболки с атрибутикой и надписями, топы, синтетические жилетки на молнии, виниловые плащи, как в фильме </a:t>
            </a:r>
            <a:r>
              <a:rPr lang="ru-RU" sz="1400" dirty="0" err="1" smtClean="0">
                <a:solidFill>
                  <a:schemeClr val="tx1">
                    <a:lumMod val="75000"/>
                    <a:lumOff val="25000"/>
                  </a:schemeClr>
                </a:solidFill>
                <a:hlinkClick r:id="rId4" tooltip="Матрица (фильм)"/>
              </a:rPr>
              <a:t>Матрица</a:t>
            </a:r>
            <a:r>
              <a:rPr lang="ru-RU" sz="1400" dirty="0" err="1" smtClean="0">
                <a:solidFill>
                  <a:schemeClr val="tx1">
                    <a:lumMod val="75000"/>
                    <a:lumOff val="25000"/>
                  </a:schemeClr>
                </a:solidFill>
              </a:rPr>
              <a:t>;или</a:t>
            </a:r>
            <a:r>
              <a:rPr lang="ru-RU" sz="1400" dirty="0" smtClean="0">
                <a:solidFill>
                  <a:schemeClr val="tx1">
                    <a:lumMod val="75000"/>
                    <a:lumOff val="25000"/>
                  </a:schemeClr>
                </a:solidFill>
              </a:rPr>
              <a:t> же обтягивающие, с неоновой вставкой цельные костюмы подобные тому, что было представлено в фильме </a:t>
            </a:r>
            <a:r>
              <a:rPr lang="ru-RU" sz="1400" dirty="0" smtClean="0">
                <a:solidFill>
                  <a:schemeClr val="tx1">
                    <a:lumMod val="75000"/>
                    <a:lumOff val="25000"/>
                  </a:schemeClr>
                </a:solidFill>
                <a:hlinkClick r:id="rId5" tooltip="Трон: Наследие"/>
              </a:rPr>
              <a:t>Трон: Наследие</a:t>
            </a:r>
            <a:endParaRPr lang="ru-RU" sz="1400" dirty="0">
              <a:solidFill>
                <a:schemeClr val="tx1">
                  <a:lumMod val="75000"/>
                  <a:lumOff val="25000"/>
                </a:schemeClr>
              </a:solidFill>
            </a:endParaRPr>
          </a:p>
        </p:txBody>
      </p:sp>
      <p:sp>
        <p:nvSpPr>
          <p:cNvPr id="7" name="Овал 6"/>
          <p:cNvSpPr/>
          <p:nvPr/>
        </p:nvSpPr>
        <p:spPr>
          <a:xfrm rot="20860519">
            <a:off x="194797" y="4142223"/>
            <a:ext cx="4929222" cy="2357430"/>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lumMod val="75000"/>
                    <a:lumOff val="25000"/>
                  </a:schemeClr>
                </a:solidFill>
              </a:rPr>
              <a:t>У девушек виниловые </a:t>
            </a:r>
            <a:r>
              <a:rPr lang="ru-RU" sz="1400" dirty="0" smtClean="0">
                <a:solidFill>
                  <a:schemeClr val="tx1">
                    <a:lumMod val="75000"/>
                    <a:lumOff val="25000"/>
                  </a:schemeClr>
                </a:solidFill>
                <a:hlinkClick r:id="rId6" tooltip="Мини-юбки"/>
              </a:rPr>
              <a:t>мини-юбки</a:t>
            </a:r>
            <a:r>
              <a:rPr lang="ru-RU" sz="1400" dirty="0" smtClean="0">
                <a:solidFill>
                  <a:schemeClr val="tx1">
                    <a:lumMod val="75000"/>
                    <a:lumOff val="25000"/>
                  </a:schemeClr>
                </a:solidFill>
              </a:rPr>
              <a:t> и </a:t>
            </a:r>
            <a:r>
              <a:rPr lang="ru-RU" sz="1400" dirty="0" err="1" smtClean="0">
                <a:solidFill>
                  <a:schemeClr val="tx1">
                    <a:lumMod val="75000"/>
                    <a:lumOff val="25000"/>
                  </a:schemeClr>
                </a:solidFill>
              </a:rPr>
              <a:t>поперечно-полосатые</a:t>
            </a:r>
            <a:r>
              <a:rPr lang="ru-RU" sz="1400" dirty="0" smtClean="0">
                <a:solidFill>
                  <a:schemeClr val="tx1">
                    <a:lumMod val="75000"/>
                    <a:lumOff val="25000"/>
                  </a:schemeClr>
                </a:solidFill>
              </a:rPr>
              <a:t> (черно-белые) </a:t>
            </a:r>
            <a:r>
              <a:rPr lang="ru-RU" sz="1400" dirty="0" smtClean="0">
                <a:solidFill>
                  <a:schemeClr val="tx1">
                    <a:lumMod val="75000"/>
                    <a:lumOff val="25000"/>
                  </a:schemeClr>
                </a:solidFill>
                <a:hlinkClick r:id="rId7" tooltip="Колготки"/>
              </a:rPr>
              <a:t>колготки</a:t>
            </a:r>
            <a:r>
              <a:rPr lang="ru-RU" sz="1400" dirty="0" smtClean="0">
                <a:solidFill>
                  <a:schemeClr val="tx1">
                    <a:lumMod val="75000"/>
                    <a:lumOff val="25000"/>
                  </a:schemeClr>
                </a:solidFill>
              </a:rPr>
              <a:t> и нарукавники. </a:t>
            </a:r>
            <a:r>
              <a:rPr lang="ru-RU" sz="1400" dirty="0" err="1" smtClean="0">
                <a:solidFill>
                  <a:schemeClr val="tx1">
                    <a:lumMod val="75000"/>
                    <a:lumOff val="25000"/>
                  </a:schemeClr>
                </a:solidFill>
              </a:rPr>
              <a:t>Топы-бюстье</a:t>
            </a:r>
            <a:r>
              <a:rPr lang="ru-RU" sz="1400" dirty="0" smtClean="0">
                <a:solidFill>
                  <a:schemeClr val="tx1">
                    <a:lumMod val="75000"/>
                    <a:lumOff val="25000"/>
                  </a:schemeClr>
                </a:solidFill>
              </a:rPr>
              <a:t> с открытым животом и спиной;</a:t>
            </a:r>
            <a:br>
              <a:rPr lang="ru-RU" sz="1400" dirty="0" smtClean="0">
                <a:solidFill>
                  <a:schemeClr val="tx1">
                    <a:lumMod val="75000"/>
                    <a:lumOff val="25000"/>
                  </a:schemeClr>
                </a:solidFill>
              </a:rPr>
            </a:br>
            <a:r>
              <a:rPr lang="ru-RU" sz="1400" dirty="0" smtClean="0">
                <a:solidFill>
                  <a:schemeClr val="tx1">
                    <a:lumMod val="75000"/>
                    <a:lumOff val="25000"/>
                  </a:schemeClr>
                </a:solidFill>
              </a:rPr>
              <a:t>Разноцветные волосы «кислотных» цветов (зеленый, синий, красный, фиолетовый). Однако может доминировать и черный цвет.</a:t>
            </a:r>
            <a:endParaRPr lang="ru-RU" sz="1400" dirty="0">
              <a:solidFill>
                <a:schemeClr val="tx1">
                  <a:lumMod val="75000"/>
                  <a:lumOff val="25000"/>
                </a:schemeClr>
              </a:solidFill>
            </a:endParaRPr>
          </a:p>
        </p:txBody>
      </p:sp>
      <p:sp>
        <p:nvSpPr>
          <p:cNvPr id="8" name="Управляющая кнопка: далее 7">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Управляющая кнопка: назад 8">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newsfla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571604" y="2143116"/>
            <a:ext cx="6357966" cy="1754326"/>
          </a:xfrm>
          <a:prstGeom prst="rect">
            <a:avLst/>
          </a:prstGeom>
        </p:spPr>
        <p:txBody>
          <a:bodyPr wrap="square">
            <a:spAutoFit/>
          </a:bodyPr>
          <a:lstStyle/>
          <a:p>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endParaRPr lang="ru-RU" dirty="0"/>
          </a:p>
        </p:txBody>
      </p:sp>
      <p:sp>
        <p:nvSpPr>
          <p:cNvPr id="4" name="Овал 3"/>
          <p:cNvSpPr/>
          <p:nvPr/>
        </p:nvSpPr>
        <p:spPr>
          <a:xfrm rot="718068">
            <a:off x="2937780" y="394275"/>
            <a:ext cx="6072230" cy="1928826"/>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lumMod val="75000"/>
                    <a:lumOff val="25000"/>
                  </a:schemeClr>
                </a:solidFill>
              </a:rPr>
              <a:t>Собранные в пучок (иногда в два пучка) волосы вплетены провода или волосы заплетены в косички в виде проводов (цвета проводов); </a:t>
            </a:r>
            <a:r>
              <a:rPr lang="ru-RU" sz="1400" dirty="0" err="1" smtClean="0">
                <a:solidFill>
                  <a:schemeClr val="tx1">
                    <a:lumMod val="75000"/>
                    <a:lumOff val="25000"/>
                  </a:schemeClr>
                </a:solidFill>
                <a:hlinkClick r:id="rId2" tooltip="Дреды"/>
              </a:rPr>
              <a:t>дреды</a:t>
            </a:r>
            <a:r>
              <a:rPr lang="ru-RU" sz="1400" dirty="0" smtClean="0">
                <a:solidFill>
                  <a:schemeClr val="tx1">
                    <a:lumMod val="75000"/>
                    <a:lumOff val="25000"/>
                  </a:schemeClr>
                </a:solidFill>
              </a:rPr>
              <a:t>; ирокезы; двойные ирокезы; прически в стиле </a:t>
            </a:r>
            <a:r>
              <a:rPr lang="ru-RU" sz="1400" dirty="0" err="1" smtClean="0">
                <a:solidFill>
                  <a:schemeClr val="tx1">
                    <a:lumMod val="75000"/>
                    <a:lumOff val="25000"/>
                  </a:schemeClr>
                </a:solidFill>
                <a:hlinkClick r:id="rId3" tooltip="Velvet Acid Christ"/>
              </a:rPr>
              <a:t>Velvet</a:t>
            </a:r>
            <a:r>
              <a:rPr lang="ru-RU" sz="1400" dirty="0" smtClean="0">
                <a:solidFill>
                  <a:schemeClr val="tx1">
                    <a:lumMod val="75000"/>
                    <a:lumOff val="25000"/>
                  </a:schemeClr>
                </a:solidFill>
                <a:hlinkClick r:id="rId3" tooltip="Velvet Acid Christ"/>
              </a:rPr>
              <a:t> </a:t>
            </a:r>
            <a:r>
              <a:rPr lang="ru-RU" sz="1400" dirty="0" err="1" smtClean="0">
                <a:solidFill>
                  <a:schemeClr val="tx1">
                    <a:lumMod val="75000"/>
                    <a:lumOff val="25000"/>
                  </a:schemeClr>
                </a:solidFill>
                <a:hlinkClick r:id="rId3" tooltip="Velvet Acid Christ"/>
              </a:rPr>
              <a:t>Acid</a:t>
            </a:r>
            <a:r>
              <a:rPr lang="ru-RU" sz="1400" dirty="0" smtClean="0">
                <a:solidFill>
                  <a:schemeClr val="tx1">
                    <a:lumMod val="75000"/>
                    <a:lumOff val="25000"/>
                  </a:schemeClr>
                </a:solidFill>
                <a:hlinkClick r:id="rId3" tooltip="Velvet Acid Christ"/>
              </a:rPr>
              <a:t> </a:t>
            </a:r>
            <a:r>
              <a:rPr lang="ru-RU" sz="1400" dirty="0" err="1" smtClean="0">
                <a:solidFill>
                  <a:schemeClr val="tx1">
                    <a:lumMod val="75000"/>
                    <a:lumOff val="25000"/>
                  </a:schemeClr>
                </a:solidFill>
                <a:hlinkClick r:id="rId3" tooltip="Velvet Acid Christ"/>
              </a:rPr>
              <a:t>Christ</a:t>
            </a:r>
            <a:r>
              <a:rPr lang="ru-RU" sz="1400" dirty="0" smtClean="0">
                <a:solidFill>
                  <a:schemeClr val="tx1">
                    <a:lumMod val="75000"/>
                    <a:lumOff val="25000"/>
                  </a:schemeClr>
                </a:solidFill>
              </a:rPr>
              <a:t> Такой тип </a:t>
            </a:r>
            <a:r>
              <a:rPr lang="ru-RU" sz="1400" dirty="0" err="1" smtClean="0">
                <a:solidFill>
                  <a:schemeClr val="tx1">
                    <a:lumMod val="75000"/>
                    <a:lumOff val="25000"/>
                  </a:schemeClr>
                </a:solidFill>
              </a:rPr>
              <a:t>стайлинга</a:t>
            </a:r>
            <a:r>
              <a:rPr lang="ru-RU" sz="1400" dirty="0" smtClean="0">
                <a:solidFill>
                  <a:schemeClr val="tx1">
                    <a:lumMod val="75000"/>
                    <a:lumOff val="25000"/>
                  </a:schemeClr>
                </a:solidFill>
              </a:rPr>
              <a:t> называется «</a:t>
            </a:r>
            <a:r>
              <a:rPr lang="ru-RU" sz="1400" dirty="0" err="1" smtClean="0">
                <a:solidFill>
                  <a:schemeClr val="tx1">
                    <a:lumMod val="75000"/>
                    <a:lumOff val="25000"/>
                  </a:schemeClr>
                </a:solidFill>
              </a:rPr>
              <a:t>кибер-локи</a:t>
            </a:r>
            <a:r>
              <a:rPr lang="ru-RU" sz="1400" dirty="0" smtClean="0">
                <a:solidFill>
                  <a:schemeClr val="tx1">
                    <a:lumMod val="75000"/>
                    <a:lumOff val="25000"/>
                  </a:schemeClr>
                </a:solidFill>
              </a:rPr>
              <a:t>»(по аналогии с </a:t>
            </a:r>
            <a:r>
              <a:rPr lang="ru-RU" sz="1400" dirty="0" err="1" smtClean="0">
                <a:solidFill>
                  <a:schemeClr val="tx1">
                    <a:lumMod val="75000"/>
                    <a:lumOff val="25000"/>
                  </a:schemeClr>
                </a:solidFill>
              </a:rPr>
              <a:t>дред-локами</a:t>
            </a:r>
            <a:r>
              <a:rPr lang="ru-RU" sz="1400" dirty="0" smtClean="0">
                <a:solidFill>
                  <a:schemeClr val="tx1">
                    <a:lumMod val="75000"/>
                    <a:lumOff val="25000"/>
                  </a:schemeClr>
                </a:solidFill>
              </a:rPr>
              <a:t>)</a:t>
            </a:r>
            <a:endParaRPr lang="ru-RU" sz="1400" dirty="0">
              <a:solidFill>
                <a:schemeClr val="tx1">
                  <a:lumMod val="75000"/>
                  <a:lumOff val="25000"/>
                </a:schemeClr>
              </a:solidFill>
            </a:endParaRPr>
          </a:p>
        </p:txBody>
      </p:sp>
      <p:sp>
        <p:nvSpPr>
          <p:cNvPr id="5" name="Овал 4"/>
          <p:cNvSpPr/>
          <p:nvPr/>
        </p:nvSpPr>
        <p:spPr>
          <a:xfrm rot="21080567">
            <a:off x="149837" y="1921835"/>
            <a:ext cx="5786478" cy="2428892"/>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t>Обилие </a:t>
            </a:r>
            <a:r>
              <a:rPr lang="ru-RU" sz="1600" dirty="0" err="1" smtClean="0">
                <a:hlinkClick r:id="rId4" tooltip="Хай-тек"/>
              </a:rPr>
              <a:t>хай-тековской</a:t>
            </a:r>
            <a:r>
              <a:rPr lang="ru-RU" sz="1600" dirty="0" smtClean="0"/>
              <a:t> атрибутики: микросхемы, </a:t>
            </a:r>
            <a:r>
              <a:rPr lang="ru-RU" sz="1600" dirty="0" smtClean="0">
                <a:hlinkClick r:id="rId5" tooltip="Чип"/>
              </a:rPr>
              <a:t>чипы</a:t>
            </a:r>
            <a:r>
              <a:rPr lang="ru-RU" sz="1600" dirty="0" smtClean="0"/>
              <a:t>, </a:t>
            </a:r>
            <a:r>
              <a:rPr lang="ru-RU" sz="1600" dirty="0" err="1" smtClean="0"/>
              <a:t>штрих-коды</a:t>
            </a:r>
            <a:r>
              <a:rPr lang="ru-RU" sz="1600" dirty="0" smtClean="0"/>
              <a:t>, пластиковые ремни и браслеты, ошейники, нашивки с электротехнической символикой, наколенники и щитки, как у </a:t>
            </a:r>
            <a:r>
              <a:rPr lang="ru-RU" sz="1600" dirty="0" smtClean="0">
                <a:hlinkClick r:id="rId6" tooltip="Робот"/>
              </a:rPr>
              <a:t>роботов</a:t>
            </a:r>
            <a:r>
              <a:rPr lang="ru-RU" sz="1600" dirty="0" smtClean="0"/>
              <a:t>, провода, датчики, разъемы, розетки;</a:t>
            </a:r>
            <a:endParaRPr lang="ru-RU" sz="1600" dirty="0"/>
          </a:p>
        </p:txBody>
      </p:sp>
      <p:sp>
        <p:nvSpPr>
          <p:cNvPr id="6" name="Овал 5"/>
          <p:cNvSpPr/>
          <p:nvPr/>
        </p:nvSpPr>
        <p:spPr>
          <a:xfrm>
            <a:off x="3245175" y="3883587"/>
            <a:ext cx="5786478" cy="2714644"/>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lumMod val="75000"/>
                    <a:lumOff val="25000"/>
                  </a:schemeClr>
                </a:solidFill>
              </a:rPr>
              <a:t>Очки сварщика (</a:t>
            </a:r>
            <a:r>
              <a:rPr lang="ru-RU" sz="1600" dirty="0" err="1" smtClean="0">
                <a:solidFill>
                  <a:schemeClr val="tx1">
                    <a:lumMod val="75000"/>
                    <a:lumOff val="25000"/>
                  </a:schemeClr>
                </a:solidFill>
              </a:rPr>
              <a:t>гогглы</a:t>
            </a:r>
            <a:r>
              <a:rPr lang="ru-RU" sz="1600" dirty="0" smtClean="0">
                <a:solidFill>
                  <a:schemeClr val="tx1">
                    <a:lumMod val="75000"/>
                    <a:lumOff val="25000"/>
                  </a:schemeClr>
                </a:solidFill>
              </a:rPr>
              <a:t>) или лётные очки, используемые как обруч для волос. Часто украшаются фосфорными красками, светоотражателями, печатными платами, деталями систем охлаждения, светодиодной подсветкой.</a:t>
            </a:r>
            <a:br>
              <a:rPr lang="ru-RU" sz="1600" dirty="0" smtClean="0">
                <a:solidFill>
                  <a:schemeClr val="tx1">
                    <a:lumMod val="75000"/>
                    <a:lumOff val="25000"/>
                  </a:schemeClr>
                </a:solidFill>
              </a:rPr>
            </a:br>
            <a:r>
              <a:rPr lang="ru-RU" sz="1600" dirty="0" smtClean="0">
                <a:solidFill>
                  <a:schemeClr val="tx1">
                    <a:lumMod val="75000"/>
                    <a:lumOff val="25000"/>
                  </a:schemeClr>
                </a:solidFill>
              </a:rPr>
              <a:t>Наиболее популярным декоративным символом является знак </a:t>
            </a:r>
            <a:r>
              <a:rPr lang="ru-RU" sz="1600" dirty="0" smtClean="0">
                <a:solidFill>
                  <a:schemeClr val="tx1">
                    <a:lumMod val="75000"/>
                    <a:lumOff val="25000"/>
                  </a:schemeClr>
                </a:solidFill>
                <a:hlinkClick r:id="rId7" tooltip="Биологическая опасность"/>
              </a:rPr>
              <a:t>биологической опасности</a:t>
            </a:r>
            <a:r>
              <a:rPr lang="ru-RU" sz="1600" dirty="0" smtClean="0">
                <a:solidFill>
                  <a:schemeClr val="tx1">
                    <a:lumMod val="75000"/>
                    <a:lumOff val="25000"/>
                  </a:schemeClr>
                </a:solidFill>
              </a:rPr>
              <a:t> (</a:t>
            </a:r>
            <a:r>
              <a:rPr lang="ru-RU" sz="1600" dirty="0" err="1" smtClean="0">
                <a:solidFill>
                  <a:schemeClr val="tx1">
                    <a:lumMod val="75000"/>
                    <a:lumOff val="25000"/>
                  </a:schemeClr>
                </a:solidFill>
              </a:rPr>
              <a:t>биохазард</a:t>
            </a:r>
            <a:r>
              <a:rPr lang="ru-RU" sz="1600" dirty="0" smtClean="0">
                <a:solidFill>
                  <a:schemeClr val="tx1">
                    <a:lumMod val="75000"/>
                    <a:lumOff val="25000"/>
                  </a:schemeClr>
                </a:solidFill>
              </a:rPr>
              <a:t>)</a:t>
            </a:r>
            <a:endParaRPr lang="ru-RU" sz="1600" dirty="0">
              <a:solidFill>
                <a:schemeClr val="tx1">
                  <a:lumMod val="75000"/>
                  <a:lumOff val="25000"/>
                </a:schemeClr>
              </a:solidFill>
            </a:endParaRPr>
          </a:p>
        </p:txBody>
      </p:sp>
      <p:sp>
        <p:nvSpPr>
          <p:cNvPr id="8" name="Управляющая кнопка: назад 7">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Управляющая кнопка: домой 8">
            <a:hlinkClick r:id="rId8" action="ppaction://hlinksldjump" highlightClick="1"/>
          </p:cNvPr>
          <p:cNvSpPr/>
          <p:nvPr/>
        </p:nvSpPr>
        <p:spPr>
          <a:xfrm>
            <a:off x="8143900" y="6286520"/>
            <a:ext cx="571504" cy="57148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Панки</a:t>
            </a:r>
            <a:endParaRPr lang="ru-RU" dirty="0"/>
          </a:p>
        </p:txBody>
      </p:sp>
      <p:pic>
        <p:nvPicPr>
          <p:cNvPr id="4" name="Рисунок 3" descr="http://upload.wikimedia.org/wikipedia/commons/thumb/8/8a/Punks.jpg/220px-Punks.jpg">
            <a:hlinkClick r:id="rId2"/>
          </p:cNvPr>
          <p:cNvPicPr/>
          <p:nvPr/>
        </p:nvPicPr>
        <p:blipFill>
          <a:blip r:embed="rId3" cstate="print"/>
          <a:srcRect/>
          <a:stretch>
            <a:fillRect/>
          </a:stretch>
        </p:blipFill>
        <p:spPr bwMode="auto">
          <a:xfrm>
            <a:off x="2571736" y="2000240"/>
            <a:ext cx="4048146" cy="3338530"/>
          </a:xfrm>
          <a:prstGeom prst="rect">
            <a:avLst/>
          </a:prstGeom>
          <a:ln>
            <a:headEnd/>
            <a:tailEnd/>
          </a:ln>
        </p:spPr>
        <p:style>
          <a:lnRef idx="2">
            <a:schemeClr val="dk1"/>
          </a:lnRef>
          <a:fillRef idx="1">
            <a:schemeClr val="lt1"/>
          </a:fillRef>
          <a:effectRef idx="0">
            <a:schemeClr val="dk1"/>
          </a:effectRef>
          <a:fontRef idx="minor">
            <a:schemeClr val="dk1"/>
          </a:fontRef>
        </p:style>
      </p:pic>
    </p:spTree>
  </p:cSld>
  <p:clrMapOvr>
    <a:masterClrMapping/>
  </p:clrMapOvr>
  <p:transition>
    <p:checke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6090464"/>
          </a:xfrm>
        </p:spPr>
        <p:txBody>
          <a:bodyPr>
            <a:normAutofit/>
          </a:bodyPr>
          <a:lstStyle/>
          <a:p>
            <a:r>
              <a:rPr lang="ru-RU" sz="1400" dirty="0" smtClean="0"/>
              <a:t/>
            </a:r>
            <a:br>
              <a:rPr lang="ru-RU" sz="1400" dirty="0" smtClean="0"/>
            </a:br>
            <a:r>
              <a:rPr lang="ru-RU" sz="1400" dirty="0" smtClean="0"/>
              <a:t/>
            </a:r>
            <a:br>
              <a:rPr lang="ru-RU" sz="1400" dirty="0" smtClean="0"/>
            </a:br>
            <a:r>
              <a:rPr lang="ru-RU" sz="1200" dirty="0" smtClean="0"/>
              <a:t> </a:t>
            </a:r>
            <a:br>
              <a:rPr lang="ru-RU" sz="1200" dirty="0" smtClean="0"/>
            </a:br>
            <a:endParaRPr lang="ru-RU" sz="1400" dirty="0"/>
          </a:p>
        </p:txBody>
      </p:sp>
      <p:sp>
        <p:nvSpPr>
          <p:cNvPr id="5" name="Прямоугольник 4"/>
          <p:cNvSpPr/>
          <p:nvPr/>
        </p:nvSpPr>
        <p:spPr>
          <a:xfrm rot="21143430">
            <a:off x="314950" y="683206"/>
            <a:ext cx="7215238" cy="2000264"/>
          </a:xfrm>
          <a:prstGeom prst="rect">
            <a:avLst/>
          </a:prstGeom>
          <a:solidFill>
            <a:schemeClr val="accent1">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lumMod val="75000"/>
                    <a:lumOff val="25000"/>
                  </a:schemeClr>
                </a:solidFill>
              </a:rPr>
              <a:t>Внешний вид панков</a:t>
            </a:r>
            <a:br>
              <a:rPr lang="ru-RU" sz="1400" dirty="0" smtClean="0">
                <a:solidFill>
                  <a:schemeClr val="tx1">
                    <a:lumMod val="75000"/>
                    <a:lumOff val="25000"/>
                  </a:schemeClr>
                </a:solidFill>
              </a:rPr>
            </a:br>
            <a:r>
              <a:rPr lang="ru-RU" sz="1400" dirty="0" smtClean="0">
                <a:solidFill>
                  <a:schemeClr val="tx1">
                    <a:lumMod val="75000"/>
                    <a:lumOff val="25000"/>
                  </a:schemeClr>
                </a:solidFill>
              </a:rPr>
              <a:t>Многие панки красят волосы в яркие неестественные цвета, начёсывают и фиксируют их лаком, гелем или пивом, чтобы они стояли торчком. В </a:t>
            </a:r>
            <a:r>
              <a:rPr lang="ru-RU" sz="1400" dirty="0" smtClean="0">
                <a:solidFill>
                  <a:schemeClr val="tx1">
                    <a:lumMod val="75000"/>
                    <a:lumOff val="25000"/>
                  </a:schemeClr>
                </a:solidFill>
                <a:hlinkClick r:id="rId2" tooltip="1980-е"/>
              </a:rPr>
              <a:t>80-х</a:t>
            </a:r>
            <a:r>
              <a:rPr lang="ru-RU" sz="1400" dirty="0" smtClean="0">
                <a:solidFill>
                  <a:schemeClr val="tx1">
                    <a:lumMod val="75000"/>
                    <a:lumOff val="25000"/>
                  </a:schemeClr>
                </a:solidFill>
              </a:rPr>
              <a:t> у панков стала модной причёска «</a:t>
            </a:r>
            <a:r>
              <a:rPr lang="ru-RU" sz="1400" dirty="0" smtClean="0">
                <a:solidFill>
                  <a:schemeClr val="tx1">
                    <a:lumMod val="75000"/>
                    <a:lumOff val="25000"/>
                  </a:schemeClr>
                </a:solidFill>
                <a:hlinkClick r:id="rId3" tooltip="Ирокез (причёска)"/>
              </a:rPr>
              <a:t>ирокез</a:t>
            </a:r>
            <a:r>
              <a:rPr lang="ru-RU" sz="1400" dirty="0" smtClean="0">
                <a:solidFill>
                  <a:schemeClr val="tx1">
                    <a:lumMod val="75000"/>
                    <a:lumOff val="25000"/>
                  </a:schemeClr>
                </a:solidFill>
              </a:rPr>
              <a:t>». Носят джинсы, заправленные в тяжёлые ботинки или подвёрнутые под короткие тяжёлые ботинки (банки) и кеды. Некоторые предварительно вымачивают джинсы в растворе отбеливателя, чтобы те пошли рыжими разводами, а также носят кеды. Манеру носить кеды начала группа </a:t>
            </a:r>
            <a:r>
              <a:rPr lang="ru-RU" sz="1400" dirty="0" err="1" smtClean="0">
                <a:solidFill>
                  <a:schemeClr val="tx1">
                    <a:lumMod val="75000"/>
                    <a:lumOff val="25000"/>
                  </a:schemeClr>
                </a:solidFill>
              </a:rPr>
              <a:t>Ramones</a:t>
            </a:r>
            <a:r>
              <a:rPr lang="ru-RU" sz="1400" dirty="0" smtClean="0">
                <a:solidFill>
                  <a:schemeClr val="tx1">
                    <a:lumMod val="75000"/>
                    <a:lumOff val="25000"/>
                  </a:schemeClr>
                </a:solidFill>
              </a:rPr>
              <a:t>, а саму эту манеру они переняли у мексиканской шпаны (также именуемой как «</a:t>
            </a:r>
            <a:r>
              <a:rPr lang="ru-RU" sz="1400" dirty="0" err="1" smtClean="0">
                <a:solidFill>
                  <a:schemeClr val="tx1">
                    <a:lumMod val="75000"/>
                    <a:lumOff val="25000"/>
                  </a:schemeClr>
                </a:solidFill>
              </a:rPr>
              <a:t>латиносы</a:t>
            </a:r>
            <a:r>
              <a:rPr lang="ru-RU" sz="1400" dirty="0" smtClean="0">
                <a:solidFill>
                  <a:schemeClr val="tx1">
                    <a:lumMod val="75000"/>
                    <a:lumOff val="25000"/>
                  </a:schemeClr>
                </a:solidFill>
              </a:rPr>
              <a:t>»).</a:t>
            </a:r>
            <a:endParaRPr lang="ru-RU" sz="1400" dirty="0">
              <a:solidFill>
                <a:schemeClr val="tx1">
                  <a:lumMod val="75000"/>
                  <a:lumOff val="25000"/>
                </a:schemeClr>
              </a:solidFill>
            </a:endParaRPr>
          </a:p>
        </p:txBody>
      </p:sp>
      <p:sp>
        <p:nvSpPr>
          <p:cNvPr id="6" name="Прямоугольник 5"/>
          <p:cNvSpPr/>
          <p:nvPr/>
        </p:nvSpPr>
        <p:spPr>
          <a:xfrm rot="197374">
            <a:off x="2396854" y="3624781"/>
            <a:ext cx="6215106" cy="1785950"/>
          </a:xfrm>
          <a:prstGeom prst="rect">
            <a:avLst/>
          </a:prstGeom>
          <a:solidFill>
            <a:schemeClr val="accent1">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lumMod val="75000"/>
                    <a:lumOff val="25000"/>
                  </a:schemeClr>
                </a:solidFill>
                <a:hlinkClick r:id="rId4" tooltip="Косуха"/>
              </a:rPr>
              <a:t>Куртка-косуха</a:t>
            </a:r>
            <a:r>
              <a:rPr lang="ru-RU" sz="1400" dirty="0" smtClean="0">
                <a:solidFill>
                  <a:schemeClr val="tx1">
                    <a:lumMod val="75000"/>
                    <a:lumOff val="25000"/>
                  </a:schemeClr>
                </a:solidFill>
              </a:rPr>
              <a:t> — была перенята как </a:t>
            </a:r>
            <a:r>
              <a:rPr lang="ru-RU" sz="1400" dirty="0" err="1" smtClean="0">
                <a:solidFill>
                  <a:schemeClr val="tx1">
                    <a:lumMod val="75000"/>
                    <a:lumOff val="25000"/>
                  </a:schemeClr>
                </a:solidFill>
              </a:rPr>
              <a:t>рок-н-ролльный</a:t>
            </a:r>
            <a:r>
              <a:rPr lang="ru-RU" sz="1400" dirty="0" smtClean="0">
                <a:solidFill>
                  <a:schemeClr val="tx1">
                    <a:lumMod val="75000"/>
                    <a:lumOff val="25000"/>
                  </a:schemeClr>
                </a:solidFill>
              </a:rPr>
              <a:t> атрибут из </a:t>
            </a:r>
            <a:r>
              <a:rPr lang="ru-RU" sz="1400" dirty="0" smtClean="0">
                <a:solidFill>
                  <a:schemeClr val="tx1">
                    <a:lumMod val="75000"/>
                    <a:lumOff val="25000"/>
                  </a:schemeClr>
                </a:solidFill>
                <a:hlinkClick r:id="rId5" tooltip="1950-е"/>
              </a:rPr>
              <a:t>50-х</a:t>
            </a:r>
            <a:r>
              <a:rPr lang="ru-RU" sz="1400" dirty="0" smtClean="0">
                <a:solidFill>
                  <a:schemeClr val="tx1">
                    <a:lumMod val="75000"/>
                    <a:lumOff val="25000"/>
                  </a:schemeClr>
                </a:solidFill>
              </a:rPr>
              <a:t>, когда мотоцикл и рок-н-ролл были неотделимыми компонентами. Панки первой волны стремились вернуть рок-музыке ту же нарочитую задиристость и драйв, которые со временем отняла массовая коммерциализация музыки.</a:t>
            </a:r>
            <a:br>
              <a:rPr lang="ru-RU" sz="1400" dirty="0" smtClean="0">
                <a:solidFill>
                  <a:schemeClr val="tx1">
                    <a:lumMod val="75000"/>
                    <a:lumOff val="25000"/>
                  </a:schemeClr>
                </a:solidFill>
              </a:rPr>
            </a:br>
            <a:r>
              <a:rPr lang="ru-RU" sz="1400" dirty="0" smtClean="0">
                <a:solidFill>
                  <a:schemeClr val="tx1">
                    <a:lumMod val="75000"/>
                    <a:lumOff val="25000"/>
                  </a:schemeClr>
                </a:solidFill>
              </a:rPr>
              <a:t>Также панки носят различные атрибуты </a:t>
            </a:r>
            <a:r>
              <a:rPr lang="ru-RU" sz="1400" dirty="0" err="1" smtClean="0">
                <a:solidFill>
                  <a:schemeClr val="tx1">
                    <a:lumMod val="75000"/>
                    <a:lumOff val="25000"/>
                  </a:schemeClr>
                </a:solidFill>
              </a:rPr>
              <a:t>рокерских</a:t>
            </a:r>
            <a:r>
              <a:rPr lang="ru-RU" sz="1400" dirty="0" smtClean="0">
                <a:solidFill>
                  <a:schemeClr val="tx1">
                    <a:lumMod val="75000"/>
                    <a:lumOff val="25000"/>
                  </a:schemeClr>
                </a:solidFill>
              </a:rPr>
              <a:t> субкультур — ошейники, браслеты (преимущественно кожаные с шипами), и т. П.</a:t>
            </a:r>
            <a:endParaRPr lang="ru-RU" sz="1400" dirty="0">
              <a:solidFill>
                <a:schemeClr val="tx1">
                  <a:lumMod val="75000"/>
                  <a:lumOff val="25000"/>
                </a:schemeClr>
              </a:solidFill>
            </a:endParaRPr>
          </a:p>
        </p:txBody>
      </p:sp>
      <p:sp>
        <p:nvSpPr>
          <p:cNvPr id="7" name="Управляющая кнопка: далее 6">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Управляющая кнопка: назад 7">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strips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42844" y="142852"/>
            <a:ext cx="8501122" cy="6572296"/>
          </a:xfrm>
        </p:spPr>
        <p:txBody>
          <a:bodyPr>
            <a:normAutofit fontScale="77500" lnSpcReduction="20000"/>
          </a:bodyPr>
          <a:lstStyle/>
          <a:p>
            <a:pPr marL="273050" indent="-6350">
              <a:buNone/>
            </a:pPr>
            <a:r>
              <a:rPr lang="en-US" b="1" dirty="0" smtClean="0"/>
              <a:t>		</a:t>
            </a:r>
            <a:r>
              <a:rPr lang="ru-RU" b="1" dirty="0" smtClean="0"/>
              <a:t>Субкультура</a:t>
            </a:r>
            <a:r>
              <a:rPr lang="ru-RU" dirty="0" smtClean="0"/>
              <a:t> (</a:t>
            </a:r>
            <a:r>
              <a:rPr lang="ru-RU" dirty="0" smtClean="0">
                <a:hlinkClick r:id="rId2" tooltip="Латинский язык"/>
              </a:rPr>
              <a:t>лат.</a:t>
            </a:r>
            <a:r>
              <a:rPr lang="ru-RU" dirty="0" smtClean="0"/>
              <a:t> </a:t>
            </a:r>
            <a:r>
              <a:rPr lang="ru-RU" i="1" dirty="0" err="1" smtClean="0"/>
              <a:t>sub</a:t>
            </a:r>
            <a:r>
              <a:rPr lang="ru-RU" dirty="0" smtClean="0"/>
              <a:t> — под и </a:t>
            </a:r>
            <a:r>
              <a:rPr lang="ru-RU" i="1" dirty="0" err="1" smtClean="0"/>
              <a:t>cultura</a:t>
            </a:r>
            <a:r>
              <a:rPr lang="ru-RU" dirty="0" smtClean="0"/>
              <a:t> — культура; </a:t>
            </a:r>
            <a:r>
              <a:rPr lang="ru-RU" i="1" dirty="0" err="1" smtClean="0"/>
              <a:t>подкультура</a:t>
            </a:r>
            <a:r>
              <a:rPr lang="ru-RU" dirty="0" smtClean="0"/>
              <a:t>) в </a:t>
            </a:r>
            <a:r>
              <a:rPr lang="ru-RU" dirty="0" smtClean="0">
                <a:hlinkClick r:id="rId3" tooltip="Социология"/>
              </a:rPr>
              <a:t>социологии</a:t>
            </a:r>
            <a:r>
              <a:rPr lang="ru-RU" dirty="0" smtClean="0"/>
              <a:t> и </a:t>
            </a:r>
            <a:r>
              <a:rPr lang="ru-RU" dirty="0" err="1" smtClean="0">
                <a:hlinkClick r:id="rId4" tooltip="Культурология"/>
              </a:rPr>
              <a:t>культурологии</a:t>
            </a:r>
            <a:r>
              <a:rPr lang="ru-RU" dirty="0" smtClean="0"/>
              <a:t> — </a:t>
            </a:r>
            <a:r>
              <a:rPr lang="ru-RU" dirty="0" err="1" smtClean="0"/>
              <a:t>часть</a:t>
            </a:r>
            <a:r>
              <a:rPr lang="ru-RU" dirty="0" err="1" smtClean="0">
                <a:hlinkClick r:id="rId5" tooltip="Культура"/>
              </a:rPr>
              <a:t>культуры</a:t>
            </a:r>
            <a:r>
              <a:rPr lang="ru-RU" dirty="0" smtClean="0"/>
              <a:t> общества, отличающаяся от преобладающего большинства, а также социальные группы носителей этой культуры. </a:t>
            </a:r>
            <a:endParaRPr lang="en-US" dirty="0" smtClean="0"/>
          </a:p>
          <a:p>
            <a:pPr marL="273050" indent="-6350">
              <a:buNone/>
            </a:pPr>
            <a:r>
              <a:rPr lang="en-US" dirty="0" smtClean="0"/>
              <a:t>		</a:t>
            </a:r>
            <a:r>
              <a:rPr lang="ru-RU" dirty="0" smtClean="0"/>
              <a:t>Субкультура может отличаться от </a:t>
            </a:r>
            <a:r>
              <a:rPr lang="ru-RU" dirty="0" smtClean="0">
                <a:hlinkClick r:id="rId6" tooltip="Традиционная культура"/>
              </a:rPr>
              <a:t>доминирующей культуры</a:t>
            </a:r>
            <a:r>
              <a:rPr lang="ru-RU" dirty="0" smtClean="0"/>
              <a:t> собственной системой ценностей, </a:t>
            </a:r>
            <a:r>
              <a:rPr lang="ru-RU" dirty="0" smtClean="0">
                <a:hlinkClick r:id="rId7" tooltip="Язык"/>
              </a:rPr>
              <a:t>языком</a:t>
            </a:r>
            <a:r>
              <a:rPr lang="ru-RU" dirty="0" smtClean="0"/>
              <a:t>, манерой поведения, одеждой и другими аспектами</a:t>
            </a:r>
            <a:r>
              <a:rPr lang="en-US" dirty="0" smtClean="0"/>
              <a:t>.</a:t>
            </a:r>
            <a:r>
              <a:rPr lang="ru-RU" dirty="0" smtClean="0"/>
              <a:t> Различают субкультуры, формирующиеся на национальной, демографической, профессиональной, географической и других базах. Как правило, субкультура проносится человеком на протяжении всей жизни. В частности, субкультуры образуются этническими общностями, отличающимися своим диалектом от языковой нормы. Другим известным примером являются молодёжные субкультуры</a:t>
            </a:r>
            <a:endParaRPr lang="en-US" dirty="0" smtClean="0"/>
          </a:p>
          <a:p>
            <a:pPr marL="273050" indent="-6350">
              <a:buNone/>
            </a:pPr>
            <a:r>
              <a:rPr lang="en-US" dirty="0" smtClean="0"/>
              <a:t>		</a:t>
            </a:r>
            <a:r>
              <a:rPr lang="ru-RU" dirty="0" smtClean="0"/>
              <a:t>Сейчас в России можно встретить представителей практически всех субкультур, существующих в мире. Представляю вашему вниманию, некоторые из них: </a:t>
            </a:r>
          </a:p>
          <a:p>
            <a:r>
              <a:rPr lang="ru-RU" dirty="0" err="1" smtClean="0">
                <a:hlinkClick r:id="rId8" action="ppaction://hlinksldjump"/>
              </a:rPr>
              <a:t>эмо</a:t>
            </a:r>
            <a:r>
              <a:rPr lang="ru-RU" dirty="0" smtClean="0">
                <a:hlinkClick r:id="rId8" action="ppaction://hlinksldjump"/>
              </a:rPr>
              <a:t>,</a:t>
            </a:r>
            <a:endParaRPr lang="ru-RU" dirty="0" smtClean="0"/>
          </a:p>
          <a:p>
            <a:r>
              <a:rPr lang="ru-RU" dirty="0" smtClean="0">
                <a:hlinkClick r:id="rId9" action="ppaction://hlinksldjump"/>
              </a:rPr>
              <a:t>готов,</a:t>
            </a:r>
            <a:endParaRPr lang="ru-RU" dirty="0" smtClean="0"/>
          </a:p>
          <a:p>
            <a:r>
              <a:rPr lang="ru-RU" dirty="0" smtClean="0">
                <a:hlinkClick r:id="rId10" action="ppaction://hlinksldjump"/>
              </a:rPr>
              <a:t>панков</a:t>
            </a:r>
            <a:r>
              <a:rPr lang="ru-RU" dirty="0" smtClean="0"/>
              <a:t>,</a:t>
            </a:r>
          </a:p>
          <a:p>
            <a:r>
              <a:rPr lang="ru-RU" dirty="0" err="1" smtClean="0">
                <a:hlinkClick r:id="rId11" action="ppaction://hlinksldjump"/>
              </a:rPr>
              <a:t>гангуро-фрики</a:t>
            </a:r>
            <a:r>
              <a:rPr lang="ru-RU" dirty="0" smtClean="0">
                <a:hlinkClick r:id="rId11" action="ppaction://hlinksldjump"/>
              </a:rPr>
              <a:t>,</a:t>
            </a:r>
            <a:endParaRPr lang="ru-RU" dirty="0" smtClean="0"/>
          </a:p>
          <a:p>
            <a:r>
              <a:rPr lang="ru-RU" dirty="0" err="1" smtClean="0">
                <a:hlinkClick r:id="rId12" action="ppaction://hlinksldjump"/>
              </a:rPr>
              <a:t>Scene</a:t>
            </a:r>
            <a:r>
              <a:rPr lang="ru-RU" dirty="0" smtClean="0">
                <a:hlinkClick r:id="rId12" action="ppaction://hlinksldjump"/>
              </a:rPr>
              <a:t> </a:t>
            </a:r>
            <a:r>
              <a:rPr lang="ru-RU" dirty="0" err="1" smtClean="0">
                <a:hlinkClick r:id="rId12" action="ppaction://hlinksldjump"/>
              </a:rPr>
              <a:t>Kids</a:t>
            </a:r>
            <a:r>
              <a:rPr lang="ru-RU" b="1" dirty="0" smtClean="0"/>
              <a:t>,</a:t>
            </a:r>
          </a:p>
          <a:p>
            <a:r>
              <a:rPr lang="ru-RU" dirty="0" err="1" smtClean="0">
                <a:hlinkClick r:id="rId13" action="ppaction://hlinksldjump"/>
              </a:rPr>
              <a:t>Отаку</a:t>
            </a:r>
            <a:endParaRPr lang="ru-RU" dirty="0" smtClean="0"/>
          </a:p>
          <a:p>
            <a:r>
              <a:rPr lang="ru-RU" dirty="0" smtClean="0">
                <a:hlinkClick r:id="rId14" action="ppaction://hlinksldjump"/>
              </a:rPr>
              <a:t>скинхеды,</a:t>
            </a:r>
            <a:endParaRPr lang="ru-RU" dirty="0" smtClean="0"/>
          </a:p>
          <a:p>
            <a:r>
              <a:rPr lang="ru-RU" dirty="0" smtClean="0">
                <a:hlinkClick r:id="rId15" action="ppaction://hlinksldjump"/>
              </a:rPr>
              <a:t>Хиппи</a:t>
            </a:r>
            <a:endParaRPr lang="ru-RU"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par>
                          <p:cTn id="10" fill="hold">
                            <p:stCondLst>
                              <p:cond delay="1000"/>
                            </p:stCondLst>
                            <p:childTnLst>
                              <p:par>
                                <p:cTn id="11" presetID="53" presetClass="entr" presetSubtype="0" fill="hold"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3">
                                            <p:txEl>
                                              <p:pRg st="1" end="1"/>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2000"/>
                                        <p:tgtEl>
                                          <p:spTgt spid="3">
                                            <p:txEl>
                                              <p:pRg st="2" end="2"/>
                                            </p:txEl>
                                          </p:spTgt>
                                        </p:tgtEl>
                                      </p:cBhvr>
                                    </p:animEffect>
                                  </p:childTnLst>
                                </p:cTn>
                              </p:par>
                            </p:childTnLst>
                          </p:cTn>
                        </p:par>
                        <p:par>
                          <p:cTn id="20" fill="hold">
                            <p:stCondLst>
                              <p:cond delay="3500"/>
                            </p:stCondLst>
                            <p:childTnLst>
                              <p:par>
                                <p:cTn id="21" presetID="9" presetClass="entr" presetSubtype="0" fill="hold"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dissolve">
                                      <p:cBhvr>
                                        <p:cTn id="23" dur="500"/>
                                        <p:tgtEl>
                                          <p:spTgt spid="3">
                                            <p:txEl>
                                              <p:pRg st="3" end="3"/>
                                            </p:txEl>
                                          </p:spTgt>
                                        </p:tgtEl>
                                      </p:cBhvr>
                                    </p:animEffect>
                                  </p:childTnLst>
                                </p:cTn>
                              </p:par>
                              <p:par>
                                <p:cTn id="24" presetID="9" presetClass="entr" presetSubtype="0"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dissolve">
                                      <p:cBhvr>
                                        <p:cTn id="26" dur="500"/>
                                        <p:tgtEl>
                                          <p:spTgt spid="3">
                                            <p:txEl>
                                              <p:pRg st="4" end="4"/>
                                            </p:txEl>
                                          </p:spTgt>
                                        </p:tgtEl>
                                      </p:cBhvr>
                                    </p:animEffect>
                                  </p:childTnLst>
                                </p:cTn>
                              </p:par>
                              <p:par>
                                <p:cTn id="27" presetID="9" presetClass="entr" presetSubtype="0"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dissolve">
                                      <p:cBhvr>
                                        <p:cTn id="29" dur="500"/>
                                        <p:tgtEl>
                                          <p:spTgt spid="3">
                                            <p:txEl>
                                              <p:pRg st="5" end="5"/>
                                            </p:txEl>
                                          </p:spTgt>
                                        </p:tgtEl>
                                      </p:cBhvr>
                                    </p:animEffect>
                                  </p:childTnLst>
                                </p:cTn>
                              </p:par>
                              <p:par>
                                <p:cTn id="30" presetID="9" presetClass="entr" presetSubtype="0"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dissolve">
                                      <p:cBhvr>
                                        <p:cTn id="32" dur="500"/>
                                        <p:tgtEl>
                                          <p:spTgt spid="3">
                                            <p:txEl>
                                              <p:pRg st="6" end="6"/>
                                            </p:txEl>
                                          </p:spTgt>
                                        </p:tgtEl>
                                      </p:cBhvr>
                                    </p:animEffect>
                                  </p:childTnLst>
                                </p:cTn>
                              </p:par>
                              <p:par>
                                <p:cTn id="33" presetID="9" presetClass="entr" presetSubtype="0"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dissolve">
                                      <p:cBhvr>
                                        <p:cTn id="35" dur="500"/>
                                        <p:tgtEl>
                                          <p:spTgt spid="3">
                                            <p:txEl>
                                              <p:pRg st="7" end="7"/>
                                            </p:txEl>
                                          </p:spTgt>
                                        </p:tgtEl>
                                      </p:cBhvr>
                                    </p:animEffect>
                                  </p:childTnLst>
                                </p:cTn>
                              </p:par>
                              <p:par>
                                <p:cTn id="36" presetID="9" presetClass="entr" presetSubtype="0" fill="hold" nodeType="withEffect">
                                  <p:stCondLst>
                                    <p:cond delay="0"/>
                                  </p:stCondLst>
                                  <p:childTnLst>
                                    <p:set>
                                      <p:cBhvr>
                                        <p:cTn id="37" dur="1" fill="hold">
                                          <p:stCondLst>
                                            <p:cond delay="0"/>
                                          </p:stCondLst>
                                        </p:cTn>
                                        <p:tgtEl>
                                          <p:spTgt spid="3">
                                            <p:txEl>
                                              <p:pRg st="8" end="8"/>
                                            </p:txEl>
                                          </p:spTgt>
                                        </p:tgtEl>
                                        <p:attrNameLst>
                                          <p:attrName>style.visibility</p:attrName>
                                        </p:attrNameLst>
                                      </p:cBhvr>
                                      <p:to>
                                        <p:strVal val="visible"/>
                                      </p:to>
                                    </p:set>
                                    <p:animEffect transition="in" filter="dissolve">
                                      <p:cBhvr>
                                        <p:cTn id="38" dur="500"/>
                                        <p:tgtEl>
                                          <p:spTgt spid="3">
                                            <p:txEl>
                                              <p:pRg st="8" end="8"/>
                                            </p:txEl>
                                          </p:spTgt>
                                        </p:tgtEl>
                                      </p:cBhvr>
                                    </p:animEffect>
                                  </p:childTnLst>
                                </p:cTn>
                              </p:par>
                              <p:par>
                                <p:cTn id="39" presetID="9" presetClass="entr" presetSubtype="0" fill="hold" nodeType="with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animEffect transition="in" filter="dissolve">
                                      <p:cBhvr>
                                        <p:cTn id="41" dur="500"/>
                                        <p:tgtEl>
                                          <p:spTgt spid="3">
                                            <p:txEl>
                                              <p:pRg st="9" end="9"/>
                                            </p:txEl>
                                          </p:spTgt>
                                        </p:tgtEl>
                                      </p:cBhvr>
                                    </p:animEffect>
                                  </p:childTnLst>
                                </p:cTn>
                              </p:par>
                              <p:par>
                                <p:cTn id="42" presetID="9" presetClass="entr" presetSubtype="0" fill="hold" nodeType="withEffect">
                                  <p:stCondLst>
                                    <p:cond delay="0"/>
                                  </p:stCondLst>
                                  <p:childTnLst>
                                    <p:set>
                                      <p:cBhvr>
                                        <p:cTn id="43" dur="1" fill="hold">
                                          <p:stCondLst>
                                            <p:cond delay="0"/>
                                          </p:stCondLst>
                                        </p:cTn>
                                        <p:tgtEl>
                                          <p:spTgt spid="3">
                                            <p:txEl>
                                              <p:pRg st="10" end="10"/>
                                            </p:txEl>
                                          </p:spTgt>
                                        </p:tgtEl>
                                        <p:attrNameLst>
                                          <p:attrName>style.visibility</p:attrName>
                                        </p:attrNameLst>
                                      </p:cBhvr>
                                      <p:to>
                                        <p:strVal val="visible"/>
                                      </p:to>
                                    </p:set>
                                    <p:animEffect transition="in" filter="dissolve">
                                      <p:cBhvr>
                                        <p:cTn id="44"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85786" y="2672239"/>
            <a:ext cx="7643866" cy="738664"/>
          </a:xfrm>
          <a:prstGeom prst="rect">
            <a:avLst/>
          </a:prstGeom>
        </p:spPr>
        <p:txBody>
          <a:bodyPr wrap="square">
            <a:spAutoFit/>
          </a:bodyPr>
          <a:lstStyle/>
          <a:p>
            <a:r>
              <a:rPr lang="ru-RU" sz="1400" dirty="0" smtClean="0"/>
              <a:t/>
            </a:r>
            <a:br>
              <a:rPr lang="ru-RU" sz="1400" dirty="0" smtClean="0"/>
            </a:br>
            <a:r>
              <a:rPr lang="ru-RU" sz="1400" dirty="0" smtClean="0"/>
              <a:t/>
            </a:r>
            <a:br>
              <a:rPr lang="ru-RU" sz="1400" dirty="0" smtClean="0"/>
            </a:br>
            <a:endParaRPr lang="ru-RU" sz="1400" dirty="0"/>
          </a:p>
        </p:txBody>
      </p:sp>
      <p:sp>
        <p:nvSpPr>
          <p:cNvPr id="4" name="Прямоугольник 3"/>
          <p:cNvSpPr/>
          <p:nvPr/>
        </p:nvSpPr>
        <p:spPr>
          <a:xfrm>
            <a:off x="785786" y="285728"/>
            <a:ext cx="6929486" cy="2357454"/>
          </a:xfrm>
          <a:prstGeom prst="rect">
            <a:avLst/>
          </a:prstGeom>
          <a:solidFill>
            <a:schemeClr val="accent1">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lumMod val="75000"/>
                    <a:lumOff val="25000"/>
                  </a:schemeClr>
                </a:solidFill>
              </a:rPr>
              <a:t>Слово «</a:t>
            </a:r>
            <a:r>
              <a:rPr lang="ru-RU" sz="1400" dirty="0" err="1" smtClean="0">
                <a:solidFill>
                  <a:schemeClr val="tx1">
                    <a:lumMod val="75000"/>
                    <a:lumOff val="25000"/>
                  </a:schemeClr>
                </a:solidFill>
              </a:rPr>
              <a:t>punk</a:t>
            </a:r>
            <a:r>
              <a:rPr lang="ru-RU" sz="1400" dirty="0" smtClean="0">
                <a:solidFill>
                  <a:schemeClr val="tx1">
                    <a:lumMod val="75000"/>
                    <a:lumOff val="25000"/>
                  </a:schemeClr>
                </a:solidFill>
              </a:rPr>
              <a:t>» в английском языке многозначно, но до появления </a:t>
            </a:r>
            <a:r>
              <a:rPr lang="ru-RU" sz="1400" dirty="0" err="1" smtClean="0">
                <a:solidFill>
                  <a:schemeClr val="tx1">
                    <a:lumMod val="75000"/>
                    <a:lumOff val="25000"/>
                  </a:schemeClr>
                </a:solidFill>
              </a:rPr>
              <a:t>панк-рока</a:t>
            </a:r>
            <a:r>
              <a:rPr lang="ru-RU" sz="1400" dirty="0" smtClean="0">
                <a:solidFill>
                  <a:schemeClr val="tx1">
                    <a:lumMod val="75000"/>
                    <a:lumOff val="25000"/>
                  </a:schemeClr>
                </a:solidFill>
              </a:rPr>
              <a:t> в большинстве случаев использовалось как </a:t>
            </a:r>
            <a:r>
              <a:rPr lang="ru-RU" sz="1400" dirty="0" err="1" smtClean="0">
                <a:solidFill>
                  <a:schemeClr val="tx1">
                    <a:lumMod val="75000"/>
                    <a:lumOff val="25000"/>
                  </a:schemeClr>
                </a:solidFill>
              </a:rPr>
              <a:t>ругательство.Среди</a:t>
            </a:r>
            <a:r>
              <a:rPr lang="ru-RU" sz="1400" dirty="0" smtClean="0">
                <a:solidFill>
                  <a:schemeClr val="tx1">
                    <a:lumMod val="75000"/>
                    <a:lumOff val="25000"/>
                  </a:schemeClr>
                </a:solidFill>
              </a:rPr>
              <a:t> значений, в зависимости от контекста, могло быть просто «</a:t>
            </a:r>
            <a:r>
              <a:rPr lang="ru-RU" sz="1400" dirty="0" err="1" smtClean="0">
                <a:solidFill>
                  <a:schemeClr val="tx1">
                    <a:lumMod val="75000"/>
                    <a:lumOff val="25000"/>
                  </a:schemeClr>
                </a:solidFill>
              </a:rPr>
              <a:t>подонок</a:t>
            </a:r>
            <a:r>
              <a:rPr lang="ru-RU" sz="1400" dirty="0" smtClean="0">
                <a:solidFill>
                  <a:schemeClr val="tx1">
                    <a:lumMod val="75000"/>
                    <a:lumOff val="25000"/>
                  </a:schemeClr>
                </a:solidFill>
              </a:rPr>
              <a:t>» или «негодяй», во всех остальных случаях как эмоциональное нецензурное </a:t>
            </a:r>
            <a:r>
              <a:rPr lang="ru-RU" sz="1400" dirty="0" err="1" smtClean="0">
                <a:solidFill>
                  <a:schemeClr val="tx1">
                    <a:lumMod val="75000"/>
                    <a:lumOff val="25000"/>
                  </a:schemeClr>
                </a:solidFill>
              </a:rPr>
              <a:t>выражение.Именно</a:t>
            </a:r>
            <a:r>
              <a:rPr lang="ru-RU" sz="1400" dirty="0" smtClean="0">
                <a:solidFill>
                  <a:schemeClr val="tx1">
                    <a:lumMod val="75000"/>
                    <a:lumOff val="25000"/>
                  </a:schemeClr>
                </a:solidFill>
              </a:rPr>
              <a:t> в этом значении слово «</a:t>
            </a:r>
            <a:r>
              <a:rPr lang="ru-RU" sz="1400" dirty="0" err="1" smtClean="0">
                <a:solidFill>
                  <a:schemeClr val="tx1">
                    <a:lumMod val="75000"/>
                    <a:lumOff val="25000"/>
                  </a:schemeClr>
                </a:solidFill>
              </a:rPr>
              <a:t>punk</a:t>
            </a:r>
            <a:r>
              <a:rPr lang="ru-RU" sz="1400" dirty="0" smtClean="0">
                <a:solidFill>
                  <a:schemeClr val="tx1">
                    <a:lumMod val="75000"/>
                    <a:lumOff val="25000"/>
                  </a:schemeClr>
                </a:solidFill>
              </a:rPr>
              <a:t>» встречается в пьесе </a:t>
            </a:r>
            <a:r>
              <a:rPr lang="ru-RU" sz="1400" dirty="0" smtClean="0">
                <a:solidFill>
                  <a:schemeClr val="tx1">
                    <a:lumMod val="75000"/>
                    <a:lumOff val="25000"/>
                  </a:schemeClr>
                </a:solidFill>
                <a:hlinkClick r:id="rId2" tooltip="Шекспир, Уильям"/>
              </a:rPr>
              <a:t>Уильяма Шекспира «Мера за меру»</a:t>
            </a:r>
            <a:r>
              <a:rPr lang="ru-RU" sz="1400" dirty="0" smtClean="0">
                <a:solidFill>
                  <a:schemeClr val="tx1">
                    <a:lumMod val="75000"/>
                    <a:lumOff val="25000"/>
                  </a:schemeClr>
                </a:solidFill>
              </a:rPr>
              <a:t>.В начале </a:t>
            </a:r>
            <a:r>
              <a:rPr lang="ru-RU" sz="1400" dirty="0" smtClean="0">
                <a:solidFill>
                  <a:schemeClr val="tx1">
                    <a:lumMod val="75000"/>
                    <a:lumOff val="25000"/>
                  </a:schemeClr>
                </a:solidFill>
                <a:hlinkClick r:id="rId3" tooltip="XX век"/>
              </a:rPr>
              <a:t>XX века</a:t>
            </a:r>
            <a:r>
              <a:rPr lang="ru-RU" sz="1400" dirty="0" smtClean="0">
                <a:solidFill>
                  <a:schemeClr val="tx1">
                    <a:lumMod val="75000"/>
                    <a:lumOff val="25000"/>
                  </a:schemeClr>
                </a:solidFill>
              </a:rPr>
              <a:t> в Америке слово «</a:t>
            </a:r>
            <a:r>
              <a:rPr lang="ru-RU" sz="1400" dirty="0" err="1" smtClean="0">
                <a:solidFill>
                  <a:schemeClr val="tx1">
                    <a:lumMod val="75000"/>
                    <a:lumOff val="25000"/>
                  </a:schemeClr>
                </a:solidFill>
              </a:rPr>
              <a:t>punk</a:t>
            </a:r>
            <a:r>
              <a:rPr lang="ru-RU" sz="1400" dirty="0" smtClean="0">
                <a:solidFill>
                  <a:schemeClr val="tx1">
                    <a:lumMod val="75000"/>
                    <a:lumOff val="25000"/>
                  </a:schemeClr>
                </a:solidFill>
              </a:rPr>
              <a:t>» употребляли по отношению к заключённым — «шестеркам» или просто молодым людям, вовлечённым в преступную </a:t>
            </a:r>
            <a:r>
              <a:rPr lang="ru-RU" sz="1400" dirty="0" err="1" smtClean="0">
                <a:solidFill>
                  <a:schemeClr val="tx1">
                    <a:lumMod val="75000"/>
                    <a:lumOff val="25000"/>
                  </a:schemeClr>
                </a:solidFill>
              </a:rPr>
              <a:t>деятельность.Позже</a:t>
            </a:r>
            <a:r>
              <a:rPr lang="ru-RU" sz="1400" dirty="0" smtClean="0">
                <a:solidFill>
                  <a:schemeClr val="tx1">
                    <a:lumMod val="75000"/>
                    <a:lumOff val="25000"/>
                  </a:schemeClr>
                </a:solidFill>
              </a:rPr>
              <a:t>, в основном лексиконе слово стало употребляться в значениях «грязь», «гнильё», «отбросы».</a:t>
            </a:r>
            <a:endParaRPr lang="ru-RU" sz="1400" dirty="0">
              <a:solidFill>
                <a:schemeClr val="tx1">
                  <a:lumMod val="75000"/>
                  <a:lumOff val="25000"/>
                </a:schemeClr>
              </a:solidFill>
            </a:endParaRPr>
          </a:p>
        </p:txBody>
      </p:sp>
      <p:sp>
        <p:nvSpPr>
          <p:cNvPr id="5" name="Прямоугольник 4"/>
          <p:cNvSpPr/>
          <p:nvPr/>
        </p:nvSpPr>
        <p:spPr>
          <a:xfrm rot="329480">
            <a:off x="1366314" y="2813602"/>
            <a:ext cx="6643734" cy="2000264"/>
          </a:xfrm>
          <a:prstGeom prst="rect">
            <a:avLst/>
          </a:prstGeom>
          <a:solidFill>
            <a:schemeClr val="accent1">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lumMod val="75000"/>
                    <a:lumOff val="25000"/>
                  </a:schemeClr>
                </a:solidFill>
              </a:rPr>
              <a:t>В </a:t>
            </a:r>
            <a:r>
              <a:rPr lang="ru-RU" sz="1400" dirty="0" smtClean="0">
                <a:solidFill>
                  <a:schemeClr val="tx1">
                    <a:lumMod val="75000"/>
                    <a:lumOff val="25000"/>
                  </a:schemeClr>
                </a:solidFill>
                <a:hlinkClick r:id="rId4"/>
              </a:rPr>
              <a:t>жаргоне американских хобо</a:t>
            </a:r>
            <a:r>
              <a:rPr lang="ru-RU" sz="1400" dirty="0" smtClean="0">
                <a:solidFill>
                  <a:schemeClr val="tx1">
                    <a:lumMod val="75000"/>
                    <a:lumOff val="25000"/>
                  </a:schemeClr>
                </a:solidFill>
              </a:rPr>
              <a:t> слово «</a:t>
            </a:r>
            <a:r>
              <a:rPr lang="ru-RU" sz="1400" dirty="0" err="1" smtClean="0">
                <a:solidFill>
                  <a:schemeClr val="tx1">
                    <a:lumMod val="75000"/>
                    <a:lumOff val="25000"/>
                  </a:schemeClr>
                </a:solidFill>
              </a:rPr>
              <a:t>punk</a:t>
            </a:r>
            <a:r>
              <a:rPr lang="ru-RU" sz="1400" dirty="0" smtClean="0">
                <a:solidFill>
                  <a:schemeClr val="tx1">
                    <a:lumMod val="75000"/>
                    <a:lumOff val="25000"/>
                  </a:schemeClr>
                </a:solidFill>
              </a:rPr>
              <a:t>» означает молодого человека, подростка.</a:t>
            </a:r>
            <a:br>
              <a:rPr lang="ru-RU" sz="1400" dirty="0" smtClean="0">
                <a:solidFill>
                  <a:schemeClr val="tx1">
                    <a:lumMod val="75000"/>
                    <a:lumOff val="25000"/>
                  </a:schemeClr>
                </a:solidFill>
              </a:rPr>
            </a:br>
            <a:r>
              <a:rPr lang="ru-RU" sz="1400" dirty="0" smtClean="0">
                <a:solidFill>
                  <a:schemeClr val="tx1">
                    <a:lumMod val="75000"/>
                    <a:lumOff val="25000"/>
                  </a:schemeClr>
                </a:solidFill>
              </a:rPr>
              <a:t>Первое упоминание слова «</a:t>
            </a:r>
            <a:r>
              <a:rPr lang="ru-RU" sz="1400" dirty="0" err="1" smtClean="0">
                <a:solidFill>
                  <a:schemeClr val="tx1">
                    <a:lumMod val="75000"/>
                    <a:lumOff val="25000"/>
                  </a:schemeClr>
                </a:solidFill>
              </a:rPr>
              <a:t>punk</a:t>
            </a:r>
            <a:r>
              <a:rPr lang="ru-RU" sz="1400" dirty="0" smtClean="0">
                <a:solidFill>
                  <a:schemeClr val="tx1">
                    <a:lumMod val="75000"/>
                    <a:lumOff val="25000"/>
                  </a:schemeClr>
                </a:solidFill>
              </a:rPr>
              <a:t>» в связи с рок-музыкой относится к 1970 году, когда в газете </a:t>
            </a:r>
            <a:r>
              <a:rPr lang="ru-RU" sz="1400" dirty="0" err="1" smtClean="0">
                <a:solidFill>
                  <a:schemeClr val="tx1">
                    <a:lumMod val="75000"/>
                    <a:lumOff val="25000"/>
                  </a:schemeClr>
                </a:solidFill>
                <a:hlinkClick r:id="rId5" tooltip="Chicago Tribune"/>
              </a:rPr>
              <a:t>Chicago</a:t>
            </a:r>
            <a:r>
              <a:rPr lang="ru-RU" sz="1400" dirty="0" smtClean="0">
                <a:solidFill>
                  <a:schemeClr val="tx1">
                    <a:lumMod val="75000"/>
                    <a:lumOff val="25000"/>
                  </a:schemeClr>
                </a:solidFill>
                <a:hlinkClick r:id="rId5" tooltip="Chicago Tribune"/>
              </a:rPr>
              <a:t> </a:t>
            </a:r>
            <a:r>
              <a:rPr lang="ru-RU" sz="1400" dirty="0" err="1" smtClean="0">
                <a:solidFill>
                  <a:schemeClr val="tx1">
                    <a:lumMod val="75000"/>
                    <a:lumOff val="25000"/>
                  </a:schemeClr>
                </a:solidFill>
                <a:hlinkClick r:id="rId5" tooltip="Chicago Tribune"/>
              </a:rPr>
              <a:t>Tribune</a:t>
            </a:r>
            <a:r>
              <a:rPr lang="ru-RU" sz="1400" dirty="0" smtClean="0">
                <a:solidFill>
                  <a:schemeClr val="tx1">
                    <a:lumMod val="75000"/>
                    <a:lumOff val="25000"/>
                  </a:schemeClr>
                </a:solidFill>
              </a:rPr>
              <a:t> в рецензии на альбом группы </a:t>
            </a:r>
            <a:r>
              <a:rPr lang="ru-RU" sz="1400" dirty="0" err="1" smtClean="0">
                <a:solidFill>
                  <a:schemeClr val="tx1">
                    <a:lumMod val="75000"/>
                    <a:lumOff val="25000"/>
                  </a:schemeClr>
                </a:solidFill>
                <a:hlinkClick r:id="rId6" tooltip="The Fugs (страница отсутствует)"/>
              </a:rPr>
              <a:t>The</a:t>
            </a:r>
            <a:r>
              <a:rPr lang="ru-RU" sz="1400" dirty="0" smtClean="0">
                <a:solidFill>
                  <a:schemeClr val="tx1">
                    <a:lumMod val="75000"/>
                    <a:lumOff val="25000"/>
                  </a:schemeClr>
                </a:solidFill>
                <a:hlinkClick r:id="rId6" tooltip="The Fugs (страница отсутствует)"/>
              </a:rPr>
              <a:t> </a:t>
            </a:r>
            <a:r>
              <a:rPr lang="ru-RU" sz="1400" dirty="0" err="1" smtClean="0">
                <a:solidFill>
                  <a:schemeClr val="tx1">
                    <a:lumMod val="75000"/>
                    <a:lumOff val="25000"/>
                  </a:schemeClr>
                </a:solidFill>
                <a:hlinkClick r:id="rId6" tooltip="The Fugs (страница отсутствует)"/>
              </a:rPr>
              <a:t>Fugs</a:t>
            </a:r>
            <a:r>
              <a:rPr lang="ru-RU" sz="1400" dirty="0" smtClean="0">
                <a:solidFill>
                  <a:schemeClr val="tx1">
                    <a:lumMod val="75000"/>
                    <a:lumOff val="25000"/>
                  </a:schemeClr>
                </a:solidFill>
              </a:rPr>
              <a:t> их музыка была охарактеризована, как «</a:t>
            </a:r>
            <a:r>
              <a:rPr lang="ru-RU" sz="1400" b="1" i="1" dirty="0" err="1" smtClean="0">
                <a:solidFill>
                  <a:schemeClr val="tx1">
                    <a:lumMod val="75000"/>
                    <a:lumOff val="25000"/>
                  </a:schemeClr>
                </a:solidFill>
              </a:rPr>
              <a:t>панковский</a:t>
            </a:r>
            <a:r>
              <a:rPr lang="ru-RU" sz="1400" i="1" dirty="0" smtClean="0">
                <a:solidFill>
                  <a:schemeClr val="tx1">
                    <a:lumMod val="75000"/>
                    <a:lumOff val="25000"/>
                  </a:schemeClr>
                </a:solidFill>
              </a:rPr>
              <a:t> рок, сантименты деревенщины</a:t>
            </a:r>
            <a:r>
              <a:rPr lang="ru-RU" sz="1400" dirty="0" smtClean="0">
                <a:solidFill>
                  <a:schemeClr val="tx1">
                    <a:lumMod val="75000"/>
                    <a:lumOff val="25000"/>
                  </a:schemeClr>
                </a:solidFill>
              </a:rPr>
              <a:t>». </a:t>
            </a:r>
            <a:r>
              <a:rPr lang="ru-RU" sz="1400" dirty="0" err="1" smtClean="0">
                <a:solidFill>
                  <a:schemeClr val="tx1">
                    <a:lumMod val="75000"/>
                    <a:lumOff val="25000"/>
                  </a:schemeClr>
                </a:solidFill>
                <a:hlinkClick r:id="rId7" tooltip="Лестер Бэнгс"/>
              </a:rPr>
              <a:t>Лестер</a:t>
            </a:r>
            <a:r>
              <a:rPr lang="ru-RU" sz="1400" dirty="0" smtClean="0">
                <a:solidFill>
                  <a:schemeClr val="tx1">
                    <a:lumMod val="75000"/>
                    <a:lumOff val="25000"/>
                  </a:schemeClr>
                </a:solidFill>
                <a:hlinkClick r:id="rId7" tooltip="Лестер Бэнгс"/>
              </a:rPr>
              <a:t> </a:t>
            </a:r>
            <a:r>
              <a:rPr lang="ru-RU" sz="1400" dirty="0" err="1" smtClean="0">
                <a:solidFill>
                  <a:schemeClr val="tx1">
                    <a:lumMod val="75000"/>
                    <a:lumOff val="25000"/>
                  </a:schemeClr>
                </a:solidFill>
                <a:hlinkClick r:id="rId7" tooltip="Лестер Бэнгс"/>
              </a:rPr>
              <a:t>Бэнгс</a:t>
            </a:r>
            <a:r>
              <a:rPr lang="ru-RU" sz="1400" dirty="0" smtClean="0">
                <a:solidFill>
                  <a:schemeClr val="tx1">
                    <a:lumMod val="75000"/>
                    <a:lumOff val="25000"/>
                  </a:schemeClr>
                </a:solidFill>
              </a:rPr>
              <a:t>, изобретатель термина «</a:t>
            </a:r>
            <a:r>
              <a:rPr lang="ru-RU" sz="1400" dirty="0" err="1" smtClean="0">
                <a:solidFill>
                  <a:schemeClr val="tx1">
                    <a:lumMod val="75000"/>
                    <a:lumOff val="25000"/>
                  </a:schemeClr>
                </a:solidFill>
                <a:hlinkClick r:id="rId8" tooltip="Хэви-метал"/>
              </a:rPr>
              <a:t>хэви-метал</a:t>
            </a:r>
            <a:r>
              <a:rPr lang="ru-RU" sz="1400" dirty="0" smtClean="0">
                <a:solidFill>
                  <a:schemeClr val="tx1">
                    <a:lumMod val="75000"/>
                    <a:lumOff val="25000"/>
                  </a:schemeClr>
                </a:solidFill>
              </a:rPr>
              <a:t>», использовал слово в статьях об </a:t>
            </a:r>
            <a:r>
              <a:rPr lang="ru-RU" sz="1400" dirty="0" err="1" smtClean="0">
                <a:solidFill>
                  <a:schemeClr val="tx1">
                    <a:lumMod val="75000"/>
                    <a:lumOff val="25000"/>
                  </a:schemeClr>
                </a:solidFill>
                <a:hlinkClick r:id="rId9" tooltip="Игги Поп"/>
              </a:rPr>
              <a:t>Игги</a:t>
            </a:r>
            <a:r>
              <a:rPr lang="ru-RU" sz="1400" dirty="0" smtClean="0">
                <a:solidFill>
                  <a:schemeClr val="tx1">
                    <a:lumMod val="75000"/>
                    <a:lumOff val="25000"/>
                  </a:schemeClr>
                </a:solidFill>
                <a:hlinkClick r:id="rId9" tooltip="Игги Поп"/>
              </a:rPr>
              <a:t> Попе</a:t>
            </a:r>
            <a:r>
              <a:rPr lang="ru-RU" sz="1400" dirty="0" smtClean="0">
                <a:solidFill>
                  <a:schemeClr val="tx1">
                    <a:lumMod val="75000"/>
                    <a:lumOff val="25000"/>
                  </a:schemeClr>
                </a:solidFill>
              </a:rPr>
              <a:t>. Но впервые как термин, а не эпитет, начали употреблять сочетание «панк-рок» критики </a:t>
            </a:r>
            <a:r>
              <a:rPr lang="ru-RU" sz="1400" dirty="0" smtClean="0">
                <a:solidFill>
                  <a:schemeClr val="tx1">
                    <a:lumMod val="75000"/>
                    <a:lumOff val="25000"/>
                  </a:schemeClr>
                </a:solidFill>
                <a:hlinkClick r:id="rId10" tooltip="Дэйв Марш (страница отсутствует)"/>
              </a:rPr>
              <a:t>Дэйв Марш</a:t>
            </a:r>
            <a:r>
              <a:rPr lang="ru-RU" sz="1400" dirty="0" smtClean="0">
                <a:solidFill>
                  <a:schemeClr val="tx1">
                    <a:lumMod val="75000"/>
                    <a:lumOff val="25000"/>
                  </a:schemeClr>
                </a:solidFill>
              </a:rPr>
              <a:t> и </a:t>
            </a:r>
            <a:r>
              <a:rPr lang="ru-RU" sz="1400" dirty="0" err="1" smtClean="0">
                <a:solidFill>
                  <a:schemeClr val="tx1">
                    <a:lumMod val="75000"/>
                    <a:lumOff val="25000"/>
                  </a:schemeClr>
                </a:solidFill>
                <a:hlinkClick r:id="rId11" tooltip="Кей, Ленни"/>
              </a:rPr>
              <a:t>Ленни</a:t>
            </a:r>
            <a:r>
              <a:rPr lang="ru-RU" sz="1400" dirty="0" smtClean="0">
                <a:solidFill>
                  <a:schemeClr val="tx1">
                    <a:lumMod val="75000"/>
                    <a:lumOff val="25000"/>
                  </a:schemeClr>
                </a:solidFill>
                <a:hlinkClick r:id="rId11" tooltip="Кей, Ленни"/>
              </a:rPr>
              <a:t> </a:t>
            </a:r>
            <a:r>
              <a:rPr lang="ru-RU" sz="1400" dirty="0" err="1" smtClean="0">
                <a:solidFill>
                  <a:schemeClr val="tx1">
                    <a:lumMod val="75000"/>
                    <a:lumOff val="25000"/>
                  </a:schemeClr>
                </a:solidFill>
                <a:hlinkClick r:id="rId11" tooltip="Кей, Ленни"/>
              </a:rPr>
              <a:t>Кей</a:t>
            </a:r>
            <a:r>
              <a:rPr lang="ru-RU" sz="1400" dirty="0" smtClean="0">
                <a:solidFill>
                  <a:schemeClr val="tx1">
                    <a:lumMod val="75000"/>
                    <a:lumOff val="25000"/>
                  </a:schemeClr>
                </a:solidFill>
              </a:rPr>
              <a:t> в 1970-е.</a:t>
            </a:r>
            <a:endParaRPr lang="ru-RU" sz="1400" dirty="0">
              <a:solidFill>
                <a:schemeClr val="tx1">
                  <a:lumMod val="75000"/>
                  <a:lumOff val="25000"/>
                </a:schemeClr>
              </a:solidFill>
            </a:endParaRPr>
          </a:p>
        </p:txBody>
      </p:sp>
      <p:sp>
        <p:nvSpPr>
          <p:cNvPr id="6" name="Прямоугольник 5"/>
          <p:cNvSpPr/>
          <p:nvPr/>
        </p:nvSpPr>
        <p:spPr>
          <a:xfrm>
            <a:off x="642910" y="4929198"/>
            <a:ext cx="6286544" cy="1285884"/>
          </a:xfrm>
          <a:prstGeom prst="rect">
            <a:avLst/>
          </a:prstGeom>
          <a:solidFill>
            <a:schemeClr val="accent1">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lumMod val="75000"/>
                    <a:lumOff val="25000"/>
                  </a:schemeClr>
                </a:solidFill>
              </a:rPr>
              <a:t>В </a:t>
            </a:r>
            <a:r>
              <a:rPr lang="ru-RU" dirty="0" smtClean="0">
                <a:solidFill>
                  <a:schemeClr val="tx1">
                    <a:lumMod val="75000"/>
                    <a:lumOff val="25000"/>
                  </a:schemeClr>
                </a:solidFill>
                <a:hlinkClick r:id="rId12" tooltip="1976 год"/>
              </a:rPr>
              <a:t>1976 году</a:t>
            </a:r>
            <a:r>
              <a:rPr lang="ru-RU" dirty="0" smtClean="0">
                <a:solidFill>
                  <a:schemeClr val="tx1">
                    <a:lumMod val="75000"/>
                    <a:lumOff val="25000"/>
                  </a:schemeClr>
                </a:solidFill>
              </a:rPr>
              <a:t> появился </a:t>
            </a:r>
            <a:r>
              <a:rPr lang="ru-RU" dirty="0" err="1" smtClean="0">
                <a:solidFill>
                  <a:schemeClr val="tx1">
                    <a:lumMod val="75000"/>
                    <a:lumOff val="25000"/>
                  </a:schemeClr>
                </a:solidFill>
                <a:hlinkClick r:id="rId13" tooltip="Фэнзин"/>
              </a:rPr>
              <a:t>фэнзин</a:t>
            </a:r>
            <a:r>
              <a:rPr lang="ru-RU" dirty="0" smtClean="0">
                <a:solidFill>
                  <a:schemeClr val="tx1">
                    <a:lumMod val="75000"/>
                    <a:lumOff val="25000"/>
                  </a:schemeClr>
                </a:solidFill>
              </a:rPr>
              <a:t> «</a:t>
            </a:r>
            <a:r>
              <a:rPr lang="ru-RU" dirty="0" err="1" smtClean="0">
                <a:solidFill>
                  <a:schemeClr val="tx1">
                    <a:lumMod val="75000"/>
                    <a:lumOff val="25000"/>
                  </a:schemeClr>
                </a:solidFill>
              </a:rPr>
              <a:t>Punk</a:t>
            </a:r>
            <a:r>
              <a:rPr lang="ru-RU" dirty="0" smtClean="0">
                <a:solidFill>
                  <a:schemeClr val="tx1">
                    <a:lumMod val="75000"/>
                    <a:lumOff val="25000"/>
                  </a:schemeClr>
                </a:solidFill>
              </a:rPr>
              <a:t> </a:t>
            </a:r>
            <a:r>
              <a:rPr lang="ru-RU" dirty="0" err="1" smtClean="0">
                <a:solidFill>
                  <a:schemeClr val="tx1">
                    <a:lumMod val="75000"/>
                    <a:lumOff val="25000"/>
                  </a:schemeClr>
                </a:solidFill>
              </a:rPr>
              <a:t>magazine</a:t>
            </a:r>
            <a:r>
              <a:rPr lang="ru-RU" dirty="0" smtClean="0">
                <a:solidFill>
                  <a:schemeClr val="tx1">
                    <a:lumMod val="75000"/>
                    <a:lumOff val="25000"/>
                  </a:schemeClr>
                </a:solidFill>
              </a:rPr>
              <a:t>», созданный </a:t>
            </a:r>
            <a:r>
              <a:rPr lang="ru-RU" dirty="0" err="1" smtClean="0">
                <a:solidFill>
                  <a:schemeClr val="tx1">
                    <a:lumMod val="75000"/>
                    <a:lumOff val="25000"/>
                  </a:schemeClr>
                </a:solidFill>
                <a:hlinkClick r:id="rId14" tooltip="Легс МакНил (страница отсутствует)"/>
              </a:rPr>
              <a:t>Легсом</a:t>
            </a:r>
            <a:r>
              <a:rPr lang="ru-RU" dirty="0" smtClean="0">
                <a:solidFill>
                  <a:schemeClr val="tx1">
                    <a:lumMod val="75000"/>
                    <a:lumOff val="25000"/>
                  </a:schemeClr>
                </a:solidFill>
                <a:hlinkClick r:id="rId14" tooltip="Легс МакНил (страница отсутствует)"/>
              </a:rPr>
              <a:t> </a:t>
            </a:r>
            <a:r>
              <a:rPr lang="ru-RU" dirty="0" err="1" smtClean="0">
                <a:solidFill>
                  <a:schemeClr val="tx1">
                    <a:lumMod val="75000"/>
                    <a:lumOff val="25000"/>
                  </a:schemeClr>
                </a:solidFill>
                <a:hlinkClick r:id="rId14" tooltip="Легс МакНил (страница отсутствует)"/>
              </a:rPr>
              <a:t>МакНилом</a:t>
            </a:r>
            <a:r>
              <a:rPr lang="ru-RU" dirty="0" smtClean="0">
                <a:solidFill>
                  <a:schemeClr val="tx1">
                    <a:lumMod val="75000"/>
                    <a:lumOff val="25000"/>
                  </a:schemeClr>
                </a:solidFill>
              </a:rPr>
              <a:t>. Журнал был посвящён </a:t>
            </a:r>
            <a:r>
              <a:rPr lang="ru-RU" dirty="0" err="1" smtClean="0">
                <a:solidFill>
                  <a:schemeClr val="tx1">
                    <a:lumMod val="75000"/>
                    <a:lumOff val="25000"/>
                  </a:schemeClr>
                </a:solidFill>
              </a:rPr>
              <a:t>панк-року</a:t>
            </a:r>
            <a:r>
              <a:rPr lang="ru-RU" dirty="0" smtClean="0">
                <a:solidFill>
                  <a:schemeClr val="tx1">
                    <a:lumMod val="75000"/>
                    <a:lumOff val="25000"/>
                  </a:schemeClr>
                </a:solidFill>
              </a:rPr>
              <a:t> и родственным жанрам, чётко объединяя их как направление.</a:t>
            </a:r>
            <a:endParaRPr lang="ru-RU" dirty="0">
              <a:solidFill>
                <a:schemeClr val="tx1">
                  <a:lumMod val="75000"/>
                  <a:lumOff val="25000"/>
                </a:schemeClr>
              </a:solidFill>
            </a:endParaRPr>
          </a:p>
        </p:txBody>
      </p:sp>
      <p:sp>
        <p:nvSpPr>
          <p:cNvPr id="8" name="Управляющая кнопка: назад 7">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Управляющая кнопка: домой 8">
            <a:hlinkClick r:id="rId15" action="ppaction://hlinksldjump" highlightClick="1"/>
          </p:cNvPr>
          <p:cNvSpPr/>
          <p:nvPr/>
        </p:nvSpPr>
        <p:spPr>
          <a:xfrm>
            <a:off x="8143900" y="6286520"/>
            <a:ext cx="571504" cy="57148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dirty="0" err="1" smtClean="0"/>
              <a:t>Фрики-Гангуро</a:t>
            </a:r>
            <a:endParaRPr lang="ru-RU" dirty="0"/>
          </a:p>
        </p:txBody>
      </p:sp>
      <p:pic>
        <p:nvPicPr>
          <p:cNvPr id="4" name="Содержимое 3" descr="1208091295_ganguro_004.jpg"/>
          <p:cNvPicPr>
            <a:picLocks noGrp="1" noChangeAspect="1"/>
          </p:cNvPicPr>
          <p:nvPr>
            <p:ph sz="quarter" idx="1"/>
          </p:nvPr>
        </p:nvPicPr>
        <p:blipFill>
          <a:blip r:embed="rId2" cstate="print"/>
          <a:stretch>
            <a:fillRect/>
          </a:stretch>
        </p:blipFill>
        <p:spPr>
          <a:xfrm>
            <a:off x="1933575" y="1784350"/>
            <a:ext cx="4514850" cy="4505325"/>
          </a:xfrm>
        </p:spPr>
      </p:pic>
    </p:spTree>
  </p:cSld>
  <p:clrMapOvr>
    <a:masterClrMapping/>
  </p:clrMapOvr>
  <p:transition>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571480"/>
            <a:ext cx="8372476" cy="5214974"/>
          </a:xfrm>
        </p:spPr>
        <p:txBody>
          <a:bodyPr>
            <a:normAutofit/>
          </a:bodyPr>
          <a:lstStyle/>
          <a:p>
            <a:r>
              <a:rPr lang="ru-RU" sz="1400" dirty="0" smtClean="0"/>
              <a:t/>
            </a:r>
            <a:br>
              <a:rPr lang="ru-RU" sz="1400" dirty="0" smtClean="0"/>
            </a:br>
            <a:r>
              <a:rPr lang="ru-RU" sz="1400" dirty="0" smtClean="0"/>
              <a:t>	</a:t>
            </a:r>
            <a:br>
              <a:rPr lang="ru-RU" sz="1400" dirty="0" smtClean="0"/>
            </a:br>
            <a:r>
              <a:rPr lang="ru-RU" sz="1400" dirty="0" smtClean="0"/>
              <a:t>	</a:t>
            </a:r>
            <a:br>
              <a:rPr lang="ru-RU" sz="1400" dirty="0" smtClean="0"/>
            </a:br>
            <a:r>
              <a:rPr lang="ru-RU" sz="1400" dirty="0" smtClean="0"/>
              <a:t/>
            </a:r>
            <a:br>
              <a:rPr lang="ru-RU" sz="1400" dirty="0" smtClean="0"/>
            </a:br>
            <a:endParaRPr lang="ru-RU" sz="1400" dirty="0"/>
          </a:p>
        </p:txBody>
      </p:sp>
      <p:sp>
        <p:nvSpPr>
          <p:cNvPr id="3" name="Загнутый угол 2"/>
          <p:cNvSpPr/>
          <p:nvPr/>
        </p:nvSpPr>
        <p:spPr>
          <a:xfrm rot="21194855">
            <a:off x="272522" y="360677"/>
            <a:ext cx="6215106" cy="1357322"/>
          </a:xfrm>
          <a:prstGeom prst="foldedCorner">
            <a:avLst/>
          </a:prstGeom>
          <a:solidFill>
            <a:schemeClr val="accent2">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dirty="0" smtClean="0">
              <a:solidFill>
                <a:schemeClr val="tx1">
                  <a:lumMod val="75000"/>
                  <a:lumOff val="25000"/>
                </a:schemeClr>
              </a:solidFill>
            </a:endParaRPr>
          </a:p>
          <a:p>
            <a:pPr algn="ctr"/>
            <a:r>
              <a:rPr lang="ru-RU" sz="1400" dirty="0" smtClean="0">
                <a:solidFill>
                  <a:schemeClr val="tx1">
                    <a:lumMod val="75000"/>
                    <a:lumOff val="25000"/>
                  </a:schemeClr>
                </a:solidFill>
              </a:rPr>
              <a:t>Но есть такие субкультуры, которые характерны для какой-то определенной страны. А где, как нам известно, больше всего </a:t>
            </a:r>
            <a:r>
              <a:rPr lang="ru-RU" sz="1400" dirty="0" err="1" smtClean="0">
                <a:solidFill>
                  <a:schemeClr val="tx1">
                    <a:lumMod val="75000"/>
                    <a:lumOff val="25000"/>
                  </a:schemeClr>
                </a:solidFill>
              </a:rPr>
              <a:t>фриков</a:t>
            </a:r>
            <a:r>
              <a:rPr lang="ru-RU" sz="1400" dirty="0" smtClean="0">
                <a:solidFill>
                  <a:schemeClr val="tx1">
                    <a:lumMod val="75000"/>
                    <a:lumOff val="25000"/>
                  </a:schemeClr>
                </a:solidFill>
              </a:rPr>
              <a:t>? Разумеется, в Японии. И вы уж точно не встретите в России представителей одного любопытнейшего направления </a:t>
            </a:r>
            <a:r>
              <a:rPr lang="ru-RU" sz="1400" dirty="0" err="1" smtClean="0">
                <a:solidFill>
                  <a:schemeClr val="tx1">
                    <a:lumMod val="75000"/>
                    <a:lumOff val="25000"/>
                  </a:schemeClr>
                </a:solidFill>
              </a:rPr>
              <a:t>субжизни</a:t>
            </a:r>
            <a:r>
              <a:rPr lang="ru-RU" sz="1400" dirty="0" smtClean="0">
                <a:solidFill>
                  <a:schemeClr val="tx1">
                    <a:lumMod val="75000"/>
                    <a:lumOff val="25000"/>
                  </a:schemeClr>
                </a:solidFill>
              </a:rPr>
              <a:t> и образа, а </a:t>
            </a:r>
            <a:r>
              <a:rPr lang="ru-RU" sz="1400" dirty="0" err="1" smtClean="0">
                <a:solidFill>
                  <a:schemeClr val="tx1">
                    <a:lumMod val="75000"/>
                    <a:lumOff val="25000"/>
                  </a:schemeClr>
                </a:solidFill>
              </a:rPr>
              <a:t>имнено</a:t>
            </a:r>
            <a:r>
              <a:rPr lang="ru-RU" sz="1400" dirty="0" smtClean="0">
                <a:solidFill>
                  <a:schemeClr val="tx1">
                    <a:lumMod val="75000"/>
                    <a:lumOff val="25000"/>
                  </a:schemeClr>
                </a:solidFill>
              </a:rPr>
              <a:t> - девушек и парней «</a:t>
            </a:r>
            <a:r>
              <a:rPr lang="ru-RU" sz="1400" dirty="0" err="1" smtClean="0">
                <a:solidFill>
                  <a:schemeClr val="tx1">
                    <a:lumMod val="75000"/>
                    <a:lumOff val="25000"/>
                  </a:schemeClr>
                </a:solidFill>
              </a:rPr>
              <a:t>гангуро</a:t>
            </a:r>
            <a:r>
              <a:rPr lang="ru-RU" sz="1400" dirty="0" smtClean="0">
                <a:solidFill>
                  <a:schemeClr val="tx1">
                    <a:lumMod val="75000"/>
                    <a:lumOff val="25000"/>
                  </a:schemeClr>
                </a:solidFill>
              </a:rPr>
              <a:t>»</a:t>
            </a:r>
          </a:p>
        </p:txBody>
      </p:sp>
      <p:sp>
        <p:nvSpPr>
          <p:cNvPr id="4" name="Загнутый угол 3"/>
          <p:cNvSpPr/>
          <p:nvPr/>
        </p:nvSpPr>
        <p:spPr>
          <a:xfrm>
            <a:off x="2643174" y="1714488"/>
            <a:ext cx="6286544" cy="2571768"/>
          </a:xfrm>
          <a:prstGeom prst="foldedCorner">
            <a:avLst/>
          </a:prstGeom>
          <a:solidFill>
            <a:schemeClr val="accent2">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dirty="0" smtClean="0">
              <a:solidFill>
                <a:schemeClr val="tx1">
                  <a:lumMod val="75000"/>
                  <a:lumOff val="25000"/>
                </a:schemeClr>
              </a:solidFill>
            </a:endParaRPr>
          </a:p>
          <a:p>
            <a:pPr algn="ctr"/>
            <a:r>
              <a:rPr lang="ru-RU" sz="1400" dirty="0" err="1" smtClean="0">
                <a:solidFill>
                  <a:schemeClr val="tx1">
                    <a:lumMod val="75000"/>
                    <a:lumOff val="25000"/>
                  </a:schemeClr>
                </a:solidFill>
              </a:rPr>
              <a:t>Гангуро</a:t>
            </a:r>
            <a:r>
              <a:rPr lang="ru-RU" sz="1400" dirty="0" smtClean="0">
                <a:solidFill>
                  <a:schemeClr val="tx1">
                    <a:lumMod val="75000"/>
                    <a:lumOff val="25000"/>
                  </a:schemeClr>
                </a:solidFill>
              </a:rPr>
              <a:t> (</a:t>
            </a:r>
            <a:r>
              <a:rPr lang="ru-RU" sz="1400" dirty="0" err="1" smtClean="0">
                <a:solidFill>
                  <a:schemeClr val="tx1">
                    <a:lumMod val="75000"/>
                    <a:lumOff val="25000"/>
                  </a:schemeClr>
                </a:solidFill>
              </a:rPr>
              <a:t>ganguro</a:t>
            </a:r>
            <a:r>
              <a:rPr lang="ru-RU" sz="1400" dirty="0" smtClean="0">
                <a:solidFill>
                  <a:schemeClr val="tx1">
                    <a:lumMod val="75000"/>
                    <a:lumOff val="25000"/>
                  </a:schemeClr>
                </a:solidFill>
              </a:rPr>
              <a:t> - буквально "чернокожие") - это особая субкультура японской молодежи, появившаяся в девяностые года прошлого века. Пик популярности этой культуры пришелся на 2000 год, но молодых людей «</a:t>
            </a:r>
            <a:r>
              <a:rPr lang="ru-RU" sz="1400" dirty="0" err="1" smtClean="0">
                <a:solidFill>
                  <a:schemeClr val="tx1">
                    <a:lumMod val="75000"/>
                    <a:lumOff val="25000"/>
                  </a:schemeClr>
                </a:solidFill>
              </a:rPr>
              <a:t>гангуро</a:t>
            </a:r>
            <a:r>
              <a:rPr lang="ru-RU" sz="1400" dirty="0" smtClean="0">
                <a:solidFill>
                  <a:schemeClr val="tx1">
                    <a:lumMod val="75000"/>
                    <a:lumOff val="25000"/>
                  </a:schemeClr>
                </a:solidFill>
              </a:rPr>
              <a:t>» нередко можно увидеть и сегодня на улицах Токио, особенно в районах </a:t>
            </a:r>
            <a:r>
              <a:rPr lang="ru-RU" sz="1400" dirty="0" err="1" smtClean="0">
                <a:solidFill>
                  <a:schemeClr val="tx1">
                    <a:lumMod val="75000"/>
                    <a:lumOff val="25000"/>
                  </a:schemeClr>
                </a:solidFill>
              </a:rPr>
              <a:t>Шибуя</a:t>
            </a:r>
            <a:r>
              <a:rPr lang="ru-RU" sz="1400" dirty="0" smtClean="0">
                <a:solidFill>
                  <a:schemeClr val="tx1">
                    <a:lumMod val="75000"/>
                    <a:lumOff val="25000"/>
                  </a:schemeClr>
                </a:solidFill>
              </a:rPr>
              <a:t> (</a:t>
            </a:r>
            <a:r>
              <a:rPr lang="ru-RU" sz="1400" dirty="0" err="1" smtClean="0">
                <a:solidFill>
                  <a:schemeClr val="tx1">
                    <a:lumMod val="75000"/>
                    <a:lumOff val="25000"/>
                  </a:schemeClr>
                </a:solidFill>
              </a:rPr>
              <a:t>Shibuya</a:t>
            </a:r>
            <a:r>
              <a:rPr lang="ru-RU" sz="1400" dirty="0" smtClean="0">
                <a:solidFill>
                  <a:schemeClr val="tx1">
                    <a:lumMod val="75000"/>
                    <a:lumOff val="25000"/>
                  </a:schemeClr>
                </a:solidFill>
              </a:rPr>
              <a:t>) и </a:t>
            </a:r>
            <a:r>
              <a:rPr lang="ru-RU" sz="1400" dirty="0" err="1" smtClean="0">
                <a:solidFill>
                  <a:schemeClr val="tx1">
                    <a:lumMod val="75000"/>
                    <a:lumOff val="25000"/>
                  </a:schemeClr>
                </a:solidFill>
              </a:rPr>
              <a:t>Икебукуро</a:t>
            </a:r>
            <a:r>
              <a:rPr lang="ru-RU" sz="1400" dirty="0" smtClean="0">
                <a:solidFill>
                  <a:schemeClr val="tx1">
                    <a:lumMod val="75000"/>
                    <a:lumOff val="25000"/>
                  </a:schemeClr>
                </a:solidFill>
              </a:rPr>
              <a:t> (</a:t>
            </a:r>
            <a:r>
              <a:rPr lang="ru-RU" sz="1400" dirty="0" err="1" smtClean="0">
                <a:solidFill>
                  <a:schemeClr val="tx1">
                    <a:lumMod val="75000"/>
                    <a:lumOff val="25000"/>
                  </a:schemeClr>
                </a:solidFill>
              </a:rPr>
              <a:t>Ikebukuro</a:t>
            </a:r>
            <a:r>
              <a:rPr lang="ru-RU" sz="1400" dirty="0" smtClean="0">
                <a:solidFill>
                  <a:schemeClr val="tx1">
                    <a:lumMod val="75000"/>
                    <a:lumOff val="25000"/>
                  </a:schemeClr>
                </a:solidFill>
              </a:rPr>
              <a:t>). Гангуро, на первый взгляд, это вечный праздник где-то на </a:t>
            </a:r>
            <a:r>
              <a:rPr lang="ru-RU" sz="1400" dirty="0" err="1" smtClean="0">
                <a:solidFill>
                  <a:schemeClr val="tx1">
                    <a:lumMod val="75000"/>
                    <a:lumOff val="25000"/>
                  </a:schemeClr>
                </a:solidFill>
              </a:rPr>
              <a:t>Карибах</a:t>
            </a:r>
            <a:r>
              <a:rPr lang="ru-RU" sz="1400" dirty="0" smtClean="0">
                <a:solidFill>
                  <a:schemeClr val="tx1">
                    <a:lumMod val="75000"/>
                    <a:lumOff val="25000"/>
                  </a:schemeClr>
                </a:solidFill>
              </a:rPr>
              <a:t> - загар и невероятное буйство красок. На культуру "</a:t>
            </a:r>
            <a:r>
              <a:rPr lang="ru-RU" sz="1400" dirty="0" err="1" smtClean="0">
                <a:solidFill>
                  <a:schemeClr val="tx1">
                    <a:lumMod val="75000"/>
                    <a:lumOff val="25000"/>
                  </a:schemeClr>
                </a:solidFill>
              </a:rPr>
              <a:t>гангуро</a:t>
            </a:r>
            <a:r>
              <a:rPr lang="ru-RU" sz="1400" dirty="0" smtClean="0">
                <a:solidFill>
                  <a:schemeClr val="tx1">
                    <a:lumMod val="75000"/>
                    <a:lumOff val="25000"/>
                  </a:schemeClr>
                </a:solidFill>
              </a:rPr>
              <a:t>" оказала большое влияние популярная певица из Окинавы </a:t>
            </a:r>
            <a:r>
              <a:rPr lang="ru-RU" sz="1400" dirty="0" err="1" smtClean="0">
                <a:solidFill>
                  <a:schemeClr val="tx1">
                    <a:lumMod val="75000"/>
                    <a:lumOff val="25000"/>
                  </a:schemeClr>
                </a:solidFill>
              </a:rPr>
              <a:t>Амуро</a:t>
            </a:r>
            <a:r>
              <a:rPr lang="ru-RU" sz="1400" dirty="0" smtClean="0">
                <a:solidFill>
                  <a:schemeClr val="tx1">
                    <a:lumMod val="75000"/>
                    <a:lumOff val="25000"/>
                  </a:schemeClr>
                </a:solidFill>
              </a:rPr>
              <a:t> </a:t>
            </a:r>
            <a:r>
              <a:rPr lang="ru-RU" sz="1400" dirty="0" err="1" smtClean="0">
                <a:solidFill>
                  <a:schemeClr val="tx1">
                    <a:lumMod val="75000"/>
                    <a:lumOff val="25000"/>
                  </a:schemeClr>
                </a:solidFill>
              </a:rPr>
              <a:t>Намие</a:t>
            </a:r>
            <a:r>
              <a:rPr lang="ru-RU" sz="1400" dirty="0" smtClean="0">
                <a:solidFill>
                  <a:schemeClr val="tx1">
                    <a:lumMod val="75000"/>
                    <a:lumOff val="25000"/>
                  </a:schemeClr>
                </a:solidFill>
              </a:rPr>
              <a:t> (</a:t>
            </a:r>
            <a:r>
              <a:rPr lang="ru-RU" sz="1400" dirty="0" err="1" smtClean="0">
                <a:solidFill>
                  <a:schemeClr val="tx1">
                    <a:lumMod val="75000"/>
                    <a:lumOff val="25000"/>
                  </a:schemeClr>
                </a:solidFill>
              </a:rPr>
              <a:t>Amuro</a:t>
            </a:r>
            <a:r>
              <a:rPr lang="ru-RU" sz="1400" dirty="0" smtClean="0">
                <a:solidFill>
                  <a:schemeClr val="tx1">
                    <a:lumMod val="75000"/>
                    <a:lumOff val="25000"/>
                  </a:schemeClr>
                </a:solidFill>
              </a:rPr>
              <a:t> </a:t>
            </a:r>
            <a:r>
              <a:rPr lang="ru-RU" sz="1400" dirty="0" err="1" smtClean="0">
                <a:solidFill>
                  <a:schemeClr val="tx1">
                    <a:lumMod val="75000"/>
                    <a:lumOff val="25000"/>
                  </a:schemeClr>
                </a:solidFill>
              </a:rPr>
              <a:t>Namie</a:t>
            </a:r>
            <a:r>
              <a:rPr lang="ru-RU" sz="1400" dirty="0" smtClean="0">
                <a:solidFill>
                  <a:schemeClr val="tx1">
                    <a:lumMod val="75000"/>
                    <a:lumOff val="25000"/>
                  </a:schemeClr>
                </a:solidFill>
              </a:rPr>
              <a:t>). В середине девяностых многие девушки хотели быть похожими на эту загорелую японку</a:t>
            </a:r>
          </a:p>
        </p:txBody>
      </p:sp>
      <p:sp>
        <p:nvSpPr>
          <p:cNvPr id="5" name="Загнутый угол 4"/>
          <p:cNvSpPr/>
          <p:nvPr/>
        </p:nvSpPr>
        <p:spPr>
          <a:xfrm rot="21411971">
            <a:off x="1059999" y="4164720"/>
            <a:ext cx="6072230" cy="2357454"/>
          </a:xfrm>
          <a:prstGeom prst="foldedCorner">
            <a:avLst/>
          </a:prstGeom>
          <a:solidFill>
            <a:schemeClr val="accent2">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dirty="0" smtClean="0">
              <a:solidFill>
                <a:schemeClr val="tx1">
                  <a:lumMod val="75000"/>
                  <a:lumOff val="25000"/>
                </a:schemeClr>
              </a:solidFill>
            </a:endParaRPr>
          </a:p>
          <a:p>
            <a:pPr algn="ctr"/>
            <a:r>
              <a:rPr lang="ru-RU" sz="1400" dirty="0" smtClean="0">
                <a:solidFill>
                  <a:schemeClr val="tx1">
                    <a:lumMod val="75000"/>
                    <a:lumOff val="25000"/>
                  </a:schemeClr>
                </a:solidFill>
              </a:rPr>
              <a:t>Есть предположения, что внешний вид "</a:t>
            </a:r>
            <a:r>
              <a:rPr lang="ru-RU" sz="1400" dirty="0" err="1" smtClean="0">
                <a:solidFill>
                  <a:schemeClr val="tx1">
                    <a:lumMod val="75000"/>
                    <a:lumOff val="25000"/>
                  </a:schemeClr>
                </a:solidFill>
              </a:rPr>
              <a:t>гангуро</a:t>
            </a:r>
            <a:r>
              <a:rPr lang="ru-RU" sz="1400" dirty="0" smtClean="0">
                <a:solidFill>
                  <a:schemeClr val="tx1">
                    <a:lumMod val="75000"/>
                    <a:lumOff val="25000"/>
                  </a:schemeClr>
                </a:solidFill>
              </a:rPr>
              <a:t>" произошел от африканских героев </a:t>
            </a:r>
            <a:r>
              <a:rPr lang="ru-RU" sz="1400" dirty="0" err="1" smtClean="0">
                <a:solidFill>
                  <a:schemeClr val="tx1">
                    <a:lumMod val="75000"/>
                    <a:lumOff val="25000"/>
                  </a:schemeClr>
                </a:solidFill>
              </a:rPr>
              <a:t>аниме</a:t>
            </a:r>
            <a:r>
              <a:rPr lang="ru-RU" sz="1400" dirty="0" smtClean="0">
                <a:solidFill>
                  <a:schemeClr val="tx1">
                    <a:lumMod val="75000"/>
                    <a:lumOff val="25000"/>
                  </a:schemeClr>
                </a:solidFill>
              </a:rPr>
              <a:t>, у которых тоже коричневая кожа и разноцветные волосы. Также афроамериканские модели, предположительно, оказали влияние на эту субкультуру, как и возросшая популярность </a:t>
            </a:r>
            <a:r>
              <a:rPr lang="ru-RU" sz="1400" dirty="0" err="1" smtClean="0">
                <a:solidFill>
                  <a:schemeClr val="tx1">
                    <a:lumMod val="75000"/>
                    <a:lumOff val="25000"/>
                  </a:schemeClr>
                </a:solidFill>
              </a:rPr>
              <a:t>хип-хоп</a:t>
            </a:r>
            <a:r>
              <a:rPr lang="ru-RU" sz="1400" dirty="0" smtClean="0">
                <a:solidFill>
                  <a:schemeClr val="tx1">
                    <a:lumMod val="75000"/>
                    <a:lumOff val="25000"/>
                  </a:schemeClr>
                </a:solidFill>
              </a:rPr>
              <a:t> </a:t>
            </a:r>
            <a:r>
              <a:rPr lang="ru-RU" sz="1400" dirty="0" err="1" smtClean="0">
                <a:solidFill>
                  <a:schemeClr val="tx1">
                    <a:lumMod val="75000"/>
                    <a:lumOff val="25000"/>
                  </a:schemeClr>
                </a:solidFill>
              </a:rPr>
              <a:t>музыки.Есть</a:t>
            </a:r>
            <a:r>
              <a:rPr lang="ru-RU" sz="1400" dirty="0" smtClean="0">
                <a:solidFill>
                  <a:schemeClr val="tx1">
                    <a:lumMod val="75000"/>
                    <a:lumOff val="25000"/>
                  </a:schemeClr>
                </a:solidFill>
              </a:rPr>
              <a:t> несколько вариантов происхождения слова "</a:t>
            </a:r>
            <a:r>
              <a:rPr lang="ru-RU" sz="1400" dirty="0" err="1" smtClean="0">
                <a:solidFill>
                  <a:schemeClr val="tx1">
                    <a:lumMod val="75000"/>
                    <a:lumOff val="25000"/>
                  </a:schemeClr>
                </a:solidFill>
              </a:rPr>
              <a:t>гангуро</a:t>
            </a:r>
            <a:r>
              <a:rPr lang="ru-RU" sz="1400" dirty="0" smtClean="0">
                <a:solidFill>
                  <a:schemeClr val="tx1">
                    <a:lumMod val="75000"/>
                    <a:lumOff val="25000"/>
                  </a:schemeClr>
                </a:solidFill>
              </a:rPr>
              <a:t>". Некоторые считают, что оно произошло от японского слова, обозначающее "черное лицо". Сами же </a:t>
            </a:r>
            <a:r>
              <a:rPr lang="ru-RU" sz="1400" dirty="0" err="1" smtClean="0">
                <a:solidFill>
                  <a:schemeClr val="tx1">
                    <a:lumMod val="75000"/>
                    <a:lumOff val="25000"/>
                  </a:schemeClr>
                </a:solidFill>
              </a:rPr>
              <a:t>гангуро</a:t>
            </a:r>
            <a:r>
              <a:rPr lang="ru-RU" sz="1400" dirty="0" smtClean="0">
                <a:solidFill>
                  <a:schemeClr val="tx1">
                    <a:lumMod val="75000"/>
                    <a:lumOff val="25000"/>
                  </a:schemeClr>
                </a:solidFill>
              </a:rPr>
              <a:t> считают, что слово это произошло от японского слова, значение которого – "исключительно темный</a:t>
            </a:r>
            <a:r>
              <a:rPr lang="ru-RU" dirty="0" smtClean="0">
                <a:solidFill>
                  <a:schemeClr val="tx1">
                    <a:lumMod val="75000"/>
                    <a:lumOff val="25000"/>
                  </a:schemeClr>
                </a:solidFill>
              </a:rPr>
              <a:t>«.</a:t>
            </a:r>
            <a:endParaRPr lang="ru-RU" dirty="0">
              <a:solidFill>
                <a:schemeClr val="tx1">
                  <a:lumMod val="75000"/>
                  <a:lumOff val="25000"/>
                </a:schemeClr>
              </a:solidFill>
            </a:endParaRPr>
          </a:p>
        </p:txBody>
      </p:sp>
      <p:sp>
        <p:nvSpPr>
          <p:cNvPr id="6" name="Управляющая кнопка: далее 5">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назад 6">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heel spokes="8"/>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500042"/>
            <a:ext cx="8229600" cy="3929090"/>
          </a:xfrm>
        </p:spPr>
        <p:txBody>
          <a:bodyPr>
            <a:normAutofit/>
          </a:bodyPr>
          <a:lstStyle/>
          <a:p>
            <a:r>
              <a:rPr lang="ru-RU" sz="1400" dirty="0" smtClean="0"/>
              <a:t>Внешний вид:</a:t>
            </a:r>
            <a:br>
              <a:rPr lang="ru-RU" sz="1400" dirty="0" smtClean="0"/>
            </a:br>
            <a:r>
              <a:rPr lang="ru-RU" sz="1400" dirty="0" smtClean="0"/>
              <a:t>• очень сильный загар или обилие темного тонального крема. Есть и ОЧЕНЬ сильно загорелые приверженцы этой субкультуры, их называют немного по-другому, а именно "гонгуро".</a:t>
            </a:r>
            <a:br>
              <a:rPr lang="ru-RU" sz="1400" dirty="0" smtClean="0"/>
            </a:br>
            <a:r>
              <a:rPr lang="ru-RU" sz="1400" dirty="0" smtClean="0"/>
              <a:t>• длинные осветленные волосы (кстати, процедура окрашивания волос в белый цвет занимает полдня и стоит 400$!). Также волосы могут быть выкрашены в разные цвета</a:t>
            </a:r>
            <a:br>
              <a:rPr lang="ru-RU" sz="1400" dirty="0" smtClean="0"/>
            </a:br>
            <a:r>
              <a:rPr lang="ru-RU" sz="1400" dirty="0" smtClean="0"/>
              <a:t>• светлый макияж </a:t>
            </a:r>
            <a:br>
              <a:rPr lang="ru-RU" sz="1400" dirty="0" smtClean="0"/>
            </a:br>
            <a:r>
              <a:rPr lang="ru-RU" sz="1400" dirty="0" smtClean="0"/>
              <a:t>• на глазах - черная или белая подводка.</a:t>
            </a:r>
            <a:br>
              <a:rPr lang="ru-RU" sz="1400" dirty="0" smtClean="0"/>
            </a:br>
            <a:r>
              <a:rPr lang="ru-RU" sz="1400" dirty="0" smtClean="0"/>
              <a:t>• накладные ресницы, иногда невероятных размеров</a:t>
            </a:r>
            <a:br>
              <a:rPr lang="ru-RU" sz="1400" dirty="0" smtClean="0"/>
            </a:br>
            <a:r>
              <a:rPr lang="ru-RU" sz="1400" dirty="0" smtClean="0"/>
              <a:t>• яркая одежда, мини-юбки</a:t>
            </a:r>
            <a:br>
              <a:rPr lang="ru-RU" sz="1400" dirty="0" smtClean="0"/>
            </a:br>
            <a:r>
              <a:rPr lang="ru-RU" sz="1400" dirty="0" smtClean="0"/>
              <a:t>• туфли или ботинки на платформе. Высокие платформы (где-то 15 см) делают их гораздо выше обычных японцев. </a:t>
            </a:r>
            <a:br>
              <a:rPr lang="ru-RU" sz="1400" dirty="0" smtClean="0"/>
            </a:br>
            <a:r>
              <a:rPr lang="ru-RU" sz="1400" dirty="0" smtClean="0"/>
              <a:t>• множество украшений</a:t>
            </a:r>
            <a:br>
              <a:rPr lang="ru-RU" sz="1400" dirty="0" smtClean="0"/>
            </a:br>
            <a:r>
              <a:rPr lang="ru-RU" sz="1400" dirty="0" smtClean="0"/>
              <a:t>• искусственные цветы в волосах</a:t>
            </a:r>
            <a:br>
              <a:rPr lang="ru-RU" sz="1400" dirty="0" smtClean="0"/>
            </a:br>
            <a:r>
              <a:rPr lang="ru-RU" sz="1400" dirty="0" smtClean="0"/>
              <a:t>• цветные контактные линзы</a:t>
            </a:r>
            <a:br>
              <a:rPr lang="ru-RU" sz="1400" dirty="0" smtClean="0"/>
            </a:br>
            <a:r>
              <a:rPr lang="ru-RU" sz="1400" dirty="0" smtClean="0"/>
              <a:t>• в руках – мобильный телефон, такой же разноцветный, как и сами </a:t>
            </a:r>
            <a:r>
              <a:rPr lang="ru-RU" sz="1400" dirty="0" err="1" smtClean="0"/>
              <a:t>гангуро</a:t>
            </a:r>
            <a:r>
              <a:rPr lang="ru-RU" sz="1400" dirty="0" smtClean="0"/>
              <a:t/>
            </a:r>
            <a:br>
              <a:rPr lang="ru-RU" sz="1400" dirty="0" smtClean="0"/>
            </a:br>
            <a:endParaRPr lang="ru-RU" sz="1400" dirty="0"/>
          </a:p>
        </p:txBody>
      </p:sp>
      <p:sp>
        <p:nvSpPr>
          <p:cNvPr id="3" name="Управляющая кнопка: далее 2">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Управляющая кнопка: назад 3">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7467600" cy="3539430"/>
          </a:xfrm>
          <a:prstGeom prst="rect">
            <a:avLst/>
          </a:prstGeom>
        </p:spPr>
        <p:txBody>
          <a:bodyPr wrap="square">
            <a:spAutoFit/>
          </a:bodyPr>
          <a:lstStyle/>
          <a:p>
            <a:r>
              <a:rPr lang="ru-RU" sz="1400" dirty="0" smtClean="0"/>
              <a:t>На телефоне - цветные </a:t>
            </a:r>
            <a:r>
              <a:rPr lang="ru-RU" sz="1400" dirty="0" err="1" smtClean="0"/>
              <a:t>фотонаклейки</a:t>
            </a:r>
            <a:r>
              <a:rPr lang="ru-RU" sz="1400" dirty="0" smtClean="0"/>
              <a:t> </a:t>
            </a:r>
            <a:r>
              <a:rPr lang="ru-RU" sz="1400" dirty="0" err="1" smtClean="0"/>
              <a:t>пурикура</a:t>
            </a:r>
            <a:r>
              <a:rPr lang="ru-RU" sz="1400" dirty="0" smtClean="0"/>
              <a:t> (</a:t>
            </a:r>
            <a:r>
              <a:rPr lang="ru-RU" sz="1400" dirty="0" err="1" smtClean="0"/>
              <a:t>purikura</a:t>
            </a:r>
            <a:r>
              <a:rPr lang="ru-RU" sz="1400" dirty="0" smtClean="0"/>
              <a:t>). Гангуро делают их в специальных фото-кабинках, затем там же выбирают фон, делают надписи на сенсорном экране, затем кабинка печатает серию фото, которая делится между друзьями. Обратная сторона фото легко наклеивается куда угодно. </a:t>
            </a:r>
            <a:r>
              <a:rPr lang="ru-RU" sz="1400" dirty="0" err="1" smtClean="0"/>
              <a:t>Пурикура</a:t>
            </a:r>
            <a:r>
              <a:rPr lang="ru-RU" sz="1400" dirty="0" smtClean="0"/>
              <a:t> очень популярна среди японской молодежи, они собирают их и обмениваются с друзьями.</a:t>
            </a:r>
            <a:br>
              <a:rPr lang="ru-RU" sz="1400" dirty="0" smtClean="0"/>
            </a:br>
            <a:r>
              <a:rPr lang="ru-RU" sz="1400" dirty="0" smtClean="0"/>
              <a:t>Цель облика </a:t>
            </a:r>
            <a:r>
              <a:rPr lang="ru-RU" sz="1400" dirty="0" err="1" smtClean="0"/>
              <a:t>гангуро</a:t>
            </a:r>
            <a:r>
              <a:rPr lang="ru-RU" sz="1400" dirty="0" smtClean="0"/>
              <a:t> - быть похожими на калифорнийских девушек с пляжа, и в этом им помогает солярий, тональный крем, осветление волос и </a:t>
            </a:r>
            <a:r>
              <a:rPr lang="ru-RU" sz="1400" dirty="0" err="1" smtClean="0"/>
              <a:t>голубые</a:t>
            </a:r>
            <a:r>
              <a:rPr lang="ru-RU" sz="1400" dirty="0" smtClean="0"/>
              <a:t> контактные линзы. В общем же, внешность </a:t>
            </a:r>
            <a:r>
              <a:rPr lang="ru-RU" sz="1400" dirty="0" err="1" smtClean="0"/>
              <a:t>гангуро</a:t>
            </a:r>
            <a:r>
              <a:rPr lang="ru-RU" sz="1400" dirty="0" smtClean="0"/>
              <a:t> явно противоречит древним японским представлениям о красоте, ведь в древности японки старались сделать свое лицо как можно белее и красили губы в ярко красный цвет. </a:t>
            </a:r>
            <a:br>
              <a:rPr lang="ru-RU" sz="1400" dirty="0" smtClean="0"/>
            </a:br>
            <a:r>
              <a:rPr lang="ru-RU" sz="1400" dirty="0" smtClean="0"/>
              <a:t>Отрицание японских идеалов красоты, использование сленга, необычное чувство стиля - все это привело к тому, что молодые люди «</a:t>
            </a:r>
            <a:r>
              <a:rPr lang="ru-RU" sz="1400" dirty="0" err="1" smtClean="0"/>
              <a:t>гангуро</a:t>
            </a:r>
            <a:r>
              <a:rPr lang="ru-RU" sz="1400" dirty="0" smtClean="0"/>
              <a:t>» обычно преподносятся негативно японскими </a:t>
            </a:r>
            <a:r>
              <a:rPr lang="ru-RU" sz="1400" dirty="0" err="1" smtClean="0"/>
              <a:t>масс-медиа</a:t>
            </a:r>
            <a:r>
              <a:rPr lang="ru-RU" sz="1400" dirty="0" smtClean="0"/>
              <a:t>. А </a:t>
            </a:r>
            <a:r>
              <a:rPr lang="ru-RU" sz="1400" dirty="0" err="1" smtClean="0"/>
              <a:t>девушки-гангуро</a:t>
            </a:r>
            <a:r>
              <a:rPr lang="ru-RU" sz="1400" dirty="0" smtClean="0"/>
              <a:t> вообще считаются аутсайдерами японского общества. </a:t>
            </a:r>
            <a:endParaRPr lang="ru-RU" sz="1400" dirty="0"/>
          </a:p>
        </p:txBody>
      </p:sp>
      <p:sp>
        <p:nvSpPr>
          <p:cNvPr id="4" name="Управляющая кнопка: далее 3">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назад 4">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428604"/>
            <a:ext cx="8443914" cy="4572032"/>
          </a:xfrm>
        </p:spPr>
        <p:txBody>
          <a:bodyPr>
            <a:normAutofit/>
          </a:bodyPr>
          <a:lstStyle/>
          <a:p>
            <a:r>
              <a:rPr lang="ru-RU" sz="1400" b="1" dirty="0" smtClean="0"/>
              <a:t>Кто входит в эту субкультуру? </a:t>
            </a:r>
            <a:br>
              <a:rPr lang="ru-RU" sz="1400" b="1" dirty="0" smtClean="0"/>
            </a:br>
            <a:r>
              <a:rPr lang="ru-RU" sz="1400" dirty="0" smtClean="0"/>
              <a:t>Во-первых, конечно, молодые японские девушки. Очень популярна эта субкультура и среди школьниц (они, кстати, кроме коротких юбок, характерных для «</a:t>
            </a:r>
            <a:r>
              <a:rPr lang="ru-RU" sz="1400" dirty="0" err="1" smtClean="0"/>
              <a:t>гангуро</a:t>
            </a:r>
            <a:r>
              <a:rPr lang="ru-RU" sz="1400" dirty="0" smtClean="0"/>
              <a:t>», надевают приспущенные белые гольфы).</a:t>
            </a:r>
            <a:br>
              <a:rPr lang="ru-RU" sz="1400" dirty="0" smtClean="0"/>
            </a:br>
            <a:r>
              <a:rPr lang="ru-RU" sz="1400" dirty="0" smtClean="0"/>
              <a:t>	Но не надо думать, что эта культура непопулярна среди мужской части населения. Есть и мужчины-гангуро, их еще называют «Sentaagai» или по-английски - «center guy». Это название произошло от наименования «Center Street», пешеходной улицы с множеством магазинов, где очень часто можно увидеть </a:t>
            </a:r>
            <a:r>
              <a:rPr lang="ru-RU" sz="1400" dirty="0" err="1" smtClean="0"/>
              <a:t>гангуро</a:t>
            </a:r>
            <a:r>
              <a:rPr lang="ru-RU" sz="1400" dirty="0" smtClean="0"/>
              <a:t>. Парни-гангуро придерживаются такой же идеологии, что и девушки, - не пренебрегают яркой одеждой, любят украшения, искусственные цветы. Они тоже красят волосы в разные цвета и любят сильный загар. В общем, сплошной праздник для глаза. </a:t>
            </a:r>
            <a:br>
              <a:rPr lang="ru-RU" sz="1400" dirty="0" smtClean="0"/>
            </a:br>
            <a:r>
              <a:rPr lang="ru-RU" sz="1400" b="1" dirty="0" smtClean="0"/>
              <a:t>Где можно встретить?</a:t>
            </a:r>
            <a:r>
              <a:rPr lang="ru-RU" sz="1400" dirty="0" smtClean="0"/>
              <a:t/>
            </a:r>
            <a:br>
              <a:rPr lang="ru-RU" sz="1400" dirty="0" smtClean="0"/>
            </a:br>
            <a:r>
              <a:rPr lang="ru-RU" sz="1400" dirty="0" smtClean="0"/>
              <a:t>Во всех развлекательных районах Токио: Шинжуку (Shinjuku), Шибуя (Shibuya), Ахикабара (Ahikabara), Роппонги (Roppongi) или Акасака (Akasaka). Гангуро обожают шоппинг, поэтому их можно нередко встретить в торговых центрах. Они любят развлекаться, любят, когда шумно и весело, поэтому часто ходят в клубы. Умонастроением целиком и полностью придерживаются западного типа мышления, то есть позитивное и одновременно потребительское отношение к жизни. Японские консерваторы ругают </a:t>
            </a:r>
            <a:r>
              <a:rPr lang="ru-RU" sz="1400" dirty="0" err="1" smtClean="0"/>
              <a:t>гангуро</a:t>
            </a:r>
            <a:r>
              <a:rPr lang="ru-RU" sz="1400" dirty="0" smtClean="0"/>
              <a:t> за излишний материализм, считая, что это показатель духовного обнищания японской молодежи. Забавно было бы посмотреть на возможные мутации нашей молодежи, вдруг если бы к нам пришла и эта мода тоже. Впрочем... это совсем не исключено. </a:t>
            </a:r>
            <a:endParaRPr lang="ru-RU" sz="1400" b="1" dirty="0">
              <a:solidFill>
                <a:srgbClr val="FF0000"/>
              </a:solidFill>
            </a:endParaRPr>
          </a:p>
        </p:txBody>
      </p:sp>
      <p:sp>
        <p:nvSpPr>
          <p:cNvPr id="3" name="Управляющая кнопка: далее 2">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Управляющая кнопка: назад 3">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3368676"/>
          </a:xfrm>
        </p:spPr>
        <p:txBody>
          <a:bodyPr>
            <a:normAutofit/>
          </a:bodyPr>
          <a:lstStyle/>
          <a:p>
            <a:r>
              <a:rPr lang="ru-RU" sz="1600" b="1" dirty="0" smtClean="0"/>
              <a:t>Что читают </a:t>
            </a:r>
            <a:r>
              <a:rPr lang="ru-RU" sz="1600" b="1" dirty="0" err="1" smtClean="0"/>
              <a:t>гангуро</a:t>
            </a:r>
            <a:r>
              <a:rPr lang="ru-RU" sz="1600" b="1" dirty="0" smtClean="0"/>
              <a:t>?</a:t>
            </a:r>
            <a:r>
              <a:rPr lang="ru-RU" sz="1600" dirty="0" smtClean="0"/>
              <a:t> </a:t>
            </a:r>
            <a:br>
              <a:rPr lang="ru-RU" sz="1600" dirty="0" smtClean="0"/>
            </a:br>
            <a:r>
              <a:rPr lang="ru-RU" sz="1600" dirty="0" smtClean="0"/>
              <a:t>• в основном журналы мод, например, "</a:t>
            </a:r>
            <a:r>
              <a:rPr lang="ru-RU" sz="1600" dirty="0" err="1" smtClean="0"/>
              <a:t>Popteen</a:t>
            </a:r>
            <a:r>
              <a:rPr lang="ru-RU" sz="1600" dirty="0" smtClean="0"/>
              <a:t>", "</a:t>
            </a:r>
            <a:r>
              <a:rPr lang="ru-RU" sz="1600" dirty="0" err="1" smtClean="0"/>
              <a:t>Ego</a:t>
            </a:r>
            <a:r>
              <a:rPr lang="ru-RU" sz="1600" dirty="0" smtClean="0"/>
              <a:t> </a:t>
            </a:r>
            <a:r>
              <a:rPr lang="ru-RU" sz="1600" dirty="0" err="1" smtClean="0"/>
              <a:t>System</a:t>
            </a:r>
            <a:r>
              <a:rPr lang="ru-RU" sz="1600" dirty="0" smtClean="0"/>
              <a:t>","</a:t>
            </a:r>
            <a:r>
              <a:rPr lang="ru-RU" sz="1600" dirty="0" err="1" smtClean="0"/>
              <a:t>Egg</a:t>
            </a:r>
            <a:r>
              <a:rPr lang="ru-RU" sz="1600" dirty="0" smtClean="0"/>
              <a:t>" и "</a:t>
            </a:r>
            <a:r>
              <a:rPr lang="ru-RU" sz="1600" dirty="0" err="1" smtClean="0"/>
              <a:t>Cawaii</a:t>
            </a:r>
            <a:r>
              <a:rPr lang="ru-RU" sz="1600" dirty="0" smtClean="0"/>
              <a:t>"</a:t>
            </a:r>
            <a:br>
              <a:rPr lang="ru-RU" sz="1600" dirty="0" smtClean="0"/>
            </a:br>
            <a:r>
              <a:rPr lang="ru-RU" sz="1600" dirty="0" smtClean="0"/>
              <a:t>• </a:t>
            </a:r>
            <a:r>
              <a:rPr lang="ru-RU" sz="1600" dirty="0" err="1" smtClean="0"/>
              <a:t>смс-сообщения</a:t>
            </a:r>
            <a:r>
              <a:rPr lang="ru-RU" sz="1600" dirty="0" smtClean="0"/>
              <a:t>. Их вообще редко можно встретить без мобильных.</a:t>
            </a:r>
            <a:br>
              <a:rPr lang="ru-RU" sz="1600" dirty="0" smtClean="0"/>
            </a:br>
            <a:r>
              <a:rPr lang="ru-RU" sz="1600" dirty="0" smtClean="0"/>
              <a:t/>
            </a:r>
            <a:br>
              <a:rPr lang="ru-RU" sz="1600" dirty="0" smtClean="0"/>
            </a:br>
            <a:r>
              <a:rPr lang="ru-RU" sz="1600" b="1" dirty="0" smtClean="0"/>
              <a:t>Что любят?</a:t>
            </a:r>
            <a:r>
              <a:rPr lang="ru-RU" sz="1600" dirty="0" smtClean="0"/>
              <a:t/>
            </a:r>
            <a:br>
              <a:rPr lang="ru-RU" sz="1600" dirty="0" smtClean="0"/>
            </a:br>
            <a:r>
              <a:rPr lang="ru-RU" sz="1600" dirty="0" smtClean="0"/>
              <a:t>• ходить по магазинам. Обожают вещи «от кутюр»</a:t>
            </a:r>
            <a:br>
              <a:rPr lang="ru-RU" sz="1600" dirty="0" smtClean="0"/>
            </a:br>
            <a:r>
              <a:rPr lang="ru-RU" sz="1600" dirty="0" smtClean="0"/>
              <a:t>• использовать сленг</a:t>
            </a:r>
            <a:br>
              <a:rPr lang="ru-RU" sz="1600" dirty="0" smtClean="0"/>
            </a:br>
            <a:r>
              <a:rPr lang="ru-RU" sz="1600" dirty="0" smtClean="0"/>
              <a:t>• ходить по клубам</a:t>
            </a:r>
            <a:br>
              <a:rPr lang="ru-RU" sz="1600" dirty="0" smtClean="0"/>
            </a:br>
            <a:r>
              <a:rPr lang="ru-RU" sz="1600" dirty="0" smtClean="0"/>
              <a:t>• посылать </a:t>
            </a:r>
            <a:r>
              <a:rPr lang="ru-RU" sz="1600" dirty="0" err="1" smtClean="0"/>
              <a:t>смс-сообщения</a:t>
            </a:r>
            <a:r>
              <a:rPr lang="ru-RU" sz="1600" dirty="0" smtClean="0"/>
              <a:t>. </a:t>
            </a:r>
            <a:br>
              <a:rPr lang="ru-RU" sz="1600" dirty="0" smtClean="0"/>
            </a:br>
            <a:r>
              <a:rPr lang="ru-RU" sz="1600" dirty="0" smtClean="0"/>
              <a:t>• слушать музыку. Любимых исполнителей много, например </a:t>
            </a:r>
            <a:r>
              <a:rPr lang="ru-RU" sz="1600" dirty="0" err="1" smtClean="0"/>
              <a:t>Амуро</a:t>
            </a:r>
            <a:r>
              <a:rPr lang="ru-RU" sz="1600" dirty="0" smtClean="0"/>
              <a:t> </a:t>
            </a:r>
            <a:r>
              <a:rPr lang="ru-RU" sz="1600" dirty="0" err="1" smtClean="0"/>
              <a:t>Намие</a:t>
            </a:r>
            <a:r>
              <a:rPr lang="ru-RU" sz="1600" dirty="0" smtClean="0"/>
              <a:t> или группа «</a:t>
            </a:r>
            <a:r>
              <a:rPr lang="ru-RU" sz="1600" dirty="0" err="1" smtClean="0"/>
              <a:t>Max</a:t>
            </a:r>
            <a:r>
              <a:rPr lang="ru-RU" sz="1600" dirty="0" smtClean="0"/>
              <a:t>» </a:t>
            </a:r>
            <a:endParaRPr lang="ru-RU" sz="1600" dirty="0"/>
          </a:p>
        </p:txBody>
      </p:sp>
      <p:sp>
        <p:nvSpPr>
          <p:cNvPr id="3" name="Управляющая кнопка: домой 2">
            <a:hlinkClick r:id="rId2" action="ppaction://hlinksldjump" highlightClick="1"/>
          </p:cNvPr>
          <p:cNvSpPr/>
          <p:nvPr/>
        </p:nvSpPr>
        <p:spPr>
          <a:xfrm>
            <a:off x="8143900" y="6286520"/>
            <a:ext cx="571504" cy="57148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назад 6">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            Scene Kids</a:t>
            </a:r>
            <a:r>
              <a:rPr lang="ru-RU" dirty="0" smtClean="0"/>
              <a:t> </a:t>
            </a:r>
            <a:endParaRPr lang="ru-RU" dirty="0"/>
          </a:p>
        </p:txBody>
      </p:sp>
      <p:pic>
        <p:nvPicPr>
          <p:cNvPr id="4" name="Содержимое 3" descr="300px-Scene_kids2.jpg"/>
          <p:cNvPicPr>
            <a:picLocks noGrp="1" noChangeAspect="1"/>
          </p:cNvPicPr>
          <p:nvPr>
            <p:ph sz="quarter" idx="1"/>
          </p:nvPr>
        </p:nvPicPr>
        <p:blipFill>
          <a:blip r:embed="rId2" cstate="print"/>
          <a:stretch>
            <a:fillRect/>
          </a:stretch>
        </p:blipFill>
        <p:spPr>
          <a:xfrm>
            <a:off x="2571736" y="1357298"/>
            <a:ext cx="3405206" cy="5130510"/>
          </a:xfrm>
        </p:spPr>
        <p:style>
          <a:lnRef idx="2">
            <a:schemeClr val="accent1"/>
          </a:lnRef>
          <a:fillRef idx="1">
            <a:schemeClr val="lt1"/>
          </a:fillRef>
          <a:effectRef idx="0">
            <a:schemeClr val="accent1"/>
          </a:effectRef>
          <a:fontRef idx="minor">
            <a:schemeClr val="dk1"/>
          </a:fontRef>
        </p:style>
      </p:pic>
    </p:spTree>
  </p:cSld>
  <p:clrMapOvr>
    <a:masterClrMapping/>
  </p:clrMapOvr>
  <p:transition>
    <p:circl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357166"/>
            <a:ext cx="8501122" cy="3214710"/>
          </a:xfrm>
        </p:spPr>
        <p:txBody>
          <a:bodyPr>
            <a:normAutofit/>
          </a:bodyPr>
          <a:lstStyle/>
          <a:p>
            <a:r>
              <a:rPr lang="ru-RU" sz="1400" b="1" dirty="0" smtClean="0"/>
              <a:t>Scene Kids</a:t>
            </a:r>
            <a:r>
              <a:rPr lang="ru-RU" sz="1400" dirty="0" smtClean="0"/>
              <a:t> (</a:t>
            </a:r>
            <a:r>
              <a:rPr lang="ru-RU" sz="1400" dirty="0" smtClean="0">
                <a:hlinkClick r:id="rId2" tooltip="Русский язык"/>
              </a:rPr>
              <a:t>рус.</a:t>
            </a:r>
            <a:r>
              <a:rPr lang="ru-RU" sz="1400" dirty="0" smtClean="0"/>
              <a:t> </a:t>
            </a:r>
            <a:r>
              <a:rPr lang="ru-RU" sz="1400" i="1" dirty="0" smtClean="0"/>
              <a:t>Дети Сцены</a:t>
            </a:r>
            <a:r>
              <a:rPr lang="ru-RU" sz="1400" dirty="0" smtClean="0"/>
              <a:t>, также часто просто </a:t>
            </a:r>
            <a:r>
              <a:rPr lang="ru-RU" sz="1400" b="1" dirty="0" smtClean="0"/>
              <a:t>Scene</a:t>
            </a:r>
            <a:r>
              <a:rPr lang="ru-RU" sz="1400" dirty="0" smtClean="0"/>
              <a:t>) - молодая музыкальная субкультура сформировавшиеся из английской субкультуры </a:t>
            </a:r>
            <a:r>
              <a:rPr lang="ru-RU" sz="1400" dirty="0" smtClean="0">
                <a:hlinkClick r:id="rId3" tooltip="Чав"/>
              </a:rPr>
              <a:t>чав</a:t>
            </a:r>
            <a:r>
              <a:rPr lang="ru-RU" sz="1400" dirty="0" smtClean="0"/>
              <a:t> и поклонников музыкального жанра </a:t>
            </a:r>
            <a:r>
              <a:rPr lang="ru-RU" sz="1400" dirty="0" err="1" smtClean="0">
                <a:hlinkClick r:id="rId4" tooltip="Кранккор"/>
              </a:rPr>
              <a:t>кранккор</a:t>
            </a:r>
            <a:r>
              <a:rPr lang="ru-RU" sz="1400" dirty="0" smtClean="0"/>
              <a:t> впоследствии</a:t>
            </a:r>
            <a:r>
              <a:rPr lang="ru-RU" sz="1400" baseline="30000" dirty="0" smtClean="0"/>
              <a:t>.</a:t>
            </a:r>
            <a:r>
              <a:rPr lang="ru-RU" sz="1400" dirty="0" smtClean="0"/>
              <a:t> Основным правилом Детей Сцены является тезис о намеренном ношении той одежды, что противоречит модным тенденциям в данный промежуток времени и игнорировании общественных норм. В тоже время в самой субкультуре сохраняется своя мода во многом связанная с молодёжными движениями 2000-ых. История</a:t>
            </a:r>
            <a:br>
              <a:rPr lang="ru-RU" sz="1400" dirty="0" smtClean="0"/>
            </a:br>
            <a:r>
              <a:rPr lang="ru-RU" sz="1400" dirty="0" smtClean="0"/>
              <a:t>Дети Сцены возникли в </a:t>
            </a:r>
            <a:r>
              <a:rPr lang="ru-RU" sz="1400" dirty="0" smtClean="0">
                <a:hlinkClick r:id="rId5" tooltip="Великобритания"/>
              </a:rPr>
              <a:t>Великбритании</a:t>
            </a:r>
            <a:r>
              <a:rPr lang="ru-RU" sz="1400" dirty="0" smtClean="0"/>
              <a:t> в конце 1990-тых годов, когда некоторые из представителей</a:t>
            </a:r>
            <a:r>
              <a:rPr lang="ru-RU" sz="1400" dirty="0" smtClean="0">
                <a:hlinkClick r:id="rId3" tooltip="Чав"/>
              </a:rPr>
              <a:t>чав</a:t>
            </a:r>
            <a:r>
              <a:rPr lang="ru-RU" sz="1400" dirty="0" smtClean="0"/>
              <a:t> начали экспериментировать с альтернативной модой. У неё были взяты в основном элементы моды </a:t>
            </a:r>
            <a:r>
              <a:rPr lang="ru-RU" sz="1400" dirty="0" err="1" smtClean="0">
                <a:hlinkClick r:id="rId6" tooltip="Эмо (субкультура)"/>
              </a:rPr>
              <a:t>эмо</a:t>
            </a:r>
            <a:r>
              <a:rPr lang="ru-RU" sz="1400" dirty="0" smtClean="0"/>
              <a:t>, </a:t>
            </a:r>
            <a:r>
              <a:rPr lang="ru-RU" sz="1400" dirty="0" smtClean="0">
                <a:hlinkClick r:id="rId7" tooltip="Инди-рок"/>
              </a:rPr>
              <a:t>инди-рока</a:t>
            </a:r>
            <a:r>
              <a:rPr lang="ru-RU" sz="1400" dirty="0" smtClean="0"/>
              <a:t>, </a:t>
            </a:r>
            <a:r>
              <a:rPr lang="ru-RU" sz="1400" dirty="0" smtClean="0">
                <a:hlinkClick r:id="rId8" tooltip="Рэйв"/>
              </a:rPr>
              <a:t>рэйва</a:t>
            </a:r>
            <a:r>
              <a:rPr lang="ru-RU" sz="1400" dirty="0" smtClean="0"/>
              <a:t> и </a:t>
            </a:r>
            <a:r>
              <a:rPr lang="ru-RU" sz="1400" dirty="0" smtClean="0">
                <a:hlinkClick r:id="rId9" tooltip="Visual kei"/>
              </a:rPr>
              <a:t>японской </a:t>
            </a:r>
            <a:r>
              <a:rPr lang="ru-RU" sz="1400" dirty="0" err="1" smtClean="0">
                <a:hlinkClick r:id="rId9" tooltip="Visual kei"/>
              </a:rPr>
              <a:t>рок-моды</a:t>
            </a:r>
            <a:r>
              <a:rPr lang="ru-RU" sz="1400" dirty="0" smtClean="0"/>
              <a:t>. Впоследствии движение распространилось по всему англоязычному миру в середине 2000-тых</a:t>
            </a:r>
            <a:r>
              <a:rPr lang="ru-RU" sz="1400" baseline="30000" dirty="0" smtClean="0"/>
              <a:t>.</a:t>
            </a:r>
            <a:br>
              <a:rPr lang="ru-RU" sz="1400" baseline="30000" dirty="0" smtClean="0"/>
            </a:br>
            <a:endParaRPr lang="ru-RU" sz="1400" dirty="0"/>
          </a:p>
        </p:txBody>
      </p:sp>
      <p:sp>
        <p:nvSpPr>
          <p:cNvPr id="3" name="Управляющая кнопка: далее 2">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Управляющая кнопка: назад 3">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diamon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3868742"/>
          </a:xfrm>
        </p:spPr>
        <p:txBody>
          <a:bodyPr>
            <a:normAutofit fontScale="90000"/>
          </a:bodyPr>
          <a:lstStyle/>
          <a:p>
            <a:r>
              <a:rPr lang="ru-RU" sz="1400" dirty="0" smtClean="0"/>
              <a:t>Название же "Дети Сцены" произошло из-за термина "</a:t>
            </a:r>
            <a:r>
              <a:rPr lang="ru-RU" sz="1400" dirty="0" err="1" smtClean="0"/>
              <a:t>scene</a:t>
            </a:r>
            <a:r>
              <a:rPr lang="ru-RU" sz="1400" dirty="0" smtClean="0"/>
              <a:t> </a:t>
            </a:r>
            <a:r>
              <a:rPr lang="ru-RU" sz="1400" dirty="0" err="1" smtClean="0"/>
              <a:t>queen</a:t>
            </a:r>
            <a:r>
              <a:rPr lang="ru-RU" sz="1400" dirty="0" smtClean="0"/>
              <a:t>" (</a:t>
            </a:r>
            <a:r>
              <a:rPr lang="ru-RU" sz="1400" dirty="0" smtClean="0">
                <a:hlinkClick r:id="rId2" tooltip="Русский язык"/>
              </a:rPr>
              <a:t>рус.</a:t>
            </a:r>
            <a:r>
              <a:rPr lang="ru-RU" sz="1400" dirty="0" smtClean="0"/>
              <a:t> </a:t>
            </a:r>
            <a:r>
              <a:rPr lang="ru-RU" sz="1400" i="1" dirty="0" smtClean="0"/>
              <a:t>Королева Сцены</a:t>
            </a:r>
            <a:r>
              <a:rPr lang="ru-RU" sz="1400" dirty="0" smtClean="0"/>
              <a:t>), которым в 70-тых уничижительно называли музыкантов и поклонников </a:t>
            </a:r>
            <a:r>
              <a:rPr lang="ru-RU" sz="1400" dirty="0" err="1" smtClean="0">
                <a:hlinkClick r:id="rId3" tooltip="Глэм-рок"/>
              </a:rPr>
              <a:t>глэм-рока</a:t>
            </a:r>
            <a:r>
              <a:rPr lang="ru-RU" sz="1400" dirty="0" smtClean="0"/>
              <a:t>, за их подчёркнуто </a:t>
            </a:r>
            <a:r>
              <a:rPr lang="ru-RU" sz="1400" dirty="0" err="1" smtClean="0">
                <a:hlinkClick r:id="rId4" tooltip="Андрогинность"/>
              </a:rPr>
              <a:t>ангрогинный</a:t>
            </a:r>
            <a:r>
              <a:rPr lang="ru-RU" sz="1400" dirty="0" smtClean="0"/>
              <a:t> внешний вид и затем в Великобритании стало употребляться в адрес "позёров" от </a:t>
            </a:r>
            <a:r>
              <a:rPr lang="ru-RU" sz="1400" dirty="0" err="1" smtClean="0"/>
              <a:t>рок-субкультур</a:t>
            </a:r>
            <a:r>
              <a:rPr lang="ru-RU" sz="1400" baseline="30000" dirty="0" smtClean="0"/>
              <a:t>.</a:t>
            </a:r>
            <a:r>
              <a:rPr lang="ru-RU" sz="1400" dirty="0" smtClean="0"/>
              <a:t> Из-за того что современные Дети Сцены испытали сильное влияние </a:t>
            </a:r>
            <a:r>
              <a:rPr lang="ru-RU" sz="1400" dirty="0" err="1" smtClean="0"/>
              <a:t>эмо-культуры</a:t>
            </a:r>
            <a:r>
              <a:rPr lang="ru-RU" sz="1400" dirty="0" smtClean="0"/>
              <a:t> как самой популярной субкультуры первой половины 2000 годов, возникла частая путаница этих двух субкультур. Так родители могут негативно относится к увлечением своих детей субкультурой сцены, считая её проповедующей суицид и депрессию, путая их с </a:t>
            </a:r>
            <a:r>
              <a:rPr lang="ru-RU" sz="1400" dirty="0" err="1" smtClean="0"/>
              <a:t>эмо</a:t>
            </a:r>
            <a:r>
              <a:rPr lang="ru-RU" sz="1400" dirty="0" smtClean="0"/>
              <a:t>. Ввиду этого многие Дети Сцены обвиняют </a:t>
            </a:r>
            <a:r>
              <a:rPr lang="ru-RU" sz="1400" dirty="0" err="1" smtClean="0"/>
              <a:t>эмо</a:t>
            </a:r>
            <a:r>
              <a:rPr lang="ru-RU" sz="1400" dirty="0" smtClean="0"/>
              <a:t> в "изнасиловании субкультуры", </a:t>
            </a:r>
            <a:r>
              <a:rPr lang="ru-RU" sz="1400" dirty="0" err="1" smtClean="0"/>
              <a:t>эмо</a:t>
            </a:r>
            <a:r>
              <a:rPr lang="ru-RU" sz="1400" dirty="0" smtClean="0"/>
              <a:t> же наоборот обвиняют детей сцены в "подражании </a:t>
            </a:r>
            <a:r>
              <a:rPr lang="ru-RU" sz="1400" dirty="0" err="1" smtClean="0"/>
              <a:t>эмо</a:t>
            </a:r>
            <a:r>
              <a:rPr lang="ru-RU" sz="1400" dirty="0" smtClean="0"/>
              <a:t> только для </a:t>
            </a:r>
            <a:r>
              <a:rPr lang="ru-RU" sz="1400" dirty="0" err="1" smtClean="0"/>
              <a:t>того,чтобы</a:t>
            </a:r>
            <a:r>
              <a:rPr lang="ru-RU" sz="1400" dirty="0" smtClean="0"/>
              <a:t> оставаться в современных модных направлениях". Со стороны это часто рассматривается как "конфликты за территорию" и отношение между субкультурами считаются очень напряжёнными.</a:t>
            </a:r>
            <a:br>
              <a:rPr lang="ru-RU" sz="1400" dirty="0" smtClean="0"/>
            </a:br>
            <a:r>
              <a:rPr lang="ru-RU" sz="1400" dirty="0" smtClean="0"/>
              <a:t>Прежде всего подобная ситуация возникла благодаря самого популярному у детей сцены жанру </a:t>
            </a:r>
            <a:r>
              <a:rPr lang="ru-RU" sz="1400" dirty="0" err="1" smtClean="0">
                <a:hlinkClick r:id="rId5" tooltip="Кранккор"/>
              </a:rPr>
              <a:t>кранккор</a:t>
            </a:r>
            <a:r>
              <a:rPr lang="ru-RU" sz="1400" dirty="0" smtClean="0"/>
              <a:t>, который в тоже время имеет частичные корни в </a:t>
            </a:r>
            <a:r>
              <a:rPr lang="ru-RU" sz="1400" dirty="0" err="1" smtClean="0"/>
              <a:t>эмо-культуре</a:t>
            </a:r>
            <a:r>
              <a:rPr lang="ru-RU" sz="1400" dirty="0" smtClean="0"/>
              <a:t> и испытывает огромное её влияние. Впоследствии это даже позволило музыкальным критикам называть исполнителей </a:t>
            </a:r>
            <a:r>
              <a:rPr lang="ru-RU" sz="1400" dirty="0" err="1" smtClean="0"/>
              <a:t>кранккора</a:t>
            </a:r>
            <a:r>
              <a:rPr lang="ru-RU" sz="1400" dirty="0" smtClean="0"/>
              <a:t> "</a:t>
            </a:r>
            <a:r>
              <a:rPr lang="ru-RU" sz="1400" dirty="0" err="1" smtClean="0">
                <a:hlinkClick r:id="rId6" tooltip="Скримо"/>
              </a:rPr>
              <a:t>скримо</a:t>
            </a:r>
            <a:r>
              <a:rPr lang="ru-RU" sz="1400" dirty="0" err="1" smtClean="0"/>
              <a:t>-группами</a:t>
            </a:r>
            <a:r>
              <a:rPr lang="ru-RU" sz="1400" dirty="0" smtClean="0"/>
              <a:t> без инструментов".</a:t>
            </a:r>
            <a:br>
              <a:rPr lang="ru-RU" sz="1400" dirty="0" smtClean="0"/>
            </a:br>
            <a:r>
              <a:rPr lang="ru-RU" sz="1400" dirty="0" smtClean="0"/>
              <a:t/>
            </a:r>
            <a:br>
              <a:rPr lang="ru-RU" sz="1400" dirty="0" smtClean="0"/>
            </a:br>
            <a:endParaRPr lang="ru-RU" sz="1400" dirty="0"/>
          </a:p>
        </p:txBody>
      </p:sp>
      <p:sp>
        <p:nvSpPr>
          <p:cNvPr id="4" name="Управляющая кнопка: назад 3">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домой 4">
            <a:hlinkClick r:id="rId7" action="ppaction://hlinksldjump" highlightClick="1"/>
          </p:cNvPr>
          <p:cNvSpPr/>
          <p:nvPr/>
        </p:nvSpPr>
        <p:spPr>
          <a:xfrm>
            <a:off x="8143900" y="6286520"/>
            <a:ext cx="571504" cy="57148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Эмо</a:t>
            </a:r>
            <a:endParaRPr lang="ru-RU" dirty="0"/>
          </a:p>
        </p:txBody>
      </p:sp>
      <p:pic>
        <p:nvPicPr>
          <p:cNvPr id="4" name="Содержимое 3" descr="emo.ru-1284291647290.jpg"/>
          <p:cNvPicPr>
            <a:picLocks noGrp="1" noChangeAspect="1"/>
          </p:cNvPicPr>
          <p:nvPr>
            <p:ph sz="quarter" idx="1"/>
          </p:nvPr>
        </p:nvPicPr>
        <p:blipFill>
          <a:blip r:embed="rId2" cstate="print"/>
          <a:stretch>
            <a:fillRect/>
          </a:stretch>
        </p:blipFill>
        <p:spPr>
          <a:xfrm>
            <a:off x="1428728" y="1643050"/>
            <a:ext cx="5905541" cy="44291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алее 4">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Отаку</a:t>
            </a:r>
            <a:endParaRPr lang="ru-RU" dirty="0"/>
          </a:p>
        </p:txBody>
      </p:sp>
      <p:pic>
        <p:nvPicPr>
          <p:cNvPr id="4" name="Содержимое 3" descr="Cosplay.jpg"/>
          <p:cNvPicPr>
            <a:picLocks noGrp="1" noChangeAspect="1"/>
          </p:cNvPicPr>
          <p:nvPr>
            <p:ph sz="quarter" idx="1"/>
          </p:nvPr>
        </p:nvPicPr>
        <p:blipFill>
          <a:blip r:embed="rId2" cstate="print"/>
          <a:stretch>
            <a:fillRect/>
          </a:stretch>
        </p:blipFill>
        <p:spPr>
          <a:xfrm>
            <a:off x="1857356" y="2285991"/>
            <a:ext cx="4500594" cy="33529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heel spokes="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7467600" cy="6297634"/>
          </a:xfrm>
        </p:spPr>
        <p:txBody>
          <a:bodyPr>
            <a:normAutofit fontScale="90000"/>
          </a:bodyPr>
          <a:lstStyle/>
          <a:p>
            <a:r>
              <a:rPr lang="ru-RU" sz="1400" dirty="0" smtClean="0">
                <a:solidFill>
                  <a:srgbClr val="FF0000"/>
                </a:solidFill>
              </a:rPr>
              <a:t>История термина</a:t>
            </a:r>
            <a:r>
              <a:rPr lang="ru-RU" sz="1400" dirty="0" smtClean="0"/>
              <a:t/>
            </a:r>
            <a:br>
              <a:rPr lang="ru-RU" sz="1400" dirty="0" smtClean="0"/>
            </a:br>
            <a:r>
              <a:rPr lang="ru-RU" sz="1400" dirty="0" smtClean="0"/>
              <a:t>В </a:t>
            </a:r>
            <a:r>
              <a:rPr lang="ru-RU" sz="1400" dirty="0" smtClean="0">
                <a:hlinkClick r:id="rId2" tooltip="Японский язык"/>
              </a:rPr>
              <a:t>японском языке</a:t>
            </a:r>
            <a:r>
              <a:rPr lang="ru-RU" sz="1400" dirty="0" smtClean="0"/>
              <a:t> это слово имеет следующую этимологию: о (お) (уважительный </a:t>
            </a:r>
            <a:r>
              <a:rPr lang="ru-RU" sz="1400" dirty="0" smtClean="0">
                <a:hlinkClick r:id="rId3" tooltip="Морфема"/>
              </a:rPr>
              <a:t>префикс</a:t>
            </a:r>
            <a:r>
              <a:rPr lang="ru-RU" sz="1400" dirty="0" smtClean="0"/>
              <a:t>) + таку (宅) (дом, жилище). Дословно означает «ваш дом».</a:t>
            </a:r>
            <a:br>
              <a:rPr lang="ru-RU" sz="1400" dirty="0" smtClean="0"/>
            </a:br>
            <a:r>
              <a:rPr lang="ru-RU" sz="1400" dirty="0" smtClean="0"/>
              <a:t>Впервые в качестве термина это слово появилось в цикле статей «Исследование „отаку“» (</a:t>
            </a:r>
            <a:r>
              <a:rPr lang="ru-RU" sz="1400" dirty="0" smtClean="0">
                <a:hlinkClick r:id="rId2" tooltip="Японский язык"/>
              </a:rPr>
              <a:t>яп.</a:t>
            </a:r>
            <a:r>
              <a:rPr lang="ru-RU" sz="1400" dirty="0" smtClean="0"/>
              <a:t> </a:t>
            </a:r>
            <a:r>
              <a:rPr lang="en-US" altLang="ja-JP" sz="1400" dirty="0" smtClean="0"/>
              <a:t>『</a:t>
            </a:r>
            <a:r>
              <a:rPr lang="ja-JP" altLang="en-US" sz="1400" dirty="0" smtClean="0"/>
              <a:t>おたく</a:t>
            </a:r>
            <a:r>
              <a:rPr lang="en-US" altLang="ja-JP" sz="1400" dirty="0" smtClean="0"/>
              <a:t>』</a:t>
            </a:r>
            <a:r>
              <a:rPr lang="ja-JP" altLang="en-US" sz="1400" dirty="0" smtClean="0"/>
              <a:t>の研究</a:t>
            </a:r>
            <a:r>
              <a:rPr lang="ru-RU" sz="1400" dirty="0" smtClean="0"/>
              <a:t> </a:t>
            </a:r>
            <a:r>
              <a:rPr lang="ru-RU" sz="1400" i="1" dirty="0" smtClean="0"/>
              <a:t>Отаку но кэнкю:</a:t>
            </a:r>
            <a:r>
              <a:rPr lang="ru-RU" sz="1400" b="1" baseline="30000" dirty="0" smtClean="0">
                <a:hlinkClick r:id="rId4" tooltip="Википедия:Японский язык"/>
              </a:rPr>
              <a:t>?</a:t>
            </a:r>
            <a:r>
              <a:rPr lang="ru-RU" sz="1400" dirty="0" smtClean="0"/>
              <a:t>) </a:t>
            </a:r>
            <a:r>
              <a:rPr lang="ru-RU" sz="1400" dirty="0" smtClean="0">
                <a:hlinkClick r:id="rId5" tooltip="Эссеист"/>
              </a:rPr>
              <a:t>эссеиста</a:t>
            </a:r>
            <a:r>
              <a:rPr lang="ru-RU" sz="1400" dirty="0" smtClean="0"/>
              <a:t> Накамори Акио. Цикл публиковался в журнале «Манга бурикко» (</a:t>
            </a:r>
            <a:r>
              <a:rPr lang="ru-RU" sz="1400" dirty="0" smtClean="0">
                <a:hlinkClick r:id="rId2" tooltip="Японский язык"/>
              </a:rPr>
              <a:t>яп.</a:t>
            </a:r>
            <a:r>
              <a:rPr lang="ru-RU" sz="1400" dirty="0" smtClean="0"/>
              <a:t> </a:t>
            </a:r>
            <a:r>
              <a:rPr lang="ja-JP" altLang="en-US" sz="1400" dirty="0" smtClean="0"/>
              <a:t>漫画ブリッコ</a:t>
            </a:r>
            <a:r>
              <a:rPr lang="ru-RU" sz="1400" b="1" baseline="30000" dirty="0" smtClean="0">
                <a:hlinkClick r:id="rId4" tooltip="Википедия:Японский язык"/>
              </a:rPr>
              <a:t>?</a:t>
            </a:r>
            <a:r>
              <a:rPr lang="ru-RU" sz="1400" dirty="0" smtClean="0"/>
              <a:t>) в период с июня по декабрь </a:t>
            </a:r>
            <a:r>
              <a:rPr lang="ru-RU" sz="1400" dirty="0" smtClean="0">
                <a:hlinkClick r:id="rId6" tooltip="1983 год"/>
              </a:rPr>
              <a:t>1983 года</a:t>
            </a:r>
            <a:r>
              <a:rPr lang="ru-RU" sz="1400" dirty="0" smtClean="0"/>
              <a:t>, и в названии было использовано слово, которым, по наблюдениям Накамори, чаще всего называли друг друга представители субкультуры.</a:t>
            </a:r>
            <a:br>
              <a:rPr lang="ru-RU" sz="1400" dirty="0" smtClean="0"/>
            </a:br>
            <a:r>
              <a:rPr lang="ru-RU" sz="1400" dirty="0" smtClean="0"/>
              <a:t>Изначально слово использовалось для обозначения себе подобных среди фотографов-любителей — фотографы в глазах других людей были </a:t>
            </a:r>
            <a:r>
              <a:rPr lang="ru-RU" sz="1400" dirty="0" smtClean="0">
                <a:hlinkClick r:id="rId7" tooltip="Социофобия"/>
              </a:rPr>
              <a:t>социофобами</a:t>
            </a:r>
            <a:r>
              <a:rPr lang="ru-RU" sz="1400" dirty="0" smtClean="0"/>
              <a:t>,</a:t>
            </a:r>
            <a:r>
              <a:rPr lang="ru-RU" sz="1400" dirty="0" smtClean="0">
                <a:hlinkClick r:id="rId8" tooltip="Затворники"/>
              </a:rPr>
              <a:t>затворниками</a:t>
            </a:r>
            <a:r>
              <a:rPr lang="ru-RU" sz="1400" dirty="0" smtClean="0"/>
              <a:t>, </a:t>
            </a:r>
            <a:r>
              <a:rPr lang="ru-RU" sz="1400" dirty="0" smtClean="0">
                <a:hlinkClick r:id="rId9" tooltip="Фанатик"/>
              </a:rPr>
              <a:t>фанатиками</a:t>
            </a:r>
            <a:r>
              <a:rPr lang="ru-RU" sz="1400" dirty="0" smtClean="0"/>
              <a:t> своего </a:t>
            </a:r>
            <a:r>
              <a:rPr lang="ru-RU" sz="1400" dirty="0" smtClean="0">
                <a:hlinkClick r:id="rId10" tooltip="Хобби"/>
              </a:rPr>
              <a:t>хобби</a:t>
            </a:r>
            <a:r>
              <a:rPr lang="ru-RU" sz="1400" dirty="0" smtClean="0"/>
              <a:t>, и постепенно слово «отаку» получило негативное значение: затворник, фанатик. Обычно отаку — это молодой человек, который живёт дома, на работу не ходит, общается всего с 2—3 людьми не из своей «тусовки».</a:t>
            </a:r>
            <a:br>
              <a:rPr lang="ru-RU" sz="1400" dirty="0" smtClean="0"/>
            </a:br>
            <a:r>
              <a:rPr lang="ru-RU" sz="1400" dirty="0" smtClean="0"/>
              <a:t>В японской речи также существуют обороты «пасокон отаку» (по отношению к помешанным на </a:t>
            </a:r>
            <a:r>
              <a:rPr lang="ru-RU" sz="1400" dirty="0" smtClean="0">
                <a:hlinkClick r:id="rId11" tooltip="Персональный компьютер"/>
              </a:rPr>
              <a:t>персональных компьютерах</a:t>
            </a:r>
            <a:r>
              <a:rPr lang="ru-RU" sz="1400" dirty="0" smtClean="0"/>
              <a:t>), «гэйму отаку» (к играющим в</a:t>
            </a:r>
            <a:r>
              <a:rPr lang="ru-RU" sz="1400" dirty="0" smtClean="0">
                <a:hlinkClick r:id="rId12" tooltip="Компьютерная игра"/>
              </a:rPr>
              <a:t>видеоигры</a:t>
            </a:r>
            <a:r>
              <a:rPr lang="ru-RU" sz="1400" dirty="0" smtClean="0"/>
              <a:t>) и отаку, как экстремальные фанаты </a:t>
            </a:r>
            <a:r>
              <a:rPr lang="ru-RU" sz="1400" dirty="0" smtClean="0">
                <a:hlinkClick r:id="rId13" tooltip="Японский идол"/>
              </a:rPr>
              <a:t>идолов</a:t>
            </a:r>
            <a:r>
              <a:rPr lang="ru-RU" sz="1400" dirty="0" smtClean="0"/>
              <a:t> — разрекламированных </a:t>
            </a:r>
            <a:r>
              <a:rPr lang="ru-RU" sz="1400" dirty="0" smtClean="0">
                <a:hlinkClick r:id="rId14" tooltip="Певец"/>
              </a:rPr>
              <a:t>певцов</a:t>
            </a:r>
            <a:r>
              <a:rPr lang="ru-RU" sz="1400" dirty="0" smtClean="0"/>
              <a:t>. Это слово чрезвычайно распространено и в </a:t>
            </a:r>
            <a:r>
              <a:rPr lang="ru-RU" sz="1400" dirty="0" smtClean="0">
                <a:hlinkClick r:id="rId15" tooltip="Английский язык"/>
              </a:rPr>
              <a:t>английском</a:t>
            </a:r>
            <a:r>
              <a:rPr lang="ru-RU" sz="1400" dirty="0" smtClean="0"/>
              <a:t> — уже стало литературным и сейчас используется для обозначения поклонников в целом: </a:t>
            </a:r>
            <a:r>
              <a:rPr lang="ru-RU" sz="1400" dirty="0" smtClean="0">
                <a:hlinkClick r:id="rId16" tooltip="Музыка"/>
              </a:rPr>
              <a:t>музыкальных</a:t>
            </a:r>
            <a:r>
              <a:rPr lang="ru-RU" sz="1400" dirty="0" smtClean="0"/>
              <a:t> отаку, отаку </a:t>
            </a:r>
            <a:r>
              <a:rPr lang="ru-RU" sz="1400" dirty="0" smtClean="0">
                <a:hlinkClick r:id="rId17" tooltip="Боевое искусство"/>
              </a:rPr>
              <a:t>боевых искусств</a:t>
            </a:r>
            <a:r>
              <a:rPr lang="ru-RU" sz="1400" dirty="0" smtClean="0"/>
              <a:t> и т. п.</a:t>
            </a:r>
            <a:br>
              <a:rPr lang="ru-RU" sz="1400" dirty="0" smtClean="0"/>
            </a:br>
            <a:r>
              <a:rPr lang="ru-RU" sz="1400" dirty="0" smtClean="0"/>
              <a:t>Слово «отаку» в </a:t>
            </a:r>
            <a:r>
              <a:rPr lang="ru-RU" sz="1400" dirty="0" smtClean="0">
                <a:hlinkClick r:id="rId18" tooltip="Япония"/>
              </a:rPr>
              <a:t>Японии</a:t>
            </a:r>
            <a:r>
              <a:rPr lang="ru-RU" sz="1400" dirty="0" smtClean="0"/>
              <a:t> имеет сильно негативную окраску; называть так собеседника невежливо, если только он сам себя так не называет. Однако в других странах фанаты аниме и манги часто называют себя «отаку», понимая под этим отнюдь не помешанного фаната, а лишь преданного поклонника. Однако и там встречаются поклонники аниме, знающие о японском значении этого слова и потому не любящие, чтобы их называли «отаку». В связи с этим слово стало записываться катаканой, чтобы отличать от お宅 </a:t>
            </a:r>
            <a:r>
              <a:rPr lang="ru-RU" sz="1400" i="1" dirty="0" smtClean="0"/>
              <a:t>отаку</a:t>
            </a:r>
            <a:r>
              <a:rPr lang="ru-RU" sz="1400" dirty="0" smtClean="0"/>
              <a:t>, которое по-прежнему обозначает дом собеседника в вежливой речи.</a:t>
            </a:r>
            <a:br>
              <a:rPr lang="ru-RU" sz="1400" dirty="0" smtClean="0"/>
            </a:br>
            <a:r>
              <a:rPr lang="ru-RU" sz="1400" dirty="0" smtClean="0"/>
              <a:t>Близкое по смыслу слово, которое употребляется во многих странах, например в России, Белоруссии и Украине, </a:t>
            </a:r>
            <a:r>
              <a:rPr lang="ru-RU" sz="1400" dirty="0" smtClean="0">
                <a:hlinkClick r:id="rId19" tooltip="Анимешник"/>
              </a:rPr>
              <a:t>анимешник</a:t>
            </a:r>
            <a:r>
              <a:rPr lang="ru-RU" sz="1400" dirty="0" smtClean="0"/>
              <a:t> — любитель аниме и/или манги, но не фанат.</a:t>
            </a:r>
            <a:r>
              <a:rPr lang="ru-RU" sz="1000" dirty="0" smtClean="0"/>
              <a:t/>
            </a:r>
            <a:br>
              <a:rPr lang="ru-RU" sz="1000" dirty="0" smtClean="0"/>
            </a:br>
            <a:endParaRPr lang="ru-RU" sz="1000" dirty="0"/>
          </a:p>
        </p:txBody>
      </p:sp>
      <p:sp>
        <p:nvSpPr>
          <p:cNvPr id="3" name="Управляющая кнопка: далее 2">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Управляющая кнопка: назад 3">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plus/>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571480"/>
            <a:ext cx="7467600" cy="4929222"/>
          </a:xfrm>
        </p:spPr>
        <p:txBody>
          <a:bodyPr>
            <a:noAutofit/>
          </a:bodyPr>
          <a:lstStyle/>
          <a:p>
            <a:r>
              <a:rPr lang="ru-RU" sz="1600" dirty="0" smtClean="0">
                <a:solidFill>
                  <a:srgbClr val="FF0000"/>
                </a:solidFill>
              </a:rPr>
              <a:t>Свойства отаку</a:t>
            </a:r>
            <a:r>
              <a:rPr lang="ru-RU" sz="1600" dirty="0" smtClean="0"/>
              <a:t/>
            </a:r>
            <a:br>
              <a:rPr lang="ru-RU" sz="1600" dirty="0" smtClean="0"/>
            </a:br>
            <a:r>
              <a:rPr lang="ru-RU" sz="1600" dirty="0" smtClean="0"/>
              <a:t>В 2007 году компаниями «One’s Communications» и «Otaba» было проведено исследование японцев, причисляющих себя к отаку. Был опрошен 601 японец. 68 % среди них были мужчинами и большинство из них были в возрасте от 20 до 30 лет. В данном исследовании, 32.6 процентов опрошенных сказали что стали отаку в средней школе. 23.1 процента назвали последние три года начальной школы. Голоса между старшей школой и колледжем поделились примерно поровну. На вопрос о том, какое аниме натолкнуло их на путь отаку, большинство опрошенных назвало аниме </a:t>
            </a:r>
            <a:r>
              <a:rPr lang="ru-RU" sz="1600" dirty="0" smtClean="0">
                <a:hlinkClick r:id="rId2" tooltip="Gundam"/>
              </a:rPr>
              <a:t>Gundam</a:t>
            </a:r>
            <a:r>
              <a:rPr lang="ru-RU" sz="1600" dirty="0" smtClean="0"/>
              <a:t>. Его назвали 3.7 процента опрошенных. 2.7 процента назвали «</a:t>
            </a:r>
            <a:r>
              <a:rPr lang="ru-RU" sz="1600" dirty="0" smtClean="0">
                <a:hlinkClick r:id="rId3" tooltip="Евангелион"/>
              </a:rPr>
              <a:t>Евангелион</a:t>
            </a:r>
            <a:r>
              <a:rPr lang="ru-RU" sz="1600" dirty="0" smtClean="0"/>
              <a:t>». По одному проценту опрошенных назвали «</a:t>
            </a:r>
            <a:r>
              <a:rPr lang="ru-RU" sz="1600" dirty="0" smtClean="0">
                <a:hlinkClick r:id="rId4" tooltip="Final Fantasy"/>
              </a:rPr>
              <a:t>Final Fantasy</a:t>
            </a:r>
            <a:r>
              <a:rPr lang="ru-RU" sz="1600" dirty="0" smtClean="0"/>
              <a:t>» и «</a:t>
            </a:r>
            <a:r>
              <a:rPr lang="ru-RU" sz="1600" dirty="0" smtClean="0">
                <a:hlinkClick r:id="rId5" tooltip="Tokimeki Memorial (страница отсутствует)"/>
              </a:rPr>
              <a:t>Tokimeki Memorial</a:t>
            </a:r>
            <a:r>
              <a:rPr lang="ru-RU" sz="1600" dirty="0" smtClean="0"/>
              <a:t>». По 0.9 процентов голосов досталось «</a:t>
            </a:r>
            <a:r>
              <a:rPr lang="ru-RU" sz="1600" dirty="0" smtClean="0">
                <a:hlinkClick r:id="rId6" tooltip="Space Battleship Yamato"/>
              </a:rPr>
              <a:t>Space Battleship Yamato</a:t>
            </a:r>
            <a:r>
              <a:rPr lang="ru-RU" sz="1600" dirty="0" smtClean="0"/>
              <a:t>», «</a:t>
            </a:r>
            <a:r>
              <a:rPr lang="ru-RU" sz="1600" dirty="0" smtClean="0">
                <a:hlinkClick r:id="rId7" tooltip="Yu Yu Hakusho"/>
              </a:rPr>
              <a:t>Yu Yu Hakusho</a:t>
            </a:r>
            <a:r>
              <a:rPr lang="ru-RU" sz="1600" dirty="0" smtClean="0"/>
              <a:t>» и «</a:t>
            </a:r>
            <a:r>
              <a:rPr lang="ru-RU" sz="1600" dirty="0" smtClean="0">
                <a:hlinkClick r:id="rId8" tooltip="Sailor Moon"/>
              </a:rPr>
              <a:t>Sailor Moon</a:t>
            </a:r>
            <a:r>
              <a:rPr lang="ru-RU" sz="1600" dirty="0" smtClean="0"/>
              <a:t>». В тоже время, ответы сильно варьировались в зависимости от возраста опрошенных. Так, среди отаку в возрасте 20-30 лет был популярен «Tokimeki Memorial». Более старые фанаты чаще называли такую классику, как «Space Battleship Yamato» и «</a:t>
            </a:r>
            <a:r>
              <a:rPr lang="ru-RU" sz="1600" dirty="0" smtClean="0">
                <a:hlinkClick r:id="rId9" tooltip="Urusei Yatsura"/>
              </a:rPr>
              <a:t>Urusei </a:t>
            </a:r>
            <a:r>
              <a:rPr lang="ru-RU" sz="1600" dirty="0" err="1" smtClean="0">
                <a:hlinkClick r:id="rId9" tooltip="Urusei Yatsura"/>
              </a:rPr>
              <a:t>Yatsura</a:t>
            </a:r>
            <a:r>
              <a:rPr lang="ru-RU" sz="1600" dirty="0" smtClean="0"/>
              <a:t>».</a:t>
            </a:r>
            <a:br>
              <a:rPr lang="ru-RU" sz="1600" dirty="0" smtClean="0"/>
            </a:br>
            <a:r>
              <a:rPr lang="ru-RU" sz="1600" dirty="0" smtClean="0"/>
              <a:t>Согласно телефонному опросу «Яно», проводившемуся с июля по сентябрь 2011-ого года, каждый четвертый японец называет себя </a:t>
            </a:r>
            <a:r>
              <a:rPr lang="ru-RU" sz="1600" dirty="0" err="1" smtClean="0"/>
              <a:t>отаку</a:t>
            </a:r>
            <a:r>
              <a:rPr lang="ru-RU" sz="1600" dirty="0" smtClean="0"/>
              <a:t>.</a:t>
            </a:r>
            <a:br>
              <a:rPr lang="ru-RU" sz="1600" dirty="0" smtClean="0"/>
            </a:br>
            <a:endParaRPr lang="ru-RU" sz="1600" dirty="0"/>
          </a:p>
        </p:txBody>
      </p:sp>
      <p:sp>
        <p:nvSpPr>
          <p:cNvPr id="3" name="Управляющая кнопка: домой 2">
            <a:hlinkClick r:id="rId10" action="ppaction://hlinksldjump" highlightClick="1"/>
          </p:cNvPr>
          <p:cNvSpPr/>
          <p:nvPr/>
        </p:nvSpPr>
        <p:spPr>
          <a:xfrm>
            <a:off x="8143900" y="5715016"/>
            <a:ext cx="571504" cy="57148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cut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Скинхеды</a:t>
            </a:r>
            <a:endParaRPr lang="ru-RU" dirty="0"/>
          </a:p>
        </p:txBody>
      </p:sp>
      <p:pic>
        <p:nvPicPr>
          <p:cNvPr id="4" name="Содержимое 3" descr="000efy41.jpg"/>
          <p:cNvPicPr>
            <a:picLocks noGrp="1" noChangeAspect="1"/>
          </p:cNvPicPr>
          <p:nvPr>
            <p:ph sz="quarter" idx="1"/>
          </p:nvPr>
        </p:nvPicPr>
        <p:blipFill>
          <a:blip r:embed="rId2" cstate="print"/>
          <a:stretch>
            <a:fillRect/>
          </a:stretch>
        </p:blipFill>
        <p:spPr>
          <a:xfrm>
            <a:off x="3143240" y="1071546"/>
            <a:ext cx="3894345" cy="48736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strips dir="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582726"/>
          </a:xfrm>
        </p:spPr>
        <p:txBody>
          <a:bodyPr>
            <a:normAutofit fontScale="90000"/>
          </a:bodyPr>
          <a:lstStyle/>
          <a:p>
            <a:r>
              <a:rPr lang="ru-RU" sz="1800" b="1" dirty="0" err="1" smtClean="0"/>
              <a:t>Скинхе́ды</a:t>
            </a:r>
            <a:r>
              <a:rPr lang="ru-RU" sz="1800" dirty="0" smtClean="0"/>
              <a:t>, разг. </a:t>
            </a:r>
            <a:r>
              <a:rPr lang="ru-RU" sz="1800" b="1" dirty="0" err="1" smtClean="0"/>
              <a:t>скины</a:t>
            </a:r>
            <a:r>
              <a:rPr lang="ru-RU" sz="1800" b="1" dirty="0" smtClean="0"/>
              <a:t>́</a:t>
            </a:r>
            <a:r>
              <a:rPr lang="ru-RU" sz="1800" dirty="0" smtClean="0"/>
              <a:t> (</a:t>
            </a:r>
            <a:r>
              <a:rPr lang="ru-RU" sz="1800" dirty="0" smtClean="0">
                <a:hlinkClick r:id="rId2" tooltip="Английский язык"/>
              </a:rPr>
              <a:t>англ.</a:t>
            </a:r>
            <a:r>
              <a:rPr lang="ru-RU" sz="1800" dirty="0" smtClean="0"/>
              <a:t> </a:t>
            </a:r>
            <a:r>
              <a:rPr lang="ru-RU" sz="1800" i="1" dirty="0" err="1" smtClean="0"/>
              <a:t>skinheads</a:t>
            </a:r>
            <a:r>
              <a:rPr lang="ru-RU" sz="1800" dirty="0" smtClean="0"/>
              <a:t>, от </a:t>
            </a:r>
            <a:r>
              <a:rPr lang="ru-RU" sz="1800" i="1" dirty="0" err="1" smtClean="0"/>
              <a:t>skin</a:t>
            </a:r>
            <a:r>
              <a:rPr lang="ru-RU" sz="1800" dirty="0" smtClean="0"/>
              <a:t> — кожа и </a:t>
            </a:r>
            <a:r>
              <a:rPr lang="ru-RU" sz="1800" i="1" dirty="0" err="1" smtClean="0"/>
              <a:t>head</a:t>
            </a:r>
            <a:r>
              <a:rPr lang="ru-RU" sz="1800" dirty="0" smtClean="0"/>
              <a:t> — голова) — собирательное название представителей </a:t>
            </a:r>
            <a:r>
              <a:rPr lang="ru-RU" sz="1800" dirty="0" smtClean="0">
                <a:hlinkClick r:id="rId3" tooltip="Молодёжь"/>
              </a:rPr>
              <a:t>молодёжной</a:t>
            </a:r>
            <a:r>
              <a:rPr lang="ru-RU" sz="1800" dirty="0" smtClean="0"/>
              <a:t> </a:t>
            </a:r>
            <a:r>
              <a:rPr lang="ru-RU" sz="1800" dirty="0" smtClean="0">
                <a:hlinkClick r:id="rId4" tooltip="Субкультура"/>
              </a:rPr>
              <a:t>субкультуры</a:t>
            </a:r>
            <a:r>
              <a:rPr lang="ru-RU" sz="1800" dirty="0" smtClean="0"/>
              <a:t>, а также нескольких её ответвлений.</a:t>
            </a:r>
            <a:r>
              <a:rPr lang="ru-RU" dirty="0" smtClean="0"/>
              <a:t/>
            </a:r>
            <a:br>
              <a:rPr lang="ru-RU" dirty="0" smtClean="0"/>
            </a:br>
            <a:endParaRPr lang="ru-RU" dirty="0"/>
          </a:p>
        </p:txBody>
      </p:sp>
      <p:pic>
        <p:nvPicPr>
          <p:cNvPr id="1026" name="Picture 2" descr="C:\Users\Lenovo\Desktop\18887823.jpg"/>
          <p:cNvPicPr>
            <a:picLocks noChangeAspect="1" noChangeArrowheads="1"/>
          </p:cNvPicPr>
          <p:nvPr/>
        </p:nvPicPr>
        <p:blipFill>
          <a:blip r:embed="rId5" cstate="print"/>
          <a:srcRect/>
          <a:stretch>
            <a:fillRect/>
          </a:stretch>
        </p:blipFill>
        <p:spPr bwMode="auto">
          <a:xfrm>
            <a:off x="1643042" y="2143116"/>
            <a:ext cx="5357850" cy="3642865"/>
          </a:xfrm>
          <a:prstGeom prst="rect">
            <a:avLst/>
          </a:prstGeom>
          <a:noFill/>
        </p:spPr>
      </p:pic>
      <p:sp>
        <p:nvSpPr>
          <p:cNvPr id="4" name="Управляющая кнопка: далее 3">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назад 4">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strips dir="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2297106"/>
          </a:xfrm>
        </p:spPr>
        <p:txBody>
          <a:bodyPr>
            <a:normAutofit fontScale="90000"/>
          </a:bodyPr>
          <a:lstStyle/>
          <a:p>
            <a:r>
              <a:rPr lang="ru-RU" sz="1600" dirty="0" smtClean="0">
                <a:solidFill>
                  <a:srgbClr val="FF0000"/>
                </a:solidFill>
              </a:rPr>
              <a:t>Возникновение</a:t>
            </a:r>
            <a:r>
              <a:rPr lang="ru-RU" sz="1600" dirty="0" smtClean="0"/>
              <a:t/>
            </a:r>
            <a:br>
              <a:rPr lang="ru-RU" sz="1600" dirty="0" smtClean="0"/>
            </a:br>
            <a:r>
              <a:rPr lang="ru-RU" sz="1600" dirty="0" smtClean="0"/>
              <a:t>Первые упоминания о скинхедах в прессе и музыке встречаются в </a:t>
            </a:r>
            <a:r>
              <a:rPr lang="ru-RU" sz="1600" dirty="0" smtClean="0">
                <a:hlinkClick r:id="rId2" tooltip="Англия"/>
              </a:rPr>
              <a:t>Англии</a:t>
            </a:r>
            <a:r>
              <a:rPr lang="ru-RU" sz="1600" dirty="0" smtClean="0"/>
              <a:t> в конце </a:t>
            </a:r>
            <a:r>
              <a:rPr lang="ru-RU" sz="1600" dirty="0" smtClean="0">
                <a:hlinkClick r:id="rId3" tooltip="1960-е"/>
              </a:rPr>
              <a:t>60-х</a:t>
            </a:r>
            <a:r>
              <a:rPr lang="ru-RU" sz="1600" dirty="0" smtClean="0"/>
              <a:t> годов </a:t>
            </a:r>
            <a:r>
              <a:rPr lang="ru-RU" sz="1600" dirty="0" smtClean="0">
                <a:hlinkClick r:id="rId4" tooltip="XX век"/>
              </a:rPr>
              <a:t>XX века</a:t>
            </a:r>
            <a:r>
              <a:rPr lang="ru-RU" sz="1600" dirty="0" smtClean="0"/>
              <a:t>. Одним из первых названий субкультуры было «</a:t>
            </a:r>
            <a:r>
              <a:rPr lang="ru-RU" sz="1600" dirty="0" err="1" smtClean="0"/>
              <a:t>Hard</a:t>
            </a:r>
            <a:r>
              <a:rPr lang="ru-RU" sz="1600" dirty="0" smtClean="0"/>
              <a:t> </a:t>
            </a:r>
            <a:r>
              <a:rPr lang="ru-RU" sz="1600" dirty="0" err="1" smtClean="0"/>
              <a:t>Mods</a:t>
            </a:r>
            <a:r>
              <a:rPr lang="ru-RU" sz="1600" dirty="0" smtClean="0"/>
              <a:t>». Скинхеды 60-х годов имели общие черты стиля с субкультурой </a:t>
            </a:r>
            <a:r>
              <a:rPr lang="ru-RU" sz="1600" dirty="0" err="1" smtClean="0">
                <a:hlinkClick r:id="rId5" tooltip="Моды"/>
              </a:rPr>
              <a:t>модов</a:t>
            </a:r>
            <a:r>
              <a:rPr lang="ru-RU" sz="1600" dirty="0" smtClean="0"/>
              <a:t>, а также с </a:t>
            </a:r>
            <a:r>
              <a:rPr lang="ru-RU" sz="1600" dirty="0" smtClean="0">
                <a:hlinkClick r:id="rId6" tooltip="Ямайка"/>
              </a:rPr>
              <a:t>ямайскими</a:t>
            </a:r>
            <a:r>
              <a:rPr lang="ru-RU" sz="1600" dirty="0" smtClean="0"/>
              <a:t> </a:t>
            </a:r>
            <a:r>
              <a:rPr lang="ru-RU" sz="1600" dirty="0" err="1" smtClean="0">
                <a:hlinkClick r:id="rId7" tooltip="Rude Boys"/>
              </a:rPr>
              <a:t>рудбоями</a:t>
            </a:r>
            <a:r>
              <a:rPr lang="ru-RU" sz="1600" dirty="0" smtClean="0"/>
              <a:t>.</a:t>
            </a:r>
            <a:br>
              <a:rPr lang="ru-RU" sz="1600" dirty="0" smtClean="0"/>
            </a:br>
            <a:r>
              <a:rPr lang="ru-RU" sz="1600" dirty="0" smtClean="0"/>
              <a:t>Современных музыкальных стилей, таких, как </a:t>
            </a:r>
            <a:r>
              <a:rPr lang="ru-RU" sz="1600" dirty="0" err="1" smtClean="0">
                <a:hlinkClick r:id="rId8" tooltip="Oi!"/>
              </a:rPr>
              <a:t>Oi</a:t>
            </a:r>
            <a:r>
              <a:rPr lang="ru-RU" sz="1600" dirty="0" smtClean="0">
                <a:hlinkClick r:id="rId8" tooltip="Oi!"/>
              </a:rPr>
              <a:t>!</a:t>
            </a:r>
            <a:r>
              <a:rPr lang="ru-RU" sz="1600" dirty="0" smtClean="0"/>
              <a:t> и </a:t>
            </a:r>
            <a:r>
              <a:rPr lang="ru-RU" sz="1600" dirty="0" smtClean="0">
                <a:hlinkClick r:id="rId9" tooltip="Панк-рок"/>
              </a:rPr>
              <a:t>панк</a:t>
            </a:r>
            <a:r>
              <a:rPr lang="ru-RU" sz="1600" dirty="0" smtClean="0"/>
              <a:t>, тогда ещё не существовало. Наиболее предпочитаемой музыкой первых </a:t>
            </a:r>
            <a:r>
              <a:rPr lang="ru-RU" sz="1600" dirty="0" err="1" smtClean="0"/>
              <a:t>модов</a:t>
            </a:r>
            <a:r>
              <a:rPr lang="ru-RU" sz="1600" dirty="0" smtClean="0"/>
              <a:t> и скинхедов были </a:t>
            </a:r>
            <a:r>
              <a:rPr lang="ru-RU" sz="1600" dirty="0" err="1" smtClean="0">
                <a:hlinkClick r:id="rId10" tooltip="Ска"/>
              </a:rPr>
              <a:t>ска</a:t>
            </a:r>
            <a:r>
              <a:rPr lang="ru-RU" sz="1600" dirty="0" smtClean="0"/>
              <a:t> и </a:t>
            </a:r>
            <a:r>
              <a:rPr lang="ru-RU" sz="1600" dirty="0" err="1" smtClean="0">
                <a:hlinkClick r:id="rId11" tooltip="Соул"/>
              </a:rPr>
              <a:t>соул</a:t>
            </a:r>
            <a:r>
              <a:rPr lang="ru-RU" sz="1600" dirty="0" smtClean="0"/>
              <a:t>, позже — </a:t>
            </a:r>
            <a:r>
              <a:rPr lang="ru-RU" sz="1600" dirty="0" err="1" smtClean="0">
                <a:hlinkClick r:id="rId12" tooltip="Рокстеди"/>
              </a:rPr>
              <a:t>рокстеди</a:t>
            </a:r>
            <a:r>
              <a:rPr lang="ru-RU" sz="1600" dirty="0" smtClean="0"/>
              <a:t> и </a:t>
            </a:r>
            <a:r>
              <a:rPr lang="ru-RU" sz="1600" dirty="0" smtClean="0">
                <a:hlinkClick r:id="rId13" tooltip="Регги"/>
              </a:rPr>
              <a:t>регги</a:t>
            </a:r>
            <a:r>
              <a:rPr lang="ru-RU" sz="1600" dirty="0" smtClean="0"/>
              <a:t>.</a:t>
            </a:r>
            <a:br>
              <a:rPr lang="ru-RU" sz="1600" dirty="0" smtClean="0"/>
            </a:br>
            <a:r>
              <a:rPr lang="ru-RU" sz="1600" dirty="0" smtClean="0"/>
              <a:t>Субкультура с самого начала была полностью аполитичной. Ни левая, ни правая политика не преобладала.</a:t>
            </a:r>
            <a:br>
              <a:rPr lang="ru-RU" sz="1600" dirty="0" smtClean="0"/>
            </a:br>
            <a:endParaRPr lang="ru-RU" sz="1600" dirty="0"/>
          </a:p>
        </p:txBody>
      </p:sp>
      <p:pic>
        <p:nvPicPr>
          <p:cNvPr id="2050" name="Picture 2" descr="C:\Users\Lenovo\Desktop\18887767.jpg"/>
          <p:cNvPicPr>
            <a:picLocks noChangeAspect="1" noChangeArrowheads="1"/>
          </p:cNvPicPr>
          <p:nvPr/>
        </p:nvPicPr>
        <p:blipFill>
          <a:blip r:embed="rId14" cstate="print"/>
          <a:srcRect/>
          <a:stretch>
            <a:fillRect/>
          </a:stretch>
        </p:blipFill>
        <p:spPr bwMode="auto">
          <a:xfrm>
            <a:off x="3571868" y="2214554"/>
            <a:ext cx="2928958" cy="4328349"/>
          </a:xfrm>
          <a:prstGeom prst="rect">
            <a:avLst/>
          </a:prstGeom>
          <a:noFill/>
        </p:spPr>
      </p:pic>
      <p:sp>
        <p:nvSpPr>
          <p:cNvPr id="4" name="Управляющая кнопка: далее 3">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назад 4">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comb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00042"/>
            <a:ext cx="7467600" cy="5286412"/>
          </a:xfrm>
        </p:spPr>
        <p:txBody>
          <a:bodyPr>
            <a:normAutofit fontScale="90000"/>
          </a:bodyPr>
          <a:lstStyle/>
          <a:p>
            <a:r>
              <a:rPr lang="ru-RU" sz="2900" dirty="0" smtClean="0">
                <a:solidFill>
                  <a:srgbClr val="FF0000"/>
                </a:solidFill>
              </a:rPr>
              <a:t>Внешний вид.</a:t>
            </a:r>
            <a:r>
              <a:rPr lang="ru-RU" sz="1600" dirty="0" smtClean="0">
                <a:solidFill>
                  <a:srgbClr val="FF0000"/>
                </a:solidFill>
              </a:rPr>
              <a:t/>
            </a:r>
            <a:br>
              <a:rPr lang="ru-RU" sz="1600" dirty="0" smtClean="0">
                <a:solidFill>
                  <a:srgbClr val="FF0000"/>
                </a:solidFill>
              </a:rPr>
            </a:br>
            <a:r>
              <a:rPr lang="ru-RU" sz="1600" dirty="0" smtClean="0"/>
              <a:t>Внешний вид скинхедов во многом повторяет внешний вид </a:t>
            </a:r>
            <a:r>
              <a:rPr lang="ru-RU" sz="1600" dirty="0" err="1" smtClean="0"/>
              <a:t>модов</a:t>
            </a:r>
            <a:r>
              <a:rPr lang="ru-RU" sz="1600" dirty="0" smtClean="0"/>
              <a:t>: поло и свитеры </a:t>
            </a:r>
            <a:r>
              <a:rPr lang="ru-RU" sz="1600" dirty="0" err="1" smtClean="0">
                <a:hlinkClick r:id="rId2" tooltip="Fred Perry"/>
              </a:rPr>
              <a:t>Fred</a:t>
            </a:r>
            <a:r>
              <a:rPr lang="ru-RU" sz="1600" dirty="0" smtClean="0">
                <a:hlinkClick r:id="rId2" tooltip="Fred Perry"/>
              </a:rPr>
              <a:t> </a:t>
            </a:r>
            <a:r>
              <a:rPr lang="ru-RU" sz="1600" dirty="0" err="1" smtClean="0">
                <a:hlinkClick r:id="rId2" tooltip="Fred Perry"/>
              </a:rPr>
              <a:t>Perry</a:t>
            </a:r>
            <a:r>
              <a:rPr lang="ru-RU" sz="1600" dirty="0" smtClean="0"/>
              <a:t> и </a:t>
            </a:r>
            <a:r>
              <a:rPr lang="ru-RU" sz="1600" dirty="0" err="1" smtClean="0">
                <a:hlinkClick r:id="rId3" tooltip="Ben Sherman"/>
              </a:rPr>
              <a:t>Ben</a:t>
            </a:r>
            <a:r>
              <a:rPr lang="ru-RU" sz="1600" dirty="0" smtClean="0">
                <a:hlinkClick r:id="rId3" tooltip="Ben Sherman"/>
              </a:rPr>
              <a:t> </a:t>
            </a:r>
            <a:r>
              <a:rPr lang="ru-RU" sz="1600" dirty="0" err="1" smtClean="0">
                <a:hlinkClick r:id="rId3" tooltip="Ben Sherman"/>
              </a:rPr>
              <a:t>Sherman</a:t>
            </a:r>
            <a:r>
              <a:rPr lang="ru-RU" sz="1600" dirty="0" smtClean="0"/>
              <a:t>, джинсы </a:t>
            </a:r>
            <a:r>
              <a:rPr lang="ru-RU" sz="1600" dirty="0" err="1" smtClean="0">
                <a:hlinkClick r:id="rId4" tooltip="Levi's"/>
              </a:rPr>
              <a:t>Levi's</a:t>
            </a:r>
            <a:r>
              <a:rPr lang="ru-RU" sz="1600" dirty="0" smtClean="0"/>
              <a:t>, классическое пальто </a:t>
            </a:r>
            <a:r>
              <a:rPr lang="ru-RU" sz="1600" dirty="0" err="1" smtClean="0">
                <a:hlinkClick r:id="rId5" tooltip="Crombie (страница отсутствует)"/>
              </a:rPr>
              <a:t>Crombie</a:t>
            </a:r>
            <a:r>
              <a:rPr lang="ru-RU" sz="1600" dirty="0" smtClean="0"/>
              <a:t> и ботинки </a:t>
            </a:r>
            <a:r>
              <a:rPr lang="ru-RU" sz="1600" dirty="0" err="1" smtClean="0">
                <a:hlinkClick r:id="rId6" tooltip="Dr. Martens"/>
              </a:rPr>
              <a:t>Dr</a:t>
            </a:r>
            <a:r>
              <a:rPr lang="ru-RU" sz="1600" dirty="0" smtClean="0">
                <a:hlinkClick r:id="rId6" tooltip="Dr. Martens"/>
              </a:rPr>
              <a:t>. </a:t>
            </a:r>
            <a:r>
              <a:rPr lang="ru-RU" sz="1600" dirty="0" err="1" smtClean="0">
                <a:hlinkClick r:id="rId6" tooltip="Dr. Martens"/>
              </a:rPr>
              <a:t>Martens</a:t>
            </a:r>
            <a:r>
              <a:rPr lang="ru-RU" sz="1600" dirty="0" smtClean="0"/>
              <a:t>, но кроме этого имеет и свои особенности.</a:t>
            </a:r>
            <a:br>
              <a:rPr lang="ru-RU" sz="1600" dirty="0" smtClean="0"/>
            </a:br>
            <a:r>
              <a:rPr lang="ru-RU" sz="1600" dirty="0" smtClean="0"/>
              <a:t>К основной внешности были добавлены: клетчатые рубашки, джинсовые куртки, тонкие </a:t>
            </a:r>
            <a:r>
              <a:rPr lang="ru-RU" sz="1600" dirty="0" smtClean="0">
                <a:hlinkClick r:id="rId7" tooltip="Подтяжки"/>
              </a:rPr>
              <a:t>подтяжки</a:t>
            </a:r>
            <a:r>
              <a:rPr lang="ru-RU" sz="1600" dirty="0" smtClean="0"/>
              <a:t> и подвёрнутые джинсы</a:t>
            </a:r>
            <a:r>
              <a:rPr lang="ru-RU" sz="1600" baseline="30000" dirty="0" smtClean="0">
                <a:hlinkClick r:id="rId8"/>
              </a:rPr>
              <a:t>[1]</a:t>
            </a:r>
            <a:r>
              <a:rPr lang="ru-RU" sz="1600" dirty="0" smtClean="0"/>
              <a:t> (последние стали своеобразной «визитной карточкой» стиля). Длинные куртки </a:t>
            </a:r>
            <a:r>
              <a:rPr lang="ru-RU" sz="1600" dirty="0" err="1" smtClean="0"/>
              <a:t>модов</a:t>
            </a:r>
            <a:r>
              <a:rPr lang="ru-RU" sz="1600" dirty="0" smtClean="0"/>
              <a:t> исчезли.</a:t>
            </a:r>
            <a:br>
              <a:rPr lang="ru-RU" sz="1600" dirty="0" smtClean="0"/>
            </a:br>
            <a:r>
              <a:rPr lang="ru-RU" sz="1600" dirty="0" smtClean="0"/>
              <a:t>Этот стиль был назван «</a:t>
            </a:r>
            <a:r>
              <a:rPr lang="ru-RU" sz="1600" dirty="0" err="1" smtClean="0"/>
              <a:t>boots</a:t>
            </a:r>
            <a:r>
              <a:rPr lang="ru-RU" sz="1600" dirty="0" smtClean="0"/>
              <a:t> </a:t>
            </a:r>
            <a:r>
              <a:rPr lang="ru-RU" sz="1600" dirty="0" err="1" smtClean="0"/>
              <a:t>and</a:t>
            </a:r>
            <a:r>
              <a:rPr lang="ru-RU" sz="1600" dirty="0" smtClean="0"/>
              <a:t> </a:t>
            </a:r>
            <a:r>
              <a:rPr lang="ru-RU" sz="1600" dirty="0" err="1" smtClean="0"/>
              <a:t>braces</a:t>
            </a:r>
            <a:r>
              <a:rPr lang="ru-RU" sz="1600" dirty="0" smtClean="0"/>
              <a:t>»: «ботинки и подтяжки». Эта внешность упоминается в нескольких песнях 60-х годов, которые записывал ямайский исполнитель </a:t>
            </a:r>
            <a:r>
              <a:rPr lang="ru-RU" sz="1600" dirty="0" err="1" smtClean="0"/>
              <a:t>ска</a:t>
            </a:r>
            <a:r>
              <a:rPr lang="ru-RU" sz="1600" dirty="0" smtClean="0"/>
              <a:t> и регги </a:t>
            </a:r>
            <a:r>
              <a:rPr lang="ru-RU" sz="1600" dirty="0" err="1" smtClean="0">
                <a:hlinkClick r:id="rId9" tooltip="Эйткен, Лорел"/>
              </a:rPr>
              <a:t>Лорел</a:t>
            </a:r>
            <a:r>
              <a:rPr lang="ru-RU" sz="1600" dirty="0" smtClean="0">
                <a:hlinkClick r:id="rId9" tooltip="Эйткен, Лорел"/>
              </a:rPr>
              <a:t> </a:t>
            </a:r>
            <a:r>
              <a:rPr lang="ru-RU" sz="1600" dirty="0" err="1" smtClean="0">
                <a:hlinkClick r:id="rId9" tooltip="Эйткен, Лорел"/>
              </a:rPr>
              <a:t>Эйткен</a:t>
            </a:r>
            <a:r>
              <a:rPr lang="ru-RU" sz="1600" dirty="0" smtClean="0"/>
              <a:t>. Основные составляющие стиля (ботинки, джинсы, рубашка, подтяжки, короткая стрижка и так далее) упоминаются в песнях «</a:t>
            </a:r>
            <a:r>
              <a:rPr lang="ru-RU" sz="1600" dirty="0" err="1" smtClean="0"/>
              <a:t>Skinhead</a:t>
            </a:r>
            <a:r>
              <a:rPr lang="ru-RU" sz="1600" dirty="0" smtClean="0"/>
              <a:t> </a:t>
            </a:r>
            <a:r>
              <a:rPr lang="ru-RU" sz="1600" dirty="0" err="1" smtClean="0"/>
              <a:t>Jamboree</a:t>
            </a:r>
            <a:r>
              <a:rPr lang="ru-RU" sz="1600" dirty="0" smtClean="0"/>
              <a:t>» и «</a:t>
            </a:r>
            <a:r>
              <a:rPr lang="ru-RU" sz="1600" dirty="0" err="1" smtClean="0"/>
              <a:t>Skinhead</a:t>
            </a:r>
            <a:r>
              <a:rPr lang="ru-RU" sz="1600" dirty="0" smtClean="0"/>
              <a:t> </a:t>
            </a:r>
            <a:r>
              <a:rPr lang="ru-RU" sz="1600" dirty="0" err="1" smtClean="0"/>
              <a:t>Girl</a:t>
            </a:r>
            <a:r>
              <a:rPr lang="ru-RU" sz="1600" dirty="0" smtClean="0"/>
              <a:t>» регги-группы </a:t>
            </a:r>
            <a:r>
              <a:rPr lang="ru-RU" sz="1600" dirty="0" err="1" smtClean="0">
                <a:hlinkClick r:id="rId10" tooltip="Symarip (страница отсутствует)"/>
              </a:rPr>
              <a:t>Symarip</a:t>
            </a:r>
            <a:r>
              <a:rPr lang="ru-RU" sz="1600" dirty="0" smtClean="0"/>
              <a:t>, записанных в </a:t>
            </a:r>
            <a:r>
              <a:rPr lang="ru-RU" sz="1600" dirty="0" smtClean="0">
                <a:hlinkClick r:id="rId11" tooltip="1969 год"/>
              </a:rPr>
              <a:t>1969 году</a:t>
            </a:r>
            <a:r>
              <a:rPr lang="ru-RU" sz="1600" dirty="0" smtClean="0"/>
              <a:t>.</a:t>
            </a:r>
            <a:br>
              <a:rPr lang="ru-RU" sz="1600" dirty="0" smtClean="0"/>
            </a:br>
            <a:r>
              <a:rPr lang="ru-RU" sz="1600" dirty="0" smtClean="0"/>
              <a:t>Группа </a:t>
            </a:r>
            <a:r>
              <a:rPr lang="ru-RU" sz="1600" dirty="0" err="1" smtClean="0">
                <a:hlinkClick r:id="rId12" tooltip="en:Slade"/>
              </a:rPr>
              <a:t>Slade</a:t>
            </a:r>
            <a:r>
              <a:rPr lang="ru-RU" sz="1600" dirty="0" smtClean="0"/>
              <a:t> использовала внешний вид скинхедов первой волны в 1969 году (впоследствии </a:t>
            </a:r>
            <a:r>
              <a:rPr lang="ru-RU" sz="1600" dirty="0" err="1" smtClean="0"/>
              <a:t>Slade</a:t>
            </a:r>
            <a:r>
              <a:rPr lang="ru-RU" sz="1600" dirty="0" smtClean="0"/>
              <a:t> изменили свой внешний вид).</a:t>
            </a:r>
            <a:br>
              <a:rPr lang="ru-RU" sz="1600" dirty="0" smtClean="0"/>
            </a:br>
            <a:r>
              <a:rPr lang="ru-RU" sz="1600" dirty="0" smtClean="0"/>
              <a:t>Эта внешность всё чаще появлялась на футбольных трибунах. Репортёр </a:t>
            </a:r>
            <a:r>
              <a:rPr lang="ru-RU" sz="1600" i="1" dirty="0" err="1" smtClean="0"/>
              <a:t>Йан</a:t>
            </a:r>
            <a:r>
              <a:rPr lang="ru-RU" sz="1600" i="1" dirty="0" smtClean="0"/>
              <a:t> </a:t>
            </a:r>
            <a:r>
              <a:rPr lang="ru-RU" sz="1600" i="1" dirty="0" err="1" smtClean="0"/>
              <a:t>Уолкер</a:t>
            </a:r>
            <a:r>
              <a:rPr lang="ru-RU" sz="1600" dirty="0" smtClean="0"/>
              <a:t> так описывает группу скинхедов на </a:t>
            </a:r>
            <a:r>
              <a:rPr lang="ru-RU" sz="1600" dirty="0" smtClean="0">
                <a:hlinkClick r:id="rId13" tooltip="Футбол"/>
              </a:rPr>
              <a:t>футбольном</a:t>
            </a:r>
            <a:r>
              <a:rPr lang="ru-RU" sz="1600" dirty="0" smtClean="0"/>
              <a:t> матче в 1968 году</a:t>
            </a:r>
            <a:r>
              <a:rPr lang="ru-RU" sz="1600" baseline="30000" dirty="0" smtClean="0">
                <a:hlinkClick r:id="rId8"/>
              </a:rPr>
              <a:t>[2]</a:t>
            </a:r>
            <a:r>
              <a:rPr lang="ru-RU" sz="1600" dirty="0" smtClean="0"/>
              <a:t>:</a:t>
            </a:r>
            <a:br>
              <a:rPr lang="ru-RU" sz="1600" dirty="0" smtClean="0"/>
            </a:br>
            <a:r>
              <a:rPr lang="ru-RU" sz="1600" dirty="0" smtClean="0"/>
              <a:t>Все они были одеты в отбеленные джинсы </a:t>
            </a:r>
            <a:r>
              <a:rPr lang="ru-RU" sz="1600" dirty="0" err="1" smtClean="0"/>
              <a:t>Levi’s</a:t>
            </a:r>
            <a:r>
              <a:rPr lang="ru-RU" sz="1600" dirty="0" smtClean="0"/>
              <a:t>, ботинки </a:t>
            </a:r>
            <a:r>
              <a:rPr lang="ru-RU" sz="1600" dirty="0" err="1" smtClean="0"/>
              <a:t>Dr</a:t>
            </a:r>
            <a:r>
              <a:rPr lang="ru-RU" sz="1600" dirty="0" smtClean="0"/>
              <a:t>. </a:t>
            </a:r>
            <a:r>
              <a:rPr lang="ru-RU" sz="1600" dirty="0" err="1" smtClean="0"/>
              <a:t>Martens</a:t>
            </a:r>
            <a:r>
              <a:rPr lang="ru-RU" sz="1600" dirty="0" smtClean="0"/>
              <a:t>, короткие шарфы, завязанные на манер галстука; у всех были коротко стриженые волосы.</a:t>
            </a:r>
            <a:br>
              <a:rPr lang="ru-RU" sz="1600" dirty="0" smtClean="0"/>
            </a:br>
            <a:endParaRPr lang="ru-RU" sz="1600" dirty="0">
              <a:solidFill>
                <a:srgbClr val="FF0000"/>
              </a:solidFill>
            </a:endParaRPr>
          </a:p>
        </p:txBody>
      </p:sp>
      <p:sp>
        <p:nvSpPr>
          <p:cNvPr id="3" name="Управляющая кнопка: далее 2">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Управляющая кнопка: назад 3">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push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71480"/>
            <a:ext cx="7467600" cy="4714908"/>
          </a:xfrm>
        </p:spPr>
        <p:txBody>
          <a:bodyPr>
            <a:normAutofit/>
          </a:bodyPr>
          <a:lstStyle/>
          <a:p>
            <a:r>
              <a:rPr lang="ru-RU" sz="2900" dirty="0" smtClean="0">
                <a:solidFill>
                  <a:srgbClr val="FF0000"/>
                </a:solidFill>
              </a:rPr>
              <a:t>Дальнейшее развитие</a:t>
            </a:r>
            <a:r>
              <a:rPr lang="ru-RU" sz="1600" dirty="0" smtClean="0"/>
              <a:t/>
            </a:r>
            <a:br>
              <a:rPr lang="ru-RU" sz="1600" dirty="0" smtClean="0"/>
            </a:br>
            <a:r>
              <a:rPr lang="ru-RU" sz="1600" dirty="0" smtClean="0"/>
              <a:t>[</a:t>
            </a:r>
            <a:r>
              <a:rPr lang="ru-RU" sz="1600" dirty="0" smtClean="0">
                <a:hlinkClick r:id="rId2" tooltip="Править секцию: 1970/80-е годы Англии"/>
              </a:rPr>
              <a:t>править</a:t>
            </a:r>
            <a:r>
              <a:rPr lang="ru-RU" sz="1600" dirty="0" smtClean="0"/>
              <a:t>]</a:t>
            </a:r>
            <a:r>
              <a:rPr lang="ru-RU" sz="1600" b="1" dirty="0" smtClean="0"/>
              <a:t>1970/80-е годы Англии</a:t>
            </a:r>
            <a:r>
              <a:rPr lang="ru-RU" sz="1600" dirty="0" smtClean="0"/>
              <a:t/>
            </a:r>
            <a:br>
              <a:rPr lang="ru-RU" sz="1600" dirty="0" smtClean="0"/>
            </a:br>
            <a:r>
              <a:rPr lang="ru-RU" sz="1600" dirty="0" smtClean="0"/>
              <a:t>В конце 70-х и в начале 80-х годов популярной стала музыка </a:t>
            </a:r>
            <a:r>
              <a:rPr lang="ru-RU" sz="1600" dirty="0" err="1" smtClean="0">
                <a:hlinkClick r:id="rId3" tooltip="Oi!"/>
              </a:rPr>
              <a:t>Oi</a:t>
            </a:r>
            <a:r>
              <a:rPr lang="ru-RU" sz="1600" dirty="0" smtClean="0">
                <a:hlinkClick r:id="rId3" tooltip="Oi!"/>
              </a:rPr>
              <a:t>!</a:t>
            </a:r>
            <a:r>
              <a:rPr lang="ru-RU" sz="1600" dirty="0" smtClean="0"/>
              <a:t> — дальнейшее развитие </a:t>
            </a:r>
            <a:r>
              <a:rPr lang="ru-RU" sz="1600" dirty="0" err="1" smtClean="0">
                <a:hlinkClick r:id="rId4" tooltip="Панк-рок"/>
              </a:rPr>
              <a:t>панк-рока</a:t>
            </a:r>
            <a:r>
              <a:rPr lang="ru-RU" sz="1600" dirty="0" smtClean="0"/>
              <a:t>.</a:t>
            </a:r>
            <a:br>
              <a:rPr lang="ru-RU" sz="1600" dirty="0" smtClean="0"/>
            </a:br>
            <a:r>
              <a:rPr lang="ru-RU" sz="1600" dirty="0" smtClean="0"/>
              <a:t>В 1980-е годы субкультура была тесно связана со </a:t>
            </a:r>
            <a:r>
              <a:rPr lang="ru-RU" sz="1600" dirty="0" err="1" smtClean="0"/>
              <a:t>ска-движением</a:t>
            </a:r>
            <a:r>
              <a:rPr lang="ru-RU" sz="1600" dirty="0" smtClean="0"/>
              <a:t> </a:t>
            </a:r>
            <a:r>
              <a:rPr lang="ru-RU" sz="1600" dirty="0" smtClean="0">
                <a:hlinkClick r:id="rId5" tooltip="2 Tone Records"/>
              </a:rPr>
              <a:t>2-Tone</a:t>
            </a:r>
            <a:r>
              <a:rPr lang="ru-RU" sz="1600" dirty="0" smtClean="0"/>
              <a:t>.</a:t>
            </a:r>
            <a:br>
              <a:rPr lang="ru-RU" sz="1600" dirty="0" smtClean="0"/>
            </a:br>
            <a:r>
              <a:rPr lang="ru-RU" sz="1600" dirty="0" smtClean="0"/>
              <a:t>Появляются первые самодеятельные журналы — </a:t>
            </a:r>
            <a:r>
              <a:rPr lang="ru-RU" sz="1600" dirty="0" err="1" smtClean="0">
                <a:hlinkClick r:id="rId6" tooltip="Фэнзин"/>
              </a:rPr>
              <a:t>фэнзины</a:t>
            </a:r>
            <a:r>
              <a:rPr lang="ru-RU" sz="1600" dirty="0" smtClean="0"/>
              <a:t>.</a:t>
            </a:r>
            <a:br>
              <a:rPr lang="ru-RU" sz="1600" dirty="0" smtClean="0"/>
            </a:br>
            <a:r>
              <a:rPr lang="ru-RU" sz="1600" dirty="0" smtClean="0"/>
              <a:t>[</a:t>
            </a:r>
            <a:r>
              <a:rPr lang="ru-RU" sz="1600" dirty="0" smtClean="0">
                <a:hlinkClick r:id="rId7" tooltip="Править секцию: 1990-е годы и настоящее время"/>
              </a:rPr>
              <a:t>править</a:t>
            </a:r>
            <a:r>
              <a:rPr lang="ru-RU" sz="1600" dirty="0" smtClean="0"/>
              <a:t>]</a:t>
            </a:r>
            <a:r>
              <a:rPr lang="ru-RU" sz="1600" b="1" dirty="0" smtClean="0"/>
              <a:t>1990-е годы и настоящее время</a:t>
            </a:r>
            <a:r>
              <a:rPr lang="ru-RU" sz="1600" dirty="0" smtClean="0"/>
              <a:t/>
            </a:r>
            <a:br>
              <a:rPr lang="ru-RU" sz="1600" dirty="0" smtClean="0"/>
            </a:br>
            <a:r>
              <a:rPr lang="ru-RU" sz="1600" dirty="0" smtClean="0"/>
              <a:t>Начиная с конца </a:t>
            </a:r>
            <a:r>
              <a:rPr lang="ru-RU" sz="1600" dirty="0" smtClean="0">
                <a:hlinkClick r:id="rId8" tooltip="1990"/>
              </a:rPr>
              <a:t>1990</a:t>
            </a:r>
            <a:r>
              <a:rPr lang="ru-RU" sz="1600" dirty="0" smtClean="0"/>
              <a:t>-х годов появляется музыка, ориентированная на скинхедов, как целевую аудиторию. Появляются первые </a:t>
            </a:r>
            <a:r>
              <a:rPr lang="ru-RU" sz="1600" dirty="0" smtClean="0">
                <a:hlinkClick r:id="rId9" tooltip="Интернет-сайт"/>
              </a:rPr>
              <a:t>Интернет-сайты</a:t>
            </a:r>
            <a:r>
              <a:rPr lang="ru-RU" sz="1600" dirty="0" smtClean="0"/>
              <a:t>.</a:t>
            </a:r>
            <a:br>
              <a:rPr lang="ru-RU" sz="1600" dirty="0" smtClean="0"/>
            </a:br>
            <a:r>
              <a:rPr lang="ru-RU" sz="1600" dirty="0" smtClean="0"/>
              <a:t>С начала 1990-х в </a:t>
            </a:r>
            <a:r>
              <a:rPr lang="ru-RU" sz="1600" dirty="0" smtClean="0">
                <a:hlinkClick r:id="rId10" tooltip="Берлин"/>
              </a:rPr>
              <a:t>Берлине</a:t>
            </a:r>
            <a:r>
              <a:rPr lang="ru-RU" sz="1600" dirty="0" smtClean="0"/>
              <a:t> издаются сборники серии «</a:t>
            </a:r>
            <a:r>
              <a:rPr lang="ru-RU" sz="1600" dirty="0" err="1" smtClean="0">
                <a:hlinkClick r:id="rId11" tooltip="Ska... Ska... Skandal (серия музыкальных сборников) (страница отсутствует)"/>
              </a:rPr>
              <a:t>Ska</a:t>
            </a:r>
            <a:r>
              <a:rPr lang="ru-RU" sz="1600" dirty="0" smtClean="0">
                <a:hlinkClick r:id="rId11" tooltip="Ska... Ska... Skandal (серия музыкальных сборников) (страница отсутствует)"/>
              </a:rPr>
              <a:t>… </a:t>
            </a:r>
            <a:r>
              <a:rPr lang="ru-RU" sz="1600" dirty="0" err="1" smtClean="0">
                <a:hlinkClick r:id="rId11" tooltip="Ska... Ska... Skandal (серия музыкальных сборников) (страница отсутствует)"/>
              </a:rPr>
              <a:t>Ska</a:t>
            </a:r>
            <a:r>
              <a:rPr lang="ru-RU" sz="1600" dirty="0" smtClean="0">
                <a:hlinkClick r:id="rId11" tooltip="Ska... Ska... Skandal (серия музыкальных сборников) (страница отсутствует)"/>
              </a:rPr>
              <a:t>… </a:t>
            </a:r>
            <a:r>
              <a:rPr lang="ru-RU" sz="1600" dirty="0" err="1" smtClean="0">
                <a:hlinkClick r:id="rId11" tooltip="Ska... Ska... Skandal (серия музыкальных сборников) (страница отсутствует)"/>
              </a:rPr>
              <a:t>Skandal</a:t>
            </a:r>
            <a:r>
              <a:rPr lang="ru-RU" sz="1600" dirty="0" smtClean="0"/>
              <a:t>», с обложками, изображающими веселящихся или отдыхающих скинхедов </a:t>
            </a:r>
            <a:r>
              <a:rPr lang="ru-RU" sz="1600" dirty="0" err="1" smtClean="0"/>
              <a:t>и</a:t>
            </a:r>
            <a:r>
              <a:rPr lang="ru-RU" sz="1600" dirty="0" err="1" smtClean="0">
                <a:hlinkClick r:id="rId12" tooltip="Рудбой"/>
              </a:rPr>
              <a:t>рудбоев</a:t>
            </a:r>
            <a:r>
              <a:rPr lang="ru-RU" sz="1600" dirty="0" smtClean="0"/>
              <a:t>. Немецкий лейбл </a:t>
            </a:r>
            <a:r>
              <a:rPr lang="ru-RU" sz="1600" dirty="0" err="1" smtClean="0">
                <a:hlinkClick r:id="rId13" tooltip="Grover Records (страница отсутствует)"/>
              </a:rPr>
              <a:t>Grover</a:t>
            </a:r>
            <a:r>
              <a:rPr lang="ru-RU" sz="1600" dirty="0" smtClean="0">
                <a:hlinkClick r:id="rId13" tooltip="Grover Records (страница отсутствует)"/>
              </a:rPr>
              <a:t> </a:t>
            </a:r>
            <a:r>
              <a:rPr lang="ru-RU" sz="1600" dirty="0" err="1" smtClean="0">
                <a:hlinkClick r:id="rId13" tooltip="Grover Records (страница отсутствует)"/>
              </a:rPr>
              <a:t>Records</a:t>
            </a:r>
            <a:r>
              <a:rPr lang="ru-RU" sz="1600" dirty="0" smtClean="0"/>
              <a:t> переиздал песню </a:t>
            </a:r>
            <a:r>
              <a:rPr lang="ru-RU" sz="1600" dirty="0" err="1" smtClean="0"/>
              <a:t>Skinhead</a:t>
            </a:r>
            <a:r>
              <a:rPr lang="ru-RU" sz="1600" baseline="30000" dirty="0" smtClean="0">
                <a:hlinkClick r:id="rId14"/>
              </a:rPr>
              <a:t>[10]</a:t>
            </a:r>
            <a:r>
              <a:rPr lang="ru-RU" sz="1600" dirty="0" smtClean="0"/>
              <a:t> ямайского исполнителя </a:t>
            </a:r>
            <a:r>
              <a:rPr lang="ru-RU" sz="1600" dirty="0" err="1" smtClean="0">
                <a:hlinkClick r:id="rId15" tooltip="Эйткен, Лорел"/>
              </a:rPr>
              <a:t>Лорела</a:t>
            </a:r>
            <a:r>
              <a:rPr lang="ru-RU" sz="1600" dirty="0" smtClean="0">
                <a:hlinkClick r:id="rId15" tooltip="Эйткен, Лорел"/>
              </a:rPr>
              <a:t> </a:t>
            </a:r>
            <a:r>
              <a:rPr lang="ru-RU" sz="1600" dirty="0" err="1" smtClean="0">
                <a:hlinkClick r:id="rId15" tooltip="Эйткен, Лорел"/>
              </a:rPr>
              <a:t>Эйткена</a:t>
            </a:r>
            <a:r>
              <a:rPr lang="ru-RU" sz="1600" dirty="0" smtClean="0"/>
              <a:t>.</a:t>
            </a:r>
            <a:br>
              <a:rPr lang="ru-RU" sz="1600" dirty="0" smtClean="0"/>
            </a:br>
            <a:r>
              <a:rPr lang="ru-RU" sz="1600" dirty="0" smtClean="0"/>
              <a:t>В </a:t>
            </a:r>
            <a:r>
              <a:rPr lang="ru-RU" sz="1600" dirty="0" smtClean="0">
                <a:hlinkClick r:id="rId16" tooltip="Испания"/>
              </a:rPr>
              <a:t>Испании</a:t>
            </a:r>
            <a:r>
              <a:rPr lang="ru-RU" sz="1600" dirty="0" smtClean="0"/>
              <a:t> на лейбле </a:t>
            </a:r>
            <a:r>
              <a:rPr lang="ru-RU" sz="1600" dirty="0" err="1" smtClean="0">
                <a:hlinkClick r:id="rId17" tooltip="Liquidator Music"/>
              </a:rPr>
              <a:t>Liquidator</a:t>
            </a:r>
            <a:r>
              <a:rPr lang="ru-RU" sz="1600" dirty="0" smtClean="0">
                <a:hlinkClick r:id="rId17" tooltip="Liquidator Music"/>
              </a:rPr>
              <a:t> </a:t>
            </a:r>
            <a:r>
              <a:rPr lang="ru-RU" sz="1600" dirty="0" err="1" smtClean="0">
                <a:hlinkClick r:id="rId17" tooltip="Liquidator Music"/>
              </a:rPr>
              <a:t>Music</a:t>
            </a:r>
            <a:r>
              <a:rPr lang="ru-RU" sz="1600" dirty="0" smtClean="0"/>
              <a:t> выпускаются песни </a:t>
            </a:r>
            <a:r>
              <a:rPr lang="ru-RU" sz="1600" dirty="0" smtClean="0">
                <a:hlinkClick r:id="rId18" tooltip="Эллис, Рой (страница отсутствует)"/>
              </a:rPr>
              <a:t>Роя Эллиса</a:t>
            </a:r>
            <a:r>
              <a:rPr lang="ru-RU" sz="1600" dirty="0" smtClean="0"/>
              <a:t>, лидера группы </a:t>
            </a:r>
            <a:r>
              <a:rPr lang="ru-RU" sz="1600" dirty="0" err="1" smtClean="0"/>
              <a:t>Symarip</a:t>
            </a:r>
            <a:r>
              <a:rPr lang="ru-RU" sz="1600" dirty="0" smtClean="0"/>
              <a:t>, а также </a:t>
            </a:r>
            <a:r>
              <a:rPr lang="ru-RU" sz="1600" dirty="0" smtClean="0">
                <a:hlinkClick r:id="rId19" tooltip="Морган, Деррик (страница отсутствует)"/>
              </a:rPr>
              <a:t>Деррика Моргана</a:t>
            </a:r>
            <a:r>
              <a:rPr lang="ru-RU" sz="1600" dirty="0" smtClean="0"/>
              <a:t>, известного как «</a:t>
            </a:r>
            <a:r>
              <a:rPr lang="ru-RU" sz="1600" dirty="0" err="1" smtClean="0"/>
              <a:t>Mr</a:t>
            </a:r>
            <a:r>
              <a:rPr lang="ru-RU" sz="1600" dirty="0" smtClean="0"/>
              <a:t>. </a:t>
            </a:r>
            <a:r>
              <a:rPr lang="ru-RU" sz="1600" dirty="0" err="1" smtClean="0"/>
              <a:t>Skinhead</a:t>
            </a:r>
            <a:r>
              <a:rPr lang="ru-RU" sz="1600" dirty="0" smtClean="0"/>
              <a:t> </a:t>
            </a:r>
            <a:r>
              <a:rPr lang="ru-RU" sz="1600" dirty="0" err="1" smtClean="0"/>
              <a:t>Reggae</a:t>
            </a:r>
            <a:r>
              <a:rPr lang="ru-RU" sz="1600" dirty="0" smtClean="0"/>
              <a:t>»</a:t>
            </a:r>
            <a:r>
              <a:rPr lang="ru-RU" sz="1600" baseline="30000" dirty="0" smtClean="0">
                <a:hlinkClick r:id="rId14"/>
              </a:rPr>
              <a:t>[11]</a:t>
            </a:r>
            <a:r>
              <a:rPr lang="ru-RU" sz="1600" dirty="0" smtClean="0"/>
              <a:t>. В записи песен для этих ямайских исполнителей участвуют испанские группы </a:t>
            </a:r>
            <a:r>
              <a:rPr lang="ru-RU" sz="1600" dirty="0" err="1" smtClean="0">
                <a:hlinkClick r:id="rId20" tooltip="Los Granadians (страница отсутствует)"/>
              </a:rPr>
              <a:t>Los</a:t>
            </a:r>
            <a:r>
              <a:rPr lang="ru-RU" sz="1600" dirty="0" smtClean="0">
                <a:hlinkClick r:id="rId20" tooltip="Los Granadians (страница отсутствует)"/>
              </a:rPr>
              <a:t> </a:t>
            </a:r>
            <a:r>
              <a:rPr lang="ru-RU" sz="1600" dirty="0" err="1" smtClean="0">
                <a:hlinkClick r:id="rId20" tooltip="Los Granadians (страница отсутствует)"/>
              </a:rPr>
              <a:t>Granadians</a:t>
            </a:r>
            <a:r>
              <a:rPr lang="ru-RU" sz="1600" dirty="0" smtClean="0"/>
              <a:t> и </a:t>
            </a:r>
            <a:r>
              <a:rPr lang="ru-RU" sz="1600" dirty="0" err="1" smtClean="0">
                <a:hlinkClick r:id="rId21" tooltip="Cabrians, The (страница отсутствует)"/>
              </a:rPr>
              <a:t>The</a:t>
            </a:r>
            <a:r>
              <a:rPr lang="ru-RU" sz="1600" dirty="0" smtClean="0">
                <a:hlinkClick r:id="rId21" tooltip="Cabrians, The (страница отсутствует)"/>
              </a:rPr>
              <a:t> </a:t>
            </a:r>
            <a:r>
              <a:rPr lang="ru-RU" sz="1600" dirty="0" err="1" smtClean="0">
                <a:hlinkClick r:id="rId21" tooltip="Cabrians, The (страница отсутствует)"/>
              </a:rPr>
              <a:t>Cabrians</a:t>
            </a:r>
            <a:r>
              <a:rPr lang="ru-RU" sz="1600" dirty="0" smtClean="0"/>
              <a:t>.</a:t>
            </a:r>
            <a:br>
              <a:rPr lang="ru-RU" sz="1600" dirty="0" smtClean="0"/>
            </a:br>
            <a:endParaRPr lang="ru-RU" sz="1600" dirty="0"/>
          </a:p>
        </p:txBody>
      </p:sp>
      <p:sp>
        <p:nvSpPr>
          <p:cNvPr id="3" name="Управляющая кнопка: далее 2">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Управляющая кнопка: назад 3">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blinds/>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011750"/>
          </a:xfrm>
        </p:spPr>
        <p:txBody>
          <a:bodyPr>
            <a:noAutofit/>
          </a:bodyPr>
          <a:lstStyle/>
          <a:p>
            <a:r>
              <a:rPr lang="ru-RU" sz="2600" dirty="0" smtClean="0">
                <a:solidFill>
                  <a:srgbClr val="FF0000"/>
                </a:solidFill>
              </a:rPr>
              <a:t>Различные направления движения</a:t>
            </a:r>
            <a:r>
              <a:rPr lang="ru-RU" sz="1600" dirty="0" smtClean="0"/>
              <a:t/>
            </a:r>
            <a:br>
              <a:rPr lang="ru-RU" sz="1600" dirty="0" smtClean="0"/>
            </a:br>
            <a:r>
              <a:rPr lang="ru-RU" sz="1600" dirty="0" smtClean="0"/>
              <a:t>В настоящее время имеется несколько групп молодёжи, которые называют себя «скинхедами»:</a:t>
            </a:r>
            <a:br>
              <a:rPr lang="ru-RU" sz="1600" dirty="0" smtClean="0"/>
            </a:br>
            <a:r>
              <a:rPr lang="ru-RU" sz="1600" dirty="0" smtClean="0">
                <a:hlinkClick r:id="rId2" tooltip="Традиционные скинхеды"/>
              </a:rPr>
              <a:t>Традиционные скинхеды</a:t>
            </a:r>
            <a:r>
              <a:rPr lang="ru-RU" sz="1600" dirty="0" smtClean="0"/>
              <a:t> (</a:t>
            </a:r>
            <a:r>
              <a:rPr lang="ru-RU" sz="1600" dirty="0" smtClean="0">
                <a:hlinkClick r:id="rId3" tooltip="Английский язык"/>
              </a:rPr>
              <a:t>англ.</a:t>
            </a:r>
            <a:r>
              <a:rPr lang="ru-RU" sz="1600" dirty="0" smtClean="0"/>
              <a:t> </a:t>
            </a:r>
            <a:r>
              <a:rPr lang="ru-RU" sz="1600" i="1" dirty="0" err="1" smtClean="0"/>
              <a:t>Traditional</a:t>
            </a:r>
            <a:r>
              <a:rPr lang="ru-RU" sz="1600" i="1" dirty="0" smtClean="0"/>
              <a:t> </a:t>
            </a:r>
            <a:r>
              <a:rPr lang="ru-RU" sz="1600" i="1" dirty="0" err="1" smtClean="0"/>
              <a:t>Skinheads</a:t>
            </a:r>
            <a:r>
              <a:rPr lang="ru-RU" sz="1600" dirty="0" smtClean="0"/>
              <a:t>) — возникли как реакция на появление </a:t>
            </a:r>
            <a:r>
              <a:rPr lang="ru-RU" sz="1600" dirty="0" err="1" smtClean="0"/>
              <a:t>прополитических</a:t>
            </a:r>
            <a:r>
              <a:rPr lang="ru-RU" sz="1600" dirty="0" smtClean="0"/>
              <a:t> ответвлений от первоначальной субкультуры. Следуют образу первых скинхедов — преданность субкультуре, память о корнях (семья, рабочий класс), аполитичность. Неофициальный лозунг — «</a:t>
            </a:r>
            <a:r>
              <a:rPr lang="ru-RU" sz="1600" dirty="0" err="1" smtClean="0"/>
              <a:t>Remember</a:t>
            </a:r>
            <a:r>
              <a:rPr lang="ru-RU" sz="1600" dirty="0" smtClean="0"/>
              <a:t> </a:t>
            </a:r>
            <a:r>
              <a:rPr lang="ru-RU" sz="1600" dirty="0" err="1" smtClean="0"/>
              <a:t>the</a:t>
            </a:r>
            <a:r>
              <a:rPr lang="ru-RU" sz="1600" dirty="0" smtClean="0"/>
              <a:t> </a:t>
            </a:r>
            <a:r>
              <a:rPr lang="ru-RU" sz="1600" dirty="0" err="1" smtClean="0"/>
              <a:t>Spirit</a:t>
            </a:r>
            <a:r>
              <a:rPr lang="ru-RU" sz="1600" dirty="0" smtClean="0"/>
              <a:t> </a:t>
            </a:r>
            <a:r>
              <a:rPr lang="ru-RU" sz="1600" dirty="0" err="1" smtClean="0"/>
              <a:t>of</a:t>
            </a:r>
            <a:r>
              <a:rPr lang="ru-RU" sz="1600" dirty="0" smtClean="0"/>
              <a:t> 69», так как считается, что в </a:t>
            </a:r>
            <a:r>
              <a:rPr lang="ru-RU" sz="1600" dirty="0" smtClean="0">
                <a:hlinkClick r:id="rId4" tooltip="1969 год"/>
              </a:rPr>
              <a:t>1969 году</a:t>
            </a:r>
            <a:r>
              <a:rPr lang="ru-RU" sz="1600" dirty="0" smtClean="0"/>
              <a:t> движение скинхедов было на пике развития. Тесно связаны с музыкой </a:t>
            </a:r>
            <a:r>
              <a:rPr lang="ru-RU" sz="1600" dirty="0" err="1" smtClean="0">
                <a:hlinkClick r:id="rId5" tooltip="Ска"/>
              </a:rPr>
              <a:t>ска</a:t>
            </a:r>
            <a:r>
              <a:rPr lang="ru-RU" sz="1600" dirty="0" smtClean="0"/>
              <a:t> </a:t>
            </a:r>
            <a:r>
              <a:rPr lang="ru-RU" sz="1600" dirty="0" err="1" smtClean="0"/>
              <a:t>и</a:t>
            </a:r>
            <a:r>
              <a:rPr lang="ru-RU" sz="1600" dirty="0" err="1" smtClean="0">
                <a:hlinkClick r:id="rId6" tooltip="Регги"/>
              </a:rPr>
              <a:t>регги</a:t>
            </a:r>
            <a:r>
              <a:rPr lang="ru-RU" sz="1600" dirty="0" smtClean="0"/>
              <a:t>, а также с современной музыкой </a:t>
            </a:r>
            <a:r>
              <a:rPr lang="ru-RU" sz="1600" dirty="0" err="1" smtClean="0">
                <a:hlinkClick r:id="rId7" tooltip="Oi!"/>
              </a:rPr>
              <a:t>Oi</a:t>
            </a:r>
            <a:r>
              <a:rPr lang="ru-RU" sz="1600" dirty="0" smtClean="0">
                <a:hlinkClick r:id="rId7" tooltip="Oi!"/>
              </a:rPr>
              <a:t>!</a:t>
            </a:r>
            <a:r>
              <a:rPr lang="ru-RU" sz="1600" dirty="0" smtClean="0"/>
              <a:t>.</a:t>
            </a:r>
            <a:br>
              <a:rPr lang="ru-RU" sz="1600" dirty="0" smtClean="0"/>
            </a:br>
            <a:r>
              <a:rPr lang="ru-RU" sz="1600" dirty="0" err="1" smtClean="0">
                <a:hlinkClick r:id="rId8" tooltip="Хардкор скинхеды"/>
              </a:rPr>
              <a:t>Хардкор</a:t>
            </a:r>
            <a:r>
              <a:rPr lang="ru-RU" sz="1600" dirty="0" smtClean="0">
                <a:hlinkClick r:id="rId8" tooltip="Хардкор скинхеды"/>
              </a:rPr>
              <a:t> скинхеды</a:t>
            </a:r>
            <a:r>
              <a:rPr lang="ru-RU" sz="1600" dirty="0" smtClean="0"/>
              <a:t> — ответвление скинхедов, которое в основном ассоциируется с </a:t>
            </a:r>
            <a:r>
              <a:rPr lang="ru-RU" sz="1600" dirty="0" err="1" smtClean="0">
                <a:hlinkClick r:id="rId9" tooltip="Хардкор"/>
              </a:rPr>
              <a:t>хардкор</a:t>
            </a:r>
            <a:r>
              <a:rPr lang="ru-RU" sz="1600" dirty="0" smtClean="0"/>
              <a:t> сценой, а не </a:t>
            </a:r>
            <a:r>
              <a:rPr lang="ru-RU" sz="1600" dirty="0" err="1" smtClean="0">
                <a:hlinkClick r:id="rId7" tooltip="Oi!"/>
              </a:rPr>
              <a:t>Oi</a:t>
            </a:r>
            <a:r>
              <a:rPr lang="ru-RU" sz="1600" dirty="0" smtClean="0">
                <a:hlinkClick r:id="rId7" tooltip="Oi!"/>
              </a:rPr>
              <a:t>!</a:t>
            </a:r>
            <a:r>
              <a:rPr lang="ru-RU" sz="1600" dirty="0" smtClean="0"/>
              <a:t> и </a:t>
            </a:r>
            <a:r>
              <a:rPr lang="ru-RU" sz="1600" dirty="0" err="1" smtClean="0">
                <a:hlinkClick r:id="rId5" tooltip="Ска"/>
              </a:rPr>
              <a:t>ска</a:t>
            </a:r>
            <a:r>
              <a:rPr lang="ru-RU" sz="1600" dirty="0" smtClean="0"/>
              <a:t>. </a:t>
            </a:r>
            <a:r>
              <a:rPr lang="ru-RU" sz="1600" dirty="0" err="1" smtClean="0"/>
              <a:t>Хардкор</a:t>
            </a:r>
            <a:r>
              <a:rPr lang="ru-RU" sz="1600" dirty="0" smtClean="0"/>
              <a:t> скинхеды стали распространенными в конце первой волны </a:t>
            </a:r>
            <a:r>
              <a:rPr lang="ru-RU" sz="1600" dirty="0" err="1" smtClean="0"/>
              <a:t>хардкора</a:t>
            </a:r>
            <a:r>
              <a:rPr lang="ru-RU" sz="1600" dirty="0" smtClean="0"/>
              <a:t>. Они сохранили идеи </a:t>
            </a:r>
            <a:r>
              <a:rPr lang="ru-RU" sz="1600" dirty="0" smtClean="0">
                <a:hlinkClick r:id="rId2" tooltip="Традиционные скинхеды"/>
              </a:rPr>
              <a:t>своих предшественников</a:t>
            </a:r>
            <a:r>
              <a:rPr lang="ru-RU" sz="1600" dirty="0" smtClean="0"/>
              <a:t> и не имели никаких расовых предрассудков.</a:t>
            </a:r>
            <a:br>
              <a:rPr lang="ru-RU" sz="1600" dirty="0" smtClean="0"/>
            </a:br>
            <a:r>
              <a:rPr lang="ru-RU" sz="1600" dirty="0" smtClean="0">
                <a:hlinkClick r:id="rId10" tooltip="НС-скинхеды"/>
              </a:rPr>
              <a:t>НС-скинхеды</a:t>
            </a:r>
            <a:r>
              <a:rPr lang="ru-RU" sz="1600" dirty="0" smtClean="0"/>
              <a:t> (</a:t>
            </a:r>
            <a:r>
              <a:rPr lang="ru-RU" sz="1600" dirty="0" smtClean="0">
                <a:hlinkClick r:id="rId3" tooltip="Английский язык"/>
              </a:rPr>
              <a:t>англ.</a:t>
            </a:r>
            <a:r>
              <a:rPr lang="ru-RU" sz="1600" dirty="0" smtClean="0"/>
              <a:t> </a:t>
            </a:r>
            <a:r>
              <a:rPr lang="ru-RU" sz="1600" i="1" dirty="0" err="1" smtClean="0"/>
              <a:t>White</a:t>
            </a:r>
            <a:r>
              <a:rPr lang="ru-RU" sz="1600" i="1" dirty="0" smtClean="0"/>
              <a:t> </a:t>
            </a:r>
            <a:r>
              <a:rPr lang="ru-RU" sz="1600" i="1" dirty="0" err="1" smtClean="0"/>
              <a:t>Power</a:t>
            </a:r>
            <a:r>
              <a:rPr lang="ru-RU" sz="1600" i="1" dirty="0" smtClean="0"/>
              <a:t> </a:t>
            </a:r>
            <a:r>
              <a:rPr lang="ru-RU" sz="1600" i="1" dirty="0" err="1" smtClean="0"/>
              <a:t>skinheads</a:t>
            </a:r>
            <a:r>
              <a:rPr lang="ru-RU" sz="1600" dirty="0" smtClean="0"/>
              <a:t> или </a:t>
            </a:r>
            <a:r>
              <a:rPr lang="ru-RU" sz="1600" dirty="0" smtClean="0">
                <a:hlinkClick r:id="rId3" tooltip="Английский язык"/>
              </a:rPr>
              <a:t>англ.</a:t>
            </a:r>
            <a:r>
              <a:rPr lang="ru-RU" sz="1600" dirty="0" smtClean="0"/>
              <a:t> </a:t>
            </a:r>
            <a:r>
              <a:rPr lang="ru-RU" sz="1600" i="1" dirty="0" err="1" smtClean="0"/>
              <a:t>National</a:t>
            </a:r>
            <a:r>
              <a:rPr lang="ru-RU" sz="1600" i="1" dirty="0" smtClean="0"/>
              <a:t> </a:t>
            </a:r>
            <a:r>
              <a:rPr lang="ru-RU" sz="1600" i="1" dirty="0" err="1" smtClean="0"/>
              <a:t>Socialist</a:t>
            </a:r>
            <a:r>
              <a:rPr lang="ru-RU" sz="1600" i="1" dirty="0" smtClean="0"/>
              <a:t> </a:t>
            </a:r>
            <a:r>
              <a:rPr lang="ru-RU" sz="1600" i="1" dirty="0" err="1" smtClean="0"/>
              <a:t>skinheads</a:t>
            </a:r>
            <a:r>
              <a:rPr lang="ru-RU" sz="1600" dirty="0" smtClean="0"/>
              <a:t>) — появились в Англии в первой половине 70-х. Придерживаются идеологий правого толка, </a:t>
            </a:r>
            <a:r>
              <a:rPr lang="ru-RU" sz="1600" dirty="0" smtClean="0">
                <a:hlinkClick r:id="rId11" tooltip="Национализм"/>
              </a:rPr>
              <a:t>националисты</a:t>
            </a:r>
            <a:r>
              <a:rPr lang="ru-RU" sz="1600" dirty="0" smtClean="0"/>
              <a:t> или </a:t>
            </a:r>
            <a:r>
              <a:rPr lang="ru-RU" sz="1600" dirty="0" smtClean="0">
                <a:hlinkClick r:id="rId12" tooltip="Расизм"/>
              </a:rPr>
              <a:t>расисты</a:t>
            </a:r>
            <a:r>
              <a:rPr lang="ru-RU" sz="1600" dirty="0" smtClean="0"/>
              <a:t>, некоторые выступают…</a:t>
            </a:r>
            <a:endParaRPr lang="ru-RU" sz="1600" dirty="0"/>
          </a:p>
        </p:txBody>
      </p:sp>
      <p:sp>
        <p:nvSpPr>
          <p:cNvPr id="4" name="Управляющая кнопка: далее 3">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назад 4">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checker dir="ver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2725734"/>
          </a:xfrm>
        </p:spPr>
        <p:txBody>
          <a:bodyPr>
            <a:normAutofit fontScale="90000"/>
          </a:bodyPr>
          <a:lstStyle/>
          <a:p>
            <a:r>
              <a:rPr lang="ru-RU" sz="1600" dirty="0" smtClean="0"/>
              <a:t>за идею </a:t>
            </a:r>
            <a:r>
              <a:rPr lang="ru-RU" sz="1600" dirty="0" smtClean="0">
                <a:hlinkClick r:id="rId2" tooltip="Раса"/>
              </a:rPr>
              <a:t>расового</a:t>
            </a:r>
            <a:r>
              <a:rPr lang="ru-RU" sz="1600" dirty="0" smtClean="0"/>
              <a:t> </a:t>
            </a:r>
            <a:r>
              <a:rPr lang="ru-RU" sz="1600" dirty="0" smtClean="0">
                <a:hlinkClick r:id="rId3" tooltip="Сепаратизм"/>
              </a:rPr>
              <a:t>сепаратизма</a:t>
            </a:r>
            <a:r>
              <a:rPr lang="ru-RU" sz="1600" dirty="0" smtClean="0"/>
              <a:t> и превосходства </a:t>
            </a:r>
            <a:r>
              <a:rPr lang="ru-RU" sz="1600" dirty="0" smtClean="0">
                <a:hlinkClick r:id="rId4" tooltip="Арийцы"/>
              </a:rPr>
              <a:t>белой расы</a:t>
            </a:r>
            <a:r>
              <a:rPr lang="ru-RU" sz="1600" dirty="0" smtClean="0"/>
              <a:t> (т.н. </a:t>
            </a:r>
            <a:r>
              <a:rPr lang="ru-RU" sz="1600" i="1" dirty="0" err="1" smtClean="0"/>
              <a:t>White</a:t>
            </a:r>
            <a:r>
              <a:rPr lang="ru-RU" sz="1600" i="1" dirty="0" smtClean="0"/>
              <a:t> </a:t>
            </a:r>
            <a:r>
              <a:rPr lang="ru-RU" sz="1600" i="1" dirty="0" err="1" smtClean="0"/>
              <a:t>Power</a:t>
            </a:r>
            <a:r>
              <a:rPr lang="ru-RU" sz="1600" dirty="0" smtClean="0"/>
              <a:t>). В силу того, что </a:t>
            </a:r>
            <a:r>
              <a:rPr lang="ru-RU" sz="1600" dirty="0" err="1" smtClean="0"/>
              <a:t>расисткие</a:t>
            </a:r>
            <a:r>
              <a:rPr lang="ru-RU" sz="1600" dirty="0" smtClean="0"/>
              <a:t> взгляды противоречат первоначальному духу движения, другие представители субкультуры оскорбительно называют НС-скинхедов </a:t>
            </a:r>
            <a:r>
              <a:rPr lang="ru-RU" sz="1600" dirty="0" err="1" smtClean="0"/>
              <a:t>бонхедами</a:t>
            </a:r>
            <a:r>
              <a:rPr lang="ru-RU" sz="1600" dirty="0" smtClean="0"/>
              <a:t> (</a:t>
            </a:r>
            <a:r>
              <a:rPr lang="ru-RU" sz="1600" dirty="0" err="1" smtClean="0"/>
              <a:t>bonehead</a:t>
            </a:r>
            <a:r>
              <a:rPr lang="ru-RU" sz="1600" dirty="0" smtClean="0"/>
              <a:t> - </a:t>
            </a:r>
            <a:r>
              <a:rPr lang="ru-RU" sz="1600" dirty="0" err="1" smtClean="0"/>
              <a:t>костеголовые</a:t>
            </a:r>
            <a:r>
              <a:rPr lang="ru-RU" sz="1600" dirty="0" smtClean="0"/>
              <a:t>).</a:t>
            </a:r>
            <a:br>
              <a:rPr lang="ru-RU" sz="1600" dirty="0" smtClean="0"/>
            </a:br>
            <a:r>
              <a:rPr lang="ru-RU" sz="1600" dirty="0" smtClean="0">
                <a:hlinkClick r:id="rId5" tooltip="Скинхеды против расовых предрассудков"/>
              </a:rPr>
              <a:t>S.H.A.R.P.</a:t>
            </a:r>
            <a:r>
              <a:rPr lang="ru-RU" sz="1600" dirty="0" smtClean="0"/>
              <a:t> (</a:t>
            </a:r>
            <a:r>
              <a:rPr lang="ru-RU" sz="1600" dirty="0" smtClean="0">
                <a:hlinkClick r:id="rId6" tooltip="Английский язык"/>
              </a:rPr>
              <a:t>англ.</a:t>
            </a:r>
            <a:r>
              <a:rPr lang="ru-RU" sz="1600" dirty="0" smtClean="0"/>
              <a:t> </a:t>
            </a:r>
            <a:r>
              <a:rPr lang="ru-RU" sz="1600" i="1" dirty="0" err="1" smtClean="0"/>
              <a:t>Skinheads</a:t>
            </a:r>
            <a:r>
              <a:rPr lang="ru-RU" sz="1600" i="1" dirty="0" smtClean="0"/>
              <a:t> </a:t>
            </a:r>
            <a:r>
              <a:rPr lang="ru-RU" sz="1600" i="1" dirty="0" err="1" smtClean="0"/>
              <a:t>Against</a:t>
            </a:r>
            <a:r>
              <a:rPr lang="ru-RU" sz="1600" i="1" dirty="0" smtClean="0"/>
              <a:t> </a:t>
            </a:r>
            <a:r>
              <a:rPr lang="ru-RU" sz="1600" i="1" dirty="0" err="1" smtClean="0"/>
              <a:t>Racial</a:t>
            </a:r>
            <a:r>
              <a:rPr lang="ru-RU" sz="1600" i="1" dirty="0" smtClean="0"/>
              <a:t> </a:t>
            </a:r>
            <a:r>
              <a:rPr lang="ru-RU" sz="1600" i="1" dirty="0" err="1" smtClean="0"/>
              <a:t>Prejudices</a:t>
            </a:r>
            <a:r>
              <a:rPr lang="ru-RU" sz="1600" dirty="0" smtClean="0"/>
              <a:t>) — «Скинхеды против расовых предрассудков». Появились в </a:t>
            </a:r>
            <a:r>
              <a:rPr lang="ru-RU" sz="1600" dirty="0" smtClean="0">
                <a:hlinkClick r:id="rId7" tooltip="Соединённые Штаты Америки"/>
              </a:rPr>
              <a:t>Америке</a:t>
            </a:r>
            <a:r>
              <a:rPr lang="ru-RU" sz="1600" dirty="0" smtClean="0"/>
              <a:t> </a:t>
            </a:r>
            <a:r>
              <a:rPr lang="ru-RU" sz="1600" dirty="0" smtClean="0">
                <a:hlinkClick r:id="rId8" tooltip="1980-е"/>
              </a:rPr>
              <a:t>1980-х</a:t>
            </a:r>
            <a:r>
              <a:rPr lang="ru-RU" sz="1600" dirty="0" smtClean="0"/>
              <a:t> как реакция на возникший в СМИ стереотип о том, что все скинхеды нацисты. Давали теле и радио интервью, где </a:t>
            </a:r>
            <a:r>
              <a:rPr lang="ru-RU" sz="1600" dirty="0" err="1" smtClean="0"/>
              <a:t>расказывали</a:t>
            </a:r>
            <a:r>
              <a:rPr lang="ru-RU" sz="1600" dirty="0" smtClean="0"/>
              <a:t> об истинных ценностях и идеях </a:t>
            </a:r>
            <a:r>
              <a:rPr lang="ru-RU" sz="1600" dirty="0" err="1" smtClean="0"/>
              <a:t>скинхед-движения</a:t>
            </a:r>
            <a:r>
              <a:rPr lang="ru-RU" sz="1600" dirty="0" smtClean="0"/>
              <a:t>. Применяли силовые акции к НС-скинхедам.</a:t>
            </a:r>
            <a:br>
              <a:rPr lang="ru-RU" sz="1600" dirty="0" smtClean="0"/>
            </a:br>
            <a:r>
              <a:rPr lang="ru-RU" sz="1600" dirty="0" smtClean="0">
                <a:hlinkClick r:id="rId9" tooltip="RASH"/>
              </a:rPr>
              <a:t>R.A.S.H.</a:t>
            </a:r>
            <a:r>
              <a:rPr lang="ru-RU" sz="1600" dirty="0" smtClean="0"/>
              <a:t> (</a:t>
            </a:r>
            <a:r>
              <a:rPr lang="ru-RU" sz="1600" dirty="0" smtClean="0">
                <a:hlinkClick r:id="rId6" tooltip="Английский язык"/>
              </a:rPr>
              <a:t>англ.</a:t>
            </a:r>
            <a:r>
              <a:rPr lang="ru-RU" sz="1600" dirty="0" smtClean="0"/>
              <a:t> </a:t>
            </a:r>
            <a:r>
              <a:rPr lang="ru-RU" sz="1600" i="1" dirty="0" err="1" smtClean="0"/>
              <a:t>Red</a:t>
            </a:r>
            <a:r>
              <a:rPr lang="ru-RU" sz="1600" i="1" dirty="0" smtClean="0"/>
              <a:t> &amp; </a:t>
            </a:r>
            <a:r>
              <a:rPr lang="ru-RU" sz="1600" i="1" dirty="0" err="1" smtClean="0"/>
              <a:t>Anarchist</a:t>
            </a:r>
            <a:r>
              <a:rPr lang="ru-RU" sz="1600" i="1" dirty="0" smtClean="0"/>
              <a:t> </a:t>
            </a:r>
            <a:r>
              <a:rPr lang="ru-RU" sz="1600" i="1" dirty="0" err="1" smtClean="0"/>
              <a:t>Skinheads</a:t>
            </a:r>
            <a:r>
              <a:rPr lang="ru-RU" sz="1600" dirty="0" smtClean="0"/>
              <a:t>) — «Красные» и </a:t>
            </a:r>
            <a:r>
              <a:rPr lang="ru-RU" sz="1600" dirty="0" err="1" smtClean="0">
                <a:hlinkClick r:id="rId10" tooltip="Анархизм"/>
              </a:rPr>
              <a:t>анархо</a:t>
            </a:r>
            <a:r>
              <a:rPr lang="ru-RU" sz="1600" dirty="0" err="1" smtClean="0"/>
              <a:t>-скинхеды</a:t>
            </a:r>
            <a:r>
              <a:rPr lang="ru-RU" sz="1600" dirty="0" smtClean="0"/>
              <a:t>, унаследовавшие от «родного» </a:t>
            </a:r>
            <a:r>
              <a:rPr lang="ru-RU" sz="1600" dirty="0" smtClean="0">
                <a:hlinkClick r:id="rId11" tooltip="Рабочий класс"/>
              </a:rPr>
              <a:t>рабочего класса</a:t>
            </a:r>
            <a:r>
              <a:rPr lang="ru-RU" sz="1600" dirty="0" smtClean="0"/>
              <a:t> идеи </a:t>
            </a:r>
            <a:r>
              <a:rPr lang="ru-RU" sz="1600" dirty="0" err="1" smtClean="0">
                <a:hlinkClick r:id="rId12" tooltip="Социализм"/>
              </a:rPr>
              <a:t>социализма</a:t>
            </a:r>
            <a:r>
              <a:rPr lang="ru-RU" sz="1600" dirty="0" err="1" smtClean="0"/>
              <a:t>,</a:t>
            </a:r>
            <a:r>
              <a:rPr lang="ru-RU" sz="1600" dirty="0" err="1" smtClean="0">
                <a:hlinkClick r:id="rId13" tooltip="Коммунизм"/>
              </a:rPr>
              <a:t>коммунизма</a:t>
            </a:r>
            <a:r>
              <a:rPr lang="ru-RU" sz="1600" dirty="0" smtClean="0"/>
              <a:t>, анархизма. </a:t>
            </a:r>
            <a:r>
              <a:rPr lang="ru-RU" sz="1600" dirty="0" err="1" smtClean="0"/>
              <a:t>Прополитичное</a:t>
            </a:r>
            <a:r>
              <a:rPr lang="ru-RU" sz="1600" dirty="0" smtClean="0"/>
              <a:t> движение.</a:t>
            </a:r>
            <a:br>
              <a:rPr lang="ru-RU" sz="1600" dirty="0" smtClean="0"/>
            </a:br>
            <a:endParaRPr lang="ru-RU" sz="1600" dirty="0"/>
          </a:p>
        </p:txBody>
      </p:sp>
      <p:sp>
        <p:nvSpPr>
          <p:cNvPr id="4" name="Управляющая кнопка: назад 3">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домой 4">
            <a:hlinkClick r:id="rId14" action="ppaction://hlinksldjump" highlightClick="1"/>
          </p:cNvPr>
          <p:cNvSpPr/>
          <p:nvPr/>
        </p:nvSpPr>
        <p:spPr>
          <a:xfrm>
            <a:off x="8143900" y="6286520"/>
            <a:ext cx="571504" cy="57148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357166"/>
            <a:ext cx="8229600" cy="2571768"/>
          </a:xfrm>
        </p:spPr>
        <p:txBody>
          <a:bodyPr>
            <a:normAutofit/>
          </a:bodyPr>
          <a:lstStyle/>
          <a:p>
            <a:r>
              <a:rPr lang="ru-RU" sz="1600" b="1" dirty="0" smtClean="0"/>
              <a:t>Эмо</a:t>
            </a:r>
            <a:r>
              <a:rPr lang="ru-RU" sz="1600" dirty="0" smtClean="0"/>
              <a:t> (</a:t>
            </a:r>
            <a:r>
              <a:rPr lang="ru-RU" sz="1600" dirty="0" smtClean="0">
                <a:hlinkClick r:id="rId3" tooltip="Английский язык"/>
              </a:rPr>
              <a:t>англ.</a:t>
            </a:r>
            <a:r>
              <a:rPr lang="ru-RU" sz="1600" dirty="0" smtClean="0"/>
              <a:t> </a:t>
            </a:r>
            <a:r>
              <a:rPr lang="ru-RU" sz="1600" i="1" dirty="0" smtClean="0"/>
              <a:t>emo</a:t>
            </a:r>
            <a:r>
              <a:rPr lang="ru-RU" sz="1600" dirty="0" smtClean="0"/>
              <a:t>: от </a:t>
            </a:r>
            <a:r>
              <a:rPr lang="ru-RU" sz="1600" i="1" dirty="0" smtClean="0"/>
              <a:t>emotional</a:t>
            </a:r>
            <a:r>
              <a:rPr lang="ru-RU" sz="1600" dirty="0" smtClean="0"/>
              <a:t> — эмоциональный) — молодёжная </a:t>
            </a:r>
            <a:r>
              <a:rPr lang="ru-RU" sz="1600" dirty="0" smtClean="0">
                <a:hlinkClick r:id="rId4" tooltip="Субкультура"/>
              </a:rPr>
              <a:t>субкультура</a:t>
            </a:r>
            <a:r>
              <a:rPr lang="ru-RU" sz="1600" dirty="0" smtClean="0"/>
              <a:t>, образовавшаяся на базе поклонников одноимённого </a:t>
            </a:r>
            <a:r>
              <a:rPr lang="ru-RU" sz="1600" dirty="0" smtClean="0">
                <a:hlinkClick r:id="rId5" tooltip="Эмо"/>
              </a:rPr>
              <a:t>музыкального стиля</a:t>
            </a:r>
            <a:r>
              <a:rPr lang="ru-RU" sz="1600" dirty="0" smtClean="0"/>
              <a:t>. </a:t>
            </a:r>
            <a:br>
              <a:rPr lang="ru-RU" sz="1600" dirty="0" smtClean="0"/>
            </a:br>
            <a:r>
              <a:rPr lang="ru-RU" sz="1600" dirty="0" smtClean="0"/>
              <a:t>Её представителей называют </a:t>
            </a:r>
            <a:r>
              <a:rPr lang="ru-RU" sz="1600" b="1" dirty="0" smtClean="0"/>
              <a:t>эмо-киды</a:t>
            </a:r>
            <a:r>
              <a:rPr lang="ru-RU" sz="1600" dirty="0" smtClean="0"/>
              <a:t> (emo + </a:t>
            </a:r>
            <a:r>
              <a:rPr lang="ru-RU" sz="1600" dirty="0" smtClean="0">
                <a:hlinkClick r:id="rId3" tooltip="Английский язык"/>
              </a:rPr>
              <a:t>англ.</a:t>
            </a:r>
            <a:r>
              <a:rPr lang="ru-RU" sz="1600" dirty="0" smtClean="0"/>
              <a:t> </a:t>
            </a:r>
            <a:r>
              <a:rPr lang="ru-RU" sz="1600" i="1" dirty="0" smtClean="0"/>
              <a:t>kid</a:t>
            </a:r>
            <a:r>
              <a:rPr lang="ru-RU" sz="1600" dirty="0" smtClean="0"/>
              <a:t> — молодой человек; ребенок)или, в зависимости от пола: </a:t>
            </a:r>
            <a:r>
              <a:rPr lang="ru-RU" sz="1600" b="1" dirty="0" smtClean="0"/>
              <a:t>эмо-бой</a:t>
            </a:r>
            <a:r>
              <a:rPr lang="ru-RU" sz="1600" dirty="0" smtClean="0"/>
              <a:t> (</a:t>
            </a:r>
            <a:r>
              <a:rPr lang="ru-RU" sz="1600" dirty="0" smtClean="0">
                <a:hlinkClick r:id="rId3" tooltip="Английский язык"/>
              </a:rPr>
              <a:t>англ.</a:t>
            </a:r>
            <a:r>
              <a:rPr lang="ru-RU" sz="1600" dirty="0" smtClean="0"/>
              <a:t> </a:t>
            </a:r>
            <a:r>
              <a:rPr lang="ru-RU" sz="1600" i="1" dirty="0" smtClean="0"/>
              <a:t>boy</a:t>
            </a:r>
            <a:r>
              <a:rPr lang="ru-RU" sz="1600" dirty="0" smtClean="0"/>
              <a:t> — мальчик, парень), </a:t>
            </a:r>
            <a:r>
              <a:rPr lang="ru-RU" sz="1600" b="1" dirty="0" smtClean="0"/>
              <a:t>эмо-гёрл</a:t>
            </a:r>
            <a:r>
              <a:rPr lang="ru-RU" sz="1600" dirty="0" smtClean="0"/>
              <a:t> (</a:t>
            </a:r>
            <a:r>
              <a:rPr lang="ru-RU" sz="1600" dirty="0" smtClean="0">
                <a:hlinkClick r:id="rId3" tooltip="Английский язык"/>
              </a:rPr>
              <a:t>англ.</a:t>
            </a:r>
            <a:r>
              <a:rPr lang="ru-RU" sz="1600" dirty="0" smtClean="0"/>
              <a:t> </a:t>
            </a:r>
            <a:r>
              <a:rPr lang="ru-RU" sz="1600" i="1" dirty="0" smtClean="0"/>
              <a:t>girl</a:t>
            </a:r>
            <a:r>
              <a:rPr lang="ru-RU" sz="1600" dirty="0" smtClean="0"/>
              <a:t> — девочка, девушка). </a:t>
            </a:r>
            <a:r>
              <a:rPr lang="ru-RU" dirty="0" smtClean="0"/>
              <a:t/>
            </a:r>
            <a:br>
              <a:rPr lang="ru-RU" dirty="0" smtClean="0"/>
            </a:br>
            <a:r>
              <a:rPr lang="ru-RU" dirty="0" smtClean="0"/>
              <a:t/>
            </a:r>
            <a:br>
              <a:rPr lang="ru-RU" dirty="0" smtClean="0"/>
            </a:br>
            <a:endParaRPr lang="ru-RU" dirty="0"/>
          </a:p>
        </p:txBody>
      </p:sp>
      <p:pic>
        <p:nvPicPr>
          <p:cNvPr id="3" name="Рисунок 2" descr="http://upload.wikimedia.org/wikipedia/ru/thumb/b/b8/XCx_self.jpg/220px-XCx_self.jpg">
            <a:hlinkClick r:id="rId6"/>
          </p:cNvPr>
          <p:cNvPicPr/>
          <p:nvPr/>
        </p:nvPicPr>
        <p:blipFill>
          <a:blip r:embed="rId7" cstate="print"/>
          <a:srcRect/>
          <a:stretch>
            <a:fillRect/>
          </a:stretch>
        </p:blipFill>
        <p:spPr bwMode="auto">
          <a:xfrm>
            <a:off x="5000628" y="2571744"/>
            <a:ext cx="3143272" cy="3857652"/>
          </a:xfrm>
          <a:prstGeom prst="rect">
            <a:avLst/>
          </a:prstGeom>
          <a:ln>
            <a:headEnd/>
            <a:tailEnd/>
          </a:ln>
        </p:spPr>
        <p:style>
          <a:lnRef idx="2">
            <a:schemeClr val="accent1"/>
          </a:lnRef>
          <a:fillRef idx="1">
            <a:schemeClr val="lt1"/>
          </a:fillRef>
          <a:effectRef idx="0">
            <a:schemeClr val="accent1"/>
          </a:effectRef>
          <a:fontRef idx="minor">
            <a:schemeClr val="dk1"/>
          </a:fontRef>
        </p:style>
      </p:pic>
      <p:pic>
        <p:nvPicPr>
          <p:cNvPr id="1026" name="Picture 2" descr="C:\Users\Lenovo\Desktop\Очередной проект\1283256105_neformal_14.jpg"/>
          <p:cNvPicPr>
            <a:picLocks noChangeAspect="1" noChangeArrowheads="1"/>
          </p:cNvPicPr>
          <p:nvPr/>
        </p:nvPicPr>
        <p:blipFill>
          <a:blip r:embed="rId8" cstate="print"/>
          <a:srcRect/>
          <a:stretch>
            <a:fillRect/>
          </a:stretch>
        </p:blipFill>
        <p:spPr bwMode="auto">
          <a:xfrm>
            <a:off x="1000100" y="2000240"/>
            <a:ext cx="3214710" cy="4661330"/>
          </a:xfrm>
          <a:prstGeom prst="rect">
            <a:avLst/>
          </a:prstGeom>
        </p:spPr>
        <p:style>
          <a:lnRef idx="2">
            <a:schemeClr val="accent1"/>
          </a:lnRef>
          <a:fillRef idx="1">
            <a:schemeClr val="lt1"/>
          </a:fillRef>
          <a:effectRef idx="0">
            <a:schemeClr val="accent1"/>
          </a:effectRef>
          <a:fontRef idx="minor">
            <a:schemeClr val="dk1"/>
          </a:fontRef>
        </p:style>
      </p:pic>
      <p:sp>
        <p:nvSpPr>
          <p:cNvPr id="5" name="Управляющая кнопка: далее 4">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назад 5">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pull dir="d"/>
    <p:sndAc>
      <p:stSnd>
        <p:snd r:embed="rId2" name="camera.wav"/>
      </p:stSnd>
    </p:sndAc>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Хиппи</a:t>
            </a:r>
            <a:endParaRPr lang="ru-RU" dirty="0"/>
          </a:p>
        </p:txBody>
      </p:sp>
      <p:pic>
        <p:nvPicPr>
          <p:cNvPr id="4" name="Содержимое 3" descr="220px-RussianRainbowGathering_4Aug2005.jpg"/>
          <p:cNvPicPr>
            <a:picLocks noGrp="1" noChangeAspect="1"/>
          </p:cNvPicPr>
          <p:nvPr>
            <p:ph sz="quarter" idx="1"/>
          </p:nvPr>
        </p:nvPicPr>
        <p:blipFill>
          <a:blip r:embed="rId2" cstate="print"/>
          <a:stretch>
            <a:fillRect/>
          </a:stretch>
        </p:blipFill>
        <p:spPr>
          <a:xfrm>
            <a:off x="2786050" y="1357298"/>
            <a:ext cx="2794000" cy="4191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ipe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797040"/>
          </a:xfrm>
        </p:spPr>
        <p:txBody>
          <a:bodyPr>
            <a:normAutofit fontScale="90000"/>
          </a:bodyPr>
          <a:lstStyle/>
          <a:p>
            <a:r>
              <a:rPr lang="ru-RU" sz="1800" b="1" dirty="0" err="1" smtClean="0"/>
              <a:t>Хи́ппи</a:t>
            </a:r>
            <a:r>
              <a:rPr lang="ru-RU" sz="1800" dirty="0" smtClean="0"/>
              <a:t> (</a:t>
            </a:r>
            <a:r>
              <a:rPr lang="ru-RU" sz="1800" dirty="0" smtClean="0">
                <a:hlinkClick r:id="rId2" tooltip="Английский язык"/>
              </a:rPr>
              <a:t>англ.</a:t>
            </a:r>
            <a:r>
              <a:rPr lang="ru-RU" sz="1800" dirty="0" smtClean="0"/>
              <a:t> </a:t>
            </a:r>
            <a:r>
              <a:rPr lang="ru-RU" sz="1800" i="1" dirty="0" err="1" smtClean="0"/>
              <a:t>hippy</a:t>
            </a:r>
            <a:r>
              <a:rPr lang="ru-RU" sz="1800" dirty="0" smtClean="0"/>
              <a:t> или </a:t>
            </a:r>
            <a:r>
              <a:rPr lang="ru-RU" sz="1800" i="1" dirty="0" err="1" smtClean="0"/>
              <a:t>hippie</a:t>
            </a:r>
            <a:r>
              <a:rPr lang="ru-RU" sz="1800" dirty="0" smtClean="0"/>
              <a:t>; от разг. </a:t>
            </a:r>
            <a:r>
              <a:rPr lang="ru-RU" sz="1800" i="1" dirty="0" err="1" smtClean="0"/>
              <a:t>hip</a:t>
            </a:r>
            <a:r>
              <a:rPr lang="ru-RU" sz="1800" dirty="0" smtClean="0"/>
              <a:t> или </a:t>
            </a:r>
            <a:r>
              <a:rPr lang="ru-RU" sz="1800" i="1" dirty="0" err="1" smtClean="0"/>
              <a:t>hep</a:t>
            </a:r>
            <a:r>
              <a:rPr lang="ru-RU" sz="1800" dirty="0" smtClean="0"/>
              <a:t>, — «понимающий, знающий» (</a:t>
            </a:r>
            <a:r>
              <a:rPr lang="ru-RU" sz="1800" i="1" dirty="0" err="1" smtClean="0"/>
              <a:t>hipster</a:t>
            </a:r>
            <a:r>
              <a:rPr lang="ru-RU" sz="1800" dirty="0" smtClean="0"/>
              <a:t> — старое </a:t>
            </a:r>
            <a:r>
              <a:rPr lang="ru-RU" sz="1800" dirty="0" err="1" smtClean="0"/>
              <a:t>название</a:t>
            </a:r>
            <a:r>
              <a:rPr lang="ru-RU" sz="1800" dirty="0" err="1" smtClean="0">
                <a:hlinkClick r:id="rId3" tooltip="Субкультура"/>
              </a:rPr>
              <a:t>субкультуры</a:t>
            </a:r>
            <a:r>
              <a:rPr lang="ru-RU" sz="1800" dirty="0" smtClean="0"/>
              <a:t> поклонников </a:t>
            </a:r>
            <a:r>
              <a:rPr lang="ru-RU" sz="1800" dirty="0" err="1" smtClean="0">
                <a:hlinkClick r:id="rId4" tooltip="Бибоп"/>
              </a:rPr>
              <a:t>бибопа</a:t>
            </a:r>
            <a:r>
              <a:rPr lang="ru-RU" sz="1800" dirty="0" smtClean="0"/>
              <a:t>) — </a:t>
            </a:r>
            <a:r>
              <a:rPr lang="ru-RU" sz="1800" dirty="0" smtClean="0">
                <a:hlinkClick r:id="rId5" tooltip="Философия"/>
              </a:rPr>
              <a:t>философия</a:t>
            </a:r>
            <a:r>
              <a:rPr lang="ru-RU" sz="1800" dirty="0" smtClean="0"/>
              <a:t> и </a:t>
            </a:r>
            <a:r>
              <a:rPr lang="ru-RU" sz="1800" dirty="0" smtClean="0">
                <a:hlinkClick r:id="rId3" tooltip="Субкультура"/>
              </a:rPr>
              <a:t>субкультура</a:t>
            </a:r>
            <a:r>
              <a:rPr lang="ru-RU" sz="1800" dirty="0" smtClean="0"/>
              <a:t>, изначально возникшая в </a:t>
            </a:r>
            <a:r>
              <a:rPr lang="ru-RU" sz="1800" dirty="0" smtClean="0">
                <a:hlinkClick r:id="rId6" tooltip="1960-е"/>
              </a:rPr>
              <a:t>1960-х</a:t>
            </a:r>
            <a:r>
              <a:rPr lang="ru-RU" sz="1800" dirty="0" smtClean="0"/>
              <a:t> годах в </a:t>
            </a:r>
            <a:r>
              <a:rPr lang="ru-RU" sz="1800" dirty="0" smtClean="0">
                <a:hlinkClick r:id="rId7" tooltip="США"/>
              </a:rPr>
              <a:t>США</a:t>
            </a:r>
            <a:r>
              <a:rPr lang="ru-RU" sz="1800" dirty="0" smtClean="0"/>
              <a:t>.</a:t>
            </a:r>
            <a:r>
              <a:rPr lang="ru-RU" dirty="0" smtClean="0"/>
              <a:t/>
            </a:r>
            <a:br>
              <a:rPr lang="ru-RU" dirty="0" smtClean="0"/>
            </a:br>
            <a:endParaRPr lang="ru-RU" dirty="0"/>
          </a:p>
        </p:txBody>
      </p:sp>
      <p:pic>
        <p:nvPicPr>
          <p:cNvPr id="3074" name="Picture 2" descr="C:\Users\Lenovo\Desktop\5hippi.jpg"/>
          <p:cNvPicPr>
            <a:picLocks noChangeAspect="1" noChangeArrowheads="1"/>
          </p:cNvPicPr>
          <p:nvPr/>
        </p:nvPicPr>
        <p:blipFill>
          <a:blip r:embed="rId8" cstate="print"/>
          <a:srcRect/>
          <a:stretch>
            <a:fillRect/>
          </a:stretch>
        </p:blipFill>
        <p:spPr bwMode="auto">
          <a:xfrm>
            <a:off x="1643042" y="2143116"/>
            <a:ext cx="4994310" cy="3752867"/>
          </a:xfrm>
          <a:prstGeom prst="rect">
            <a:avLst/>
          </a:prstGeom>
        </p:spPr>
        <p:style>
          <a:lnRef idx="2">
            <a:schemeClr val="accent1"/>
          </a:lnRef>
          <a:fillRef idx="1">
            <a:schemeClr val="lt1"/>
          </a:fillRef>
          <a:effectRef idx="0">
            <a:schemeClr val="accent1"/>
          </a:effectRef>
          <a:fontRef idx="minor">
            <a:schemeClr val="dk1"/>
          </a:fontRef>
        </p:style>
      </p:pic>
      <p:sp>
        <p:nvSpPr>
          <p:cNvPr id="4" name="Управляющая кнопка: далее 3">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назад 4">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heel spokes="2"/>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85728"/>
            <a:ext cx="7467600" cy="4071966"/>
          </a:xfrm>
        </p:spPr>
        <p:txBody>
          <a:bodyPr>
            <a:normAutofit fontScale="90000"/>
          </a:bodyPr>
          <a:lstStyle/>
          <a:p>
            <a:r>
              <a:rPr lang="ru-RU" sz="1600" dirty="0" smtClean="0"/>
              <a:t>	Расцвет движения пришелся на конец 1960-х — начало </a:t>
            </a:r>
            <a:r>
              <a:rPr lang="ru-RU" sz="1600" dirty="0" smtClean="0">
                <a:hlinkClick r:id="rId2" tooltip="1970-е"/>
              </a:rPr>
              <a:t>1970-х</a:t>
            </a:r>
            <a:r>
              <a:rPr lang="ru-RU" sz="1600" dirty="0" smtClean="0"/>
              <a:t> годов. Первоначально хиппи протестовали против пуританской </a:t>
            </a:r>
            <a:r>
              <a:rPr lang="ru-RU" sz="1600" dirty="0" smtClean="0">
                <a:hlinkClick r:id="rId3" tooltip="Мораль"/>
              </a:rPr>
              <a:t>морали</a:t>
            </a:r>
            <a:r>
              <a:rPr lang="ru-RU" sz="1600" dirty="0" smtClean="0"/>
              <a:t> некоторых протестантских церквей, а также пропагандировали стремление вернуться к природной чистоте через </a:t>
            </a:r>
            <a:r>
              <a:rPr lang="ru-RU" sz="1600" dirty="0" smtClean="0">
                <a:hlinkClick r:id="rId4" tooltip="Любовь"/>
              </a:rPr>
              <a:t>любовь</a:t>
            </a:r>
            <a:r>
              <a:rPr lang="ru-RU" sz="1600" dirty="0" smtClean="0"/>
              <a:t> и </a:t>
            </a:r>
            <a:r>
              <a:rPr lang="ru-RU" sz="1600" dirty="0" smtClean="0">
                <a:hlinkClick r:id="rId5" tooltip="Пацифизм"/>
              </a:rPr>
              <a:t>пацифизм</a:t>
            </a:r>
            <a:r>
              <a:rPr lang="ru-RU" sz="1600" dirty="0" smtClean="0"/>
              <a:t>. </a:t>
            </a:r>
            <a:br>
              <a:rPr lang="ru-RU" sz="1600" dirty="0" smtClean="0"/>
            </a:br>
            <a:r>
              <a:rPr lang="ru-RU" sz="1600" dirty="0" smtClean="0"/>
              <a:t>	Один из самых известных лозунгов хиппи: </a:t>
            </a:r>
            <a:r>
              <a:rPr lang="ru-RU" sz="1600" i="1" dirty="0" smtClean="0"/>
              <a:t>«</a:t>
            </a:r>
            <a:r>
              <a:rPr lang="ru-RU" sz="1600" i="1" dirty="0" err="1" smtClean="0">
                <a:hlinkClick r:id="rId6" tooltip="Make love, not war"/>
              </a:rPr>
              <a:t>Make</a:t>
            </a:r>
            <a:r>
              <a:rPr lang="ru-RU" sz="1600" i="1" dirty="0" smtClean="0">
                <a:hlinkClick r:id="rId6" tooltip="Make love, not war"/>
              </a:rPr>
              <a:t> </a:t>
            </a:r>
            <a:r>
              <a:rPr lang="ru-RU" sz="1600" i="1" dirty="0" err="1" smtClean="0">
                <a:hlinkClick r:id="rId6" tooltip="Make love, not war"/>
              </a:rPr>
              <a:t>love</a:t>
            </a:r>
            <a:r>
              <a:rPr lang="ru-RU" sz="1600" i="1" dirty="0" smtClean="0">
                <a:hlinkClick r:id="rId6" tooltip="Make love, not war"/>
              </a:rPr>
              <a:t>, </a:t>
            </a:r>
            <a:r>
              <a:rPr lang="ru-RU" sz="1600" i="1" dirty="0" err="1" smtClean="0">
                <a:hlinkClick r:id="rId6" tooltip="Make love, not war"/>
              </a:rPr>
              <a:t>not</a:t>
            </a:r>
            <a:r>
              <a:rPr lang="ru-RU" sz="1600" i="1" dirty="0" smtClean="0">
                <a:hlinkClick r:id="rId6" tooltip="Make love, not war"/>
              </a:rPr>
              <a:t> </a:t>
            </a:r>
            <a:r>
              <a:rPr lang="ru-RU" sz="1600" i="1" dirty="0" err="1" smtClean="0">
                <a:hlinkClick r:id="rId6" tooltip="Make love, not war"/>
              </a:rPr>
              <a:t>war</a:t>
            </a:r>
            <a:r>
              <a:rPr lang="ru-RU" sz="1600" i="1" dirty="0" smtClean="0"/>
              <a:t>!»</a:t>
            </a:r>
            <a:r>
              <a:rPr lang="ru-RU" sz="1600" dirty="0" smtClean="0"/>
              <a:t>, что означает: </a:t>
            </a:r>
            <a:r>
              <a:rPr lang="ru-RU" sz="1600" i="1" dirty="0" smtClean="0"/>
              <a:t>«Распространяйте любовь вместо войны!»</a:t>
            </a:r>
            <a:r>
              <a:rPr lang="ru-RU" sz="1600" dirty="0" smtClean="0"/>
              <a:t> или </a:t>
            </a:r>
            <a:r>
              <a:rPr lang="ru-RU" sz="1600" i="1" dirty="0" smtClean="0"/>
              <a:t>«Занимайтесь любовью, а не войной!»</a:t>
            </a:r>
            <a:r>
              <a:rPr lang="ru-RU" sz="1600" dirty="0" smtClean="0"/>
              <a:t>.</a:t>
            </a:r>
            <a:br>
              <a:rPr lang="ru-RU" sz="1600" dirty="0" smtClean="0"/>
            </a:br>
            <a:r>
              <a:rPr lang="ru-RU" sz="1600" dirty="0" smtClean="0"/>
              <a:t/>
            </a:r>
            <a:br>
              <a:rPr lang="ru-RU" sz="1600" dirty="0" smtClean="0"/>
            </a:br>
            <a:r>
              <a:rPr lang="ru-RU" sz="1600" dirty="0" smtClean="0"/>
              <a:t>	</a:t>
            </a:r>
            <a:r>
              <a:rPr lang="ru-RU" sz="1600" b="1" dirty="0" smtClean="0"/>
              <a:t>Хиппи верит:</a:t>
            </a:r>
            <a:r>
              <a:rPr lang="ru-RU" sz="1600" dirty="0" smtClean="0"/>
              <a:t/>
            </a:r>
            <a:br>
              <a:rPr lang="ru-RU" sz="1600" dirty="0" smtClean="0"/>
            </a:br>
            <a:r>
              <a:rPr lang="ru-RU" sz="1600" dirty="0" smtClean="0"/>
              <a:t>  - что человек должен быть </a:t>
            </a:r>
            <a:r>
              <a:rPr lang="ru-RU" sz="1600" dirty="0" smtClean="0">
                <a:hlinkClick r:id="rId7" tooltip="Свобода"/>
              </a:rPr>
              <a:t>свободным</a:t>
            </a:r>
            <a:r>
              <a:rPr lang="ru-RU" sz="1600" dirty="0" smtClean="0"/>
              <a:t>;</a:t>
            </a:r>
            <a:br>
              <a:rPr lang="ru-RU" sz="1600" dirty="0" smtClean="0"/>
            </a:br>
            <a:r>
              <a:rPr lang="ru-RU" sz="1600" dirty="0" smtClean="0"/>
              <a:t>  - что достичь свободы можно, лишь изменив внутренний строй души;</a:t>
            </a:r>
            <a:br>
              <a:rPr lang="ru-RU" sz="1600" dirty="0" smtClean="0"/>
            </a:br>
            <a:r>
              <a:rPr lang="ru-RU" sz="1600" dirty="0" smtClean="0"/>
              <a:t>  - что поступки внутренне раскованного человека определяются стремлением    оберегать свою свободу как величайшую драгоценность;</a:t>
            </a:r>
            <a:br>
              <a:rPr lang="ru-RU" sz="1600" dirty="0" smtClean="0"/>
            </a:br>
            <a:r>
              <a:rPr lang="ru-RU" sz="1600" dirty="0" smtClean="0"/>
              <a:t>  - что красота и свобода тождественны друг другу и что реализация того и другого —   чисто духовная проблема;</a:t>
            </a:r>
            <a:br>
              <a:rPr lang="ru-RU" sz="1600" dirty="0" smtClean="0"/>
            </a:br>
            <a:r>
              <a:rPr lang="ru-RU" sz="1600" dirty="0" smtClean="0"/>
              <a:t>  - что все, кто разделяют сказанное выше, образуют духовную общину;</a:t>
            </a:r>
            <a:br>
              <a:rPr lang="ru-RU" sz="1600" dirty="0" smtClean="0"/>
            </a:br>
            <a:r>
              <a:rPr lang="ru-RU" sz="1600" dirty="0" smtClean="0"/>
              <a:t>  - что духовная община — идеальная форма общежития;</a:t>
            </a:r>
            <a:br>
              <a:rPr lang="ru-RU" sz="1600" dirty="0" smtClean="0"/>
            </a:br>
            <a:r>
              <a:rPr lang="ru-RU" sz="1600" dirty="0" smtClean="0"/>
              <a:t>  - что все, думающие иначе, заблуждаются.</a:t>
            </a:r>
            <a:endParaRPr lang="ru-RU" sz="1600" dirty="0"/>
          </a:p>
        </p:txBody>
      </p:sp>
      <p:sp>
        <p:nvSpPr>
          <p:cNvPr id="3" name="Управляющая кнопка: далее 2">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Управляющая кнопка: назад 3">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diamon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82594"/>
          </a:xfrm>
        </p:spPr>
        <p:txBody>
          <a:bodyPr>
            <a:normAutofit/>
          </a:bodyPr>
          <a:lstStyle/>
          <a:p>
            <a:r>
              <a:rPr lang="ru-RU" sz="1600" dirty="0" smtClean="0"/>
              <a:t>Символика Хиппи</a:t>
            </a:r>
            <a:br>
              <a:rPr lang="ru-RU" sz="1600" dirty="0" smtClean="0"/>
            </a:br>
            <a:endParaRPr lang="ru-RU" sz="1600" dirty="0"/>
          </a:p>
        </p:txBody>
      </p:sp>
      <p:pic>
        <p:nvPicPr>
          <p:cNvPr id="3" name="Рисунок 2" descr="http://upload.wikimedia.org/wikipedia/commons/thumb/8/85/Flower-Power_Bus.jpg/220px-Flower-Power_Bus.jpg">
            <a:hlinkClick r:id="rId2"/>
          </p:cNvPr>
          <p:cNvPicPr/>
          <p:nvPr/>
        </p:nvPicPr>
        <p:blipFill>
          <a:blip r:embed="rId3" cstate="print"/>
          <a:srcRect/>
          <a:stretch>
            <a:fillRect/>
          </a:stretch>
        </p:blipFill>
        <p:spPr bwMode="auto">
          <a:xfrm>
            <a:off x="3071802" y="214290"/>
            <a:ext cx="2095500" cy="2352675"/>
          </a:xfrm>
          <a:prstGeom prst="rect">
            <a:avLst/>
          </a:prstGeom>
          <a:ln>
            <a:headEnd/>
            <a:tailEnd/>
          </a:ln>
        </p:spPr>
        <p:style>
          <a:lnRef idx="2">
            <a:schemeClr val="accent1"/>
          </a:lnRef>
          <a:fillRef idx="1">
            <a:schemeClr val="lt1"/>
          </a:fillRef>
          <a:effectRef idx="0">
            <a:schemeClr val="accent1"/>
          </a:effectRef>
          <a:fontRef idx="minor">
            <a:schemeClr val="dk1"/>
          </a:fontRef>
        </p:style>
      </p:pic>
      <p:sp>
        <p:nvSpPr>
          <p:cNvPr id="4097" name="Rectangle 1"/>
          <p:cNvSpPr>
            <a:spLocks noChangeArrowheads="1"/>
          </p:cNvSpPr>
          <p:nvPr/>
        </p:nvSpPr>
        <p:spPr bwMode="auto">
          <a:xfrm>
            <a:off x="5357818" y="500042"/>
            <a:ext cx="357190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Одним из символов движения хиппи считается старый</a:t>
            </a:r>
            <a:r>
              <a:rPr kumimoji="0" lang="ru-RU" sz="12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1200" b="0" i="0" u="none" strike="noStrike" cap="none" normalizeH="0" baseline="0" dirty="0" smtClean="0">
                <a:ln>
                  <a:noFill/>
                </a:ln>
                <a:solidFill>
                  <a:srgbClr val="0645AD"/>
                </a:solidFill>
                <a:effectLst/>
                <a:latin typeface="Arial" pitchFamily="34" charset="0"/>
                <a:ea typeface="Times New Roman" pitchFamily="18" charset="0"/>
                <a:cs typeface="Arial" pitchFamily="34" charset="0"/>
                <a:hlinkClick r:id="rId4" tooltip="Volkswagen Camper"/>
              </a:rPr>
              <a:t>микроавтобус </a:t>
            </a:r>
            <a:r>
              <a:rPr kumimoji="0" lang="ru-RU" sz="1200" b="0" i="0" u="none" strike="noStrike" cap="none" normalizeH="0" baseline="0" dirty="0" smtClean="0">
                <a:ln>
                  <a:noFill/>
                </a:ln>
                <a:solidFill>
                  <a:srgbClr val="0645AD"/>
                </a:solidFill>
                <a:effectLst/>
                <a:latin typeface="Calibri"/>
                <a:ea typeface="Times New Roman" pitchFamily="18" charset="0"/>
                <a:cs typeface="Arial" pitchFamily="34" charset="0"/>
                <a:hlinkClick r:id="rId4" tooltip="Volkswagen Camper"/>
              </a:rPr>
              <a:t>«</a:t>
            </a:r>
            <a:r>
              <a:rPr kumimoji="0" lang="ru-RU" sz="1200" b="0" i="0" u="none" strike="noStrike" cap="none" normalizeH="0" baseline="0" dirty="0" smtClean="0">
                <a:ln>
                  <a:noFill/>
                </a:ln>
                <a:solidFill>
                  <a:srgbClr val="0645AD"/>
                </a:solidFill>
                <a:effectLst/>
                <a:latin typeface="Arial" pitchFamily="34" charset="0"/>
                <a:ea typeface="Times New Roman" pitchFamily="18" charset="0"/>
                <a:cs typeface="Arial" pitchFamily="34" charset="0"/>
                <a:hlinkClick r:id="rId4" tooltip="Volkswagen Camper"/>
              </a:rPr>
              <a:t>Фольксваген</a:t>
            </a:r>
            <a:r>
              <a:rPr kumimoji="0" lang="ru-RU" sz="1200" b="0" i="0" u="none" strike="noStrike" cap="none" normalizeH="0" baseline="0" dirty="0" smtClean="0">
                <a:ln>
                  <a:noFill/>
                </a:ln>
                <a:solidFill>
                  <a:srgbClr val="0645AD"/>
                </a:solidFill>
                <a:effectLst/>
                <a:latin typeface="Calibri"/>
                <a:ea typeface="Times New Roman" pitchFamily="18" charset="0"/>
                <a:cs typeface="Arial" pitchFamily="34" charset="0"/>
                <a:hlinkClick r:id="rId4" tooltip="Volkswagen Camper"/>
              </a:rPr>
              <a:t>»</a:t>
            </a:r>
            <a:r>
              <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который хиппи традиционно раскрашивали в стиле </a:t>
            </a:r>
            <a:r>
              <a:rPr kumimoji="0" lang="ru-RU" sz="1200" b="0"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12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Flower</a:t>
            </a:r>
            <a:r>
              <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12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Power</a:t>
            </a:r>
            <a:r>
              <a:rPr kumimoji="0" lang="ru-RU" sz="1200" b="0"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На таких</a:t>
            </a:r>
            <a:r>
              <a:rPr kumimoji="0" lang="ru-RU" sz="12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1200" b="0" i="0" u="none" strike="noStrike" cap="none" normalizeH="0" baseline="0" dirty="0" err="1" smtClean="0">
                <a:ln>
                  <a:noFill/>
                </a:ln>
                <a:solidFill>
                  <a:srgbClr val="0645AD"/>
                </a:solidFill>
                <a:effectLst/>
                <a:latin typeface="Arial" pitchFamily="34" charset="0"/>
                <a:ea typeface="Times New Roman" pitchFamily="18" charset="0"/>
                <a:cs typeface="Arial" pitchFamily="34" charset="0"/>
                <a:hlinkClick r:id="rId5" tooltip="Микроавтобус"/>
              </a:rPr>
              <a:t>микроавтобусах</a:t>
            </a:r>
            <a:r>
              <a:rPr kumimoji="0" lang="ru-RU" sz="12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группы</a:t>
            </a:r>
            <a:r>
              <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хиппи любили ездить по небольшим консервативным американским городкам и шокировать их обитателей разными выходками. На картинке представлен микроавтобус </a:t>
            </a:r>
            <a:r>
              <a:rPr kumimoji="0" lang="ru-RU" sz="12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Barkas</a:t>
            </a:r>
            <a:r>
              <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B 1000.</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Рисунок 4" descr="http://upload.wikimedia.org/wikipedia/commons/thumb/4/4f/Peace_symbol.svg/150px-Peace_symbol.svg.png">
            <a:hlinkClick r:id="rId6"/>
          </p:cNvPr>
          <p:cNvPicPr/>
          <p:nvPr/>
        </p:nvPicPr>
        <p:blipFill>
          <a:blip r:embed="rId7" cstate="print"/>
          <a:srcRect/>
          <a:stretch>
            <a:fillRect/>
          </a:stretch>
        </p:blipFill>
        <p:spPr bwMode="auto">
          <a:xfrm>
            <a:off x="714348" y="857232"/>
            <a:ext cx="1428750" cy="1428750"/>
          </a:xfrm>
          <a:prstGeom prst="rect">
            <a:avLst/>
          </a:prstGeom>
          <a:noFill/>
          <a:ln w="9525">
            <a:noFill/>
            <a:miter lim="800000"/>
            <a:headEnd/>
            <a:tailEnd/>
          </a:ln>
        </p:spPr>
      </p:pic>
      <p:sp>
        <p:nvSpPr>
          <p:cNvPr id="6" name="Прямоугольник 5"/>
          <p:cNvSpPr/>
          <p:nvPr/>
        </p:nvSpPr>
        <p:spPr>
          <a:xfrm>
            <a:off x="214282" y="2500306"/>
            <a:ext cx="3214694" cy="830997"/>
          </a:xfrm>
          <a:prstGeom prst="rect">
            <a:avLst/>
          </a:prstGeom>
        </p:spPr>
        <p:txBody>
          <a:bodyPr wrap="square">
            <a:spAutoFit/>
          </a:bodyPr>
          <a:lstStyle/>
          <a:p>
            <a:r>
              <a:rPr lang="ru-RU" sz="1200" dirty="0" err="1" smtClean="0"/>
              <a:t>Пасифик</a:t>
            </a:r>
            <a:r>
              <a:rPr lang="ru-RU" sz="1200" dirty="0" smtClean="0"/>
              <a:t> («лапка») — символ мира. Логотип Организации ядерного разоружения, используемый и для </a:t>
            </a:r>
            <a:r>
              <a:rPr lang="ru-RU" sz="1200" u="sng" dirty="0" smtClean="0">
                <a:hlinkClick r:id="rId8" tooltip="Антивоенное движение"/>
              </a:rPr>
              <a:t>антивоенных  демонстраций</a:t>
            </a:r>
            <a:endParaRPr lang="ru-RU" sz="1200" dirty="0"/>
          </a:p>
        </p:txBody>
      </p:sp>
      <p:pic>
        <p:nvPicPr>
          <p:cNvPr id="7" name="Рисунок 6" descr="http://upload.wikimedia.org/wikipedia/commons/thumb/5/53/TAO.png/130px-TAO.png">
            <a:hlinkClick r:id="rId9"/>
          </p:cNvPr>
          <p:cNvPicPr/>
          <p:nvPr/>
        </p:nvPicPr>
        <p:blipFill>
          <a:blip r:embed="rId10" cstate="print"/>
          <a:srcRect/>
          <a:stretch>
            <a:fillRect/>
          </a:stretch>
        </p:blipFill>
        <p:spPr bwMode="auto">
          <a:xfrm>
            <a:off x="1000100" y="4286256"/>
            <a:ext cx="1643074" cy="1714512"/>
          </a:xfrm>
          <a:prstGeom prst="rect">
            <a:avLst/>
          </a:prstGeom>
          <a:noFill/>
          <a:ln w="9525">
            <a:noFill/>
            <a:miter lim="800000"/>
            <a:headEnd/>
            <a:tailEnd/>
          </a:ln>
        </p:spPr>
      </p:pic>
      <p:sp>
        <p:nvSpPr>
          <p:cNvPr id="4098" name="Rectangle 2"/>
          <p:cNvSpPr>
            <a:spLocks noChangeArrowheads="1"/>
          </p:cNvSpPr>
          <p:nvPr/>
        </p:nvSpPr>
        <p:spPr bwMode="auto">
          <a:xfrm>
            <a:off x="2714612" y="5000636"/>
            <a:ext cx="350043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Символ</a:t>
            </a:r>
            <a:r>
              <a:rPr kumimoji="0" lang="ru-RU" sz="12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1200" b="0" i="0" u="none" strike="noStrike" cap="none" normalizeH="0" baseline="0" dirty="0" err="1" smtClean="0">
                <a:ln>
                  <a:noFill/>
                </a:ln>
                <a:solidFill>
                  <a:srgbClr val="0645AD"/>
                </a:solidFill>
                <a:effectLst/>
                <a:latin typeface="Arial" pitchFamily="34" charset="0"/>
                <a:ea typeface="Times New Roman" pitchFamily="18" charset="0"/>
                <a:cs typeface="Arial" pitchFamily="34" charset="0"/>
                <a:hlinkClick r:id="rId11" tooltip="Инь и ян"/>
              </a:rPr>
              <a:t>Инь</a:t>
            </a:r>
            <a:r>
              <a:rPr kumimoji="0" lang="ru-RU" sz="1200" b="0" i="0" u="none" strike="noStrike" cap="none" normalizeH="0" baseline="0" dirty="0" smtClean="0">
                <a:ln>
                  <a:noFill/>
                </a:ln>
                <a:solidFill>
                  <a:srgbClr val="0645AD"/>
                </a:solidFill>
                <a:effectLst/>
                <a:latin typeface="Arial" pitchFamily="34" charset="0"/>
                <a:ea typeface="Times New Roman" pitchFamily="18" charset="0"/>
                <a:cs typeface="Arial" pitchFamily="34" charset="0"/>
                <a:hlinkClick r:id="rId11" tooltip="Инь и ян"/>
              </a:rPr>
              <a:t> и </a:t>
            </a:r>
            <a:r>
              <a:rPr kumimoji="0" lang="ru-RU" sz="1200" b="0" i="0" u="none" strike="noStrike" cap="none" normalizeH="0" baseline="0" dirty="0" err="1" smtClean="0">
                <a:ln>
                  <a:noFill/>
                </a:ln>
                <a:solidFill>
                  <a:srgbClr val="0645AD"/>
                </a:solidFill>
                <a:effectLst/>
                <a:latin typeface="Arial" pitchFamily="34" charset="0"/>
                <a:ea typeface="Times New Roman" pitchFamily="18" charset="0"/>
                <a:cs typeface="Arial" pitchFamily="34" charset="0"/>
                <a:hlinkClick r:id="rId11" tooltip="Инь и ян"/>
              </a:rPr>
              <a:t>ян</a:t>
            </a:r>
            <a:r>
              <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используемый и популяризируемый хиппи</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Управляющая кнопка: далее 8">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Управляющая кнопка: назад 9">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newsflash/>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758138" cy="5726130"/>
          </a:xfrm>
        </p:spPr>
        <p:txBody>
          <a:bodyPr>
            <a:normAutofit/>
          </a:bodyPr>
          <a:lstStyle/>
          <a:p>
            <a:r>
              <a:rPr lang="ru-RU" sz="1600" dirty="0" smtClean="0"/>
              <a:t>	Культура «хиппи» имеет свою символику, признаки принадлежности и </a:t>
            </a:r>
            <a:r>
              <a:rPr lang="ru-RU" sz="1600" dirty="0" smtClean="0">
                <a:hlinkClick r:id="rId2" tooltip="Атрибут"/>
              </a:rPr>
              <a:t>атрибуты</a:t>
            </a:r>
            <a:r>
              <a:rPr lang="ru-RU" sz="1600" dirty="0" smtClean="0"/>
              <a:t>. Для представителей движения хиппи, в соответствии с их миропониманием, характерно внедрение в костюм этнических элементов: </a:t>
            </a:r>
            <a:r>
              <a:rPr lang="ru-RU" sz="1600" dirty="0" smtClean="0">
                <a:hlinkClick r:id="rId3" tooltip="Бусы"/>
              </a:rPr>
              <a:t>бус</a:t>
            </a:r>
            <a:r>
              <a:rPr lang="ru-RU" sz="1600" dirty="0" smtClean="0"/>
              <a:t>, плетеных из </a:t>
            </a:r>
            <a:r>
              <a:rPr lang="ru-RU" sz="1600" dirty="0" smtClean="0">
                <a:hlinkClick r:id="rId4" tooltip="Бисер"/>
              </a:rPr>
              <a:t>бисера</a:t>
            </a:r>
            <a:r>
              <a:rPr lang="ru-RU" sz="1600" dirty="0" smtClean="0"/>
              <a:t> или ниток, браслетов («</a:t>
            </a:r>
            <a:r>
              <a:rPr lang="ru-RU" sz="1600" dirty="0" err="1" smtClean="0"/>
              <a:t>фенечек</a:t>
            </a:r>
            <a:r>
              <a:rPr lang="ru-RU" sz="1600" dirty="0" smtClean="0"/>
              <a:t>») и прочее, а также использование текстиля окрашенного в технике «</a:t>
            </a:r>
            <a:r>
              <a:rPr lang="ru-RU" sz="1600" dirty="0" err="1" smtClean="0"/>
              <a:t>тай-дай</a:t>
            </a:r>
            <a:r>
              <a:rPr lang="ru-RU" sz="1600" dirty="0" smtClean="0"/>
              <a:t>» (или иначе — «</a:t>
            </a:r>
            <a:r>
              <a:rPr lang="ru-RU" sz="1600" dirty="0" err="1" smtClean="0">
                <a:hlinkClick r:id="rId5" tooltip="Шибори"/>
              </a:rPr>
              <a:t>шибори</a:t>
            </a:r>
            <a:r>
              <a:rPr lang="ru-RU" sz="1600" dirty="0" smtClean="0"/>
              <a:t>»).</a:t>
            </a:r>
            <a:br>
              <a:rPr lang="ru-RU" sz="1600" dirty="0" smtClean="0"/>
            </a:br>
            <a:r>
              <a:rPr lang="ru-RU" sz="1600" dirty="0" smtClean="0"/>
              <a:t>	Примером могут служить так называемые </a:t>
            </a:r>
            <a:r>
              <a:rPr lang="ru-RU" sz="1600" dirty="0" err="1" smtClean="0">
                <a:hlinkClick r:id="rId6" tooltip="Фенечки"/>
              </a:rPr>
              <a:t>фенечки</a:t>
            </a:r>
            <a:r>
              <a:rPr lang="ru-RU" sz="1600" dirty="0" smtClean="0"/>
              <a:t>. Эти украшения имеют сложную </a:t>
            </a:r>
            <a:r>
              <a:rPr lang="ru-RU" sz="1600" dirty="0" smtClean="0">
                <a:hlinkClick r:id="rId7" tooltip="Символизм"/>
              </a:rPr>
              <a:t>символику</a:t>
            </a:r>
            <a:r>
              <a:rPr lang="ru-RU" sz="1600" dirty="0" smtClean="0"/>
              <a:t>. </a:t>
            </a:r>
            <a:r>
              <a:rPr lang="ru-RU" sz="1600" dirty="0" err="1" smtClean="0"/>
              <a:t>Фенечки</a:t>
            </a:r>
            <a:r>
              <a:rPr lang="ru-RU" sz="1600" dirty="0" smtClean="0"/>
              <a:t> разных цветов и разных узоров обозначают разные пожелания, изъявления собственных музыкальных предпочтений, жизненной позиции и т. п. Так, чёрно-жёлтая полосатая </a:t>
            </a:r>
            <a:r>
              <a:rPr lang="ru-RU" sz="1600" dirty="0" err="1" smtClean="0"/>
              <a:t>фенечка</a:t>
            </a:r>
            <a:r>
              <a:rPr lang="ru-RU" sz="1600" dirty="0" smtClean="0"/>
              <a:t> означает пожелание хорошего </a:t>
            </a:r>
            <a:r>
              <a:rPr lang="ru-RU" sz="1600" dirty="0" smtClean="0">
                <a:hlinkClick r:id="rId8" tooltip="Автостоп"/>
              </a:rPr>
              <a:t>автостопа</a:t>
            </a:r>
            <a:r>
              <a:rPr lang="ru-RU" sz="1600" dirty="0" smtClean="0"/>
              <a:t>, а красно-жёлтая — признание в любви. 	</a:t>
            </a:r>
            <a:br>
              <a:rPr lang="ru-RU" sz="1600" dirty="0" smtClean="0"/>
            </a:br>
            <a:r>
              <a:rPr lang="ru-RU" sz="1600" dirty="0" smtClean="0"/>
              <a:t>	Следует отметить тем не менее, что эта символика трактуется в разных местах и тусовках произвольно и совершенно по-разному, и «хиппи со стажем» не придают ей никакого значения</a:t>
            </a:r>
            <a:br>
              <a:rPr lang="ru-RU" sz="1600" dirty="0" smtClean="0"/>
            </a:br>
            <a:r>
              <a:rPr lang="ru-RU" sz="1600" dirty="0" smtClean="0"/>
              <a:t>	Российская исследовательница молодёжных движений </a:t>
            </a:r>
            <a:r>
              <a:rPr lang="ru-RU" sz="1600" dirty="0" smtClean="0">
                <a:hlinkClick r:id="rId9" tooltip="Щепанская, Татьяна Борисовна (страница отсутствует)"/>
              </a:rPr>
              <a:t>Т. Б. </a:t>
            </a:r>
            <a:r>
              <a:rPr lang="ru-RU" sz="1600" dirty="0" err="1" smtClean="0">
                <a:hlinkClick r:id="rId9" tooltip="Щепанская, Татьяна Борисовна (страница отсутствует)"/>
              </a:rPr>
              <a:t>Щепанская</a:t>
            </a:r>
            <a:r>
              <a:rPr lang="ru-RU" sz="1600" dirty="0" smtClean="0"/>
              <a:t> установила, что «системная» символика напоминает </a:t>
            </a:r>
            <a:r>
              <a:rPr lang="ru-RU" sz="1600" dirty="0" smtClean="0">
                <a:hlinkClick r:id="rId10" tooltip="Голограмма"/>
              </a:rPr>
              <a:t>голограмму</a:t>
            </a:r>
            <a:r>
              <a:rPr lang="ru-RU" sz="1600" dirty="0" smtClean="0"/>
              <a:t> — даже из небольшой её части, как из семечка, вырастает всё богатство неформальной культуры.</a:t>
            </a:r>
            <a:br>
              <a:rPr lang="ru-RU" sz="1600" dirty="0" smtClean="0"/>
            </a:br>
            <a:endParaRPr lang="ru-RU" sz="1600" dirty="0"/>
          </a:p>
        </p:txBody>
      </p:sp>
      <p:sp>
        <p:nvSpPr>
          <p:cNvPr id="3" name="Управляющая кнопка: далее 2">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Управляющая кнопка: назад 3">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strips dir="r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3297238"/>
          </a:xfrm>
        </p:spPr>
        <p:txBody>
          <a:bodyPr>
            <a:normAutofit/>
          </a:bodyPr>
          <a:lstStyle/>
          <a:p>
            <a:r>
              <a:rPr lang="ru-RU" sz="1600" dirty="0" smtClean="0"/>
              <a:t/>
            </a:r>
            <a:br>
              <a:rPr lang="ru-RU" sz="1600" dirty="0" smtClean="0"/>
            </a:br>
            <a:r>
              <a:rPr lang="ru-RU" sz="1600" b="1" dirty="0" smtClean="0"/>
              <a:t>Лозунги хиппи 60-х</a:t>
            </a:r>
            <a:r>
              <a:rPr lang="ru-RU" sz="1600" dirty="0" smtClean="0"/>
              <a:t/>
            </a:r>
            <a:br>
              <a:rPr lang="ru-RU" sz="1600" dirty="0" smtClean="0"/>
            </a:br>
            <a:r>
              <a:rPr lang="ru-RU" sz="1600" dirty="0" smtClean="0"/>
              <a:t>«</a:t>
            </a:r>
            <a:r>
              <a:rPr lang="ru-RU" sz="1600" dirty="0" err="1" smtClean="0">
                <a:hlinkClick r:id="rId2" tooltip="Make love, not war"/>
              </a:rPr>
              <a:t>Make</a:t>
            </a:r>
            <a:r>
              <a:rPr lang="ru-RU" sz="1600" dirty="0" smtClean="0">
                <a:hlinkClick r:id="rId2" tooltip="Make love, not war"/>
              </a:rPr>
              <a:t> </a:t>
            </a:r>
            <a:r>
              <a:rPr lang="ru-RU" sz="1600" dirty="0" err="1" smtClean="0">
                <a:hlinkClick r:id="rId2" tooltip="Make love, not war"/>
              </a:rPr>
              <a:t>love</a:t>
            </a:r>
            <a:r>
              <a:rPr lang="ru-RU" sz="1600" dirty="0" smtClean="0">
                <a:hlinkClick r:id="rId2" tooltip="Make love, not war"/>
              </a:rPr>
              <a:t>, </a:t>
            </a:r>
            <a:r>
              <a:rPr lang="ru-RU" sz="1600" dirty="0" err="1" smtClean="0">
                <a:hlinkClick r:id="rId2" tooltip="Make love, not war"/>
              </a:rPr>
              <a:t>not</a:t>
            </a:r>
            <a:r>
              <a:rPr lang="ru-RU" sz="1600" dirty="0" smtClean="0">
                <a:hlinkClick r:id="rId2" tooltip="Make love, not war"/>
              </a:rPr>
              <a:t> </a:t>
            </a:r>
            <a:r>
              <a:rPr lang="ru-RU" sz="1600" dirty="0" err="1" smtClean="0">
                <a:hlinkClick r:id="rId2" tooltip="Make love, not war"/>
              </a:rPr>
              <a:t>war</a:t>
            </a:r>
            <a:r>
              <a:rPr lang="ru-RU" sz="1600" dirty="0" smtClean="0"/>
              <a:t>» («Занимайтесь любовью, а не войной»)</a:t>
            </a:r>
            <a:br>
              <a:rPr lang="ru-RU" sz="1600" dirty="0" smtClean="0"/>
            </a:br>
            <a:r>
              <a:rPr lang="ru-RU" sz="1600" dirty="0" smtClean="0"/>
              <a:t/>
            </a:r>
            <a:br>
              <a:rPr lang="ru-RU" sz="1600" dirty="0" smtClean="0"/>
            </a:br>
            <a:r>
              <a:rPr lang="en-US" sz="1600" dirty="0" smtClean="0"/>
              <a:t>«Off The Pig!» («</a:t>
            </a:r>
            <a:r>
              <a:rPr lang="ru-RU" sz="1600" dirty="0" smtClean="0"/>
              <a:t>Выключи свинью</a:t>
            </a:r>
            <a:r>
              <a:rPr lang="en-US" sz="1600" dirty="0" smtClean="0"/>
              <a:t>!») </a:t>
            </a:r>
            <a:r>
              <a:rPr lang="ru-RU" sz="1600" dirty="0" smtClean="0"/>
              <a:t>(игра слов — «свиньёй» назывался пулемет </a:t>
            </a:r>
            <a:r>
              <a:rPr lang="ru-RU" sz="1600" dirty="0" smtClean="0">
                <a:hlinkClick r:id="rId3" tooltip="M60 (пулемёт)"/>
              </a:rPr>
              <a:t>M60</a:t>
            </a:r>
            <a:r>
              <a:rPr lang="ru-RU" sz="1600" dirty="0" smtClean="0"/>
              <a:t>, немаловажный атрибут и символ </a:t>
            </a:r>
            <a:r>
              <a:rPr lang="ru-RU" sz="1600" dirty="0" smtClean="0">
                <a:hlinkClick r:id="rId4" tooltip="Война во Вьетнаме"/>
              </a:rPr>
              <a:t>Вьетнамской войны</a:t>
            </a:r>
            <a:r>
              <a:rPr lang="ru-RU" sz="1600" dirty="0" smtClean="0"/>
              <a:t>)</a:t>
            </a:r>
            <a:br>
              <a:rPr lang="ru-RU" sz="1600" dirty="0" smtClean="0"/>
            </a:br>
            <a:r>
              <a:rPr lang="ru-RU" sz="1600" dirty="0" smtClean="0"/>
              <a:t/>
            </a:r>
            <a:br>
              <a:rPr lang="ru-RU" sz="1600" dirty="0" smtClean="0"/>
            </a:br>
            <a:r>
              <a:rPr lang="ru-RU" sz="1600" dirty="0" smtClean="0"/>
              <a:t>«</a:t>
            </a:r>
            <a:r>
              <a:rPr lang="ru-RU" sz="1600" dirty="0" err="1" smtClean="0">
                <a:hlinkClick r:id="rId5" tooltip="Give Peace A Chance"/>
              </a:rPr>
              <a:t>Give</a:t>
            </a:r>
            <a:r>
              <a:rPr lang="ru-RU" sz="1600" dirty="0" smtClean="0">
                <a:hlinkClick r:id="rId5" tooltip="Give Peace A Chance"/>
              </a:rPr>
              <a:t> </a:t>
            </a:r>
            <a:r>
              <a:rPr lang="ru-RU" sz="1600" dirty="0" err="1" smtClean="0">
                <a:hlinkClick r:id="rId5" tooltip="Give Peace A Chance"/>
              </a:rPr>
              <a:t>Peace</a:t>
            </a:r>
            <a:r>
              <a:rPr lang="ru-RU" sz="1600" dirty="0" smtClean="0">
                <a:hlinkClick r:id="rId5" tooltip="Give Peace A Chance"/>
              </a:rPr>
              <a:t> A </a:t>
            </a:r>
            <a:r>
              <a:rPr lang="ru-RU" sz="1600" dirty="0" err="1" smtClean="0">
                <a:hlinkClick r:id="rId5" tooltip="Give Peace A Chance"/>
              </a:rPr>
              <a:t>Chance</a:t>
            </a:r>
            <a:r>
              <a:rPr lang="ru-RU" sz="1600" dirty="0" smtClean="0"/>
              <a:t>» («Дайте миру шанс») (название песни </a:t>
            </a:r>
            <a:r>
              <a:rPr lang="ru-RU" sz="1600" dirty="0" smtClean="0">
                <a:hlinkClick r:id="rId6" tooltip="Джон Леннон"/>
              </a:rPr>
              <a:t>Джона Леннона</a:t>
            </a:r>
            <a:r>
              <a:rPr lang="ru-RU" sz="1600" dirty="0" smtClean="0"/>
              <a:t>)</a:t>
            </a:r>
            <a:br>
              <a:rPr lang="ru-RU" sz="1600" dirty="0" smtClean="0"/>
            </a:br>
            <a:r>
              <a:rPr lang="ru-RU" sz="1600" dirty="0" smtClean="0"/>
              <a:t/>
            </a:r>
            <a:br>
              <a:rPr lang="ru-RU" sz="1600" dirty="0" smtClean="0"/>
            </a:br>
            <a:r>
              <a:rPr lang="en-US" sz="1600" dirty="0" smtClean="0"/>
              <a:t>«</a:t>
            </a:r>
            <a:r>
              <a:rPr lang="en-US" sz="1600" dirty="0" smtClean="0">
                <a:hlinkClick r:id="rId7" tooltip="All You Need Is Love"/>
              </a:rPr>
              <a:t>All You Need Is Love</a:t>
            </a:r>
            <a:r>
              <a:rPr lang="en-US" sz="1600" dirty="0" smtClean="0"/>
              <a:t>!» </a:t>
            </a:r>
            <a:r>
              <a:rPr lang="ru-RU" sz="1600" dirty="0" smtClean="0"/>
              <a:t>(«Всё, что тебе нужно — это любовь!») (название песни </a:t>
            </a:r>
            <a:r>
              <a:rPr lang="ru-RU" sz="1600" dirty="0" err="1" smtClean="0">
                <a:hlinkClick r:id="rId8" tooltip="The Beatles"/>
              </a:rPr>
              <a:t>The</a:t>
            </a:r>
            <a:r>
              <a:rPr lang="ru-RU" sz="1600" dirty="0" smtClean="0">
                <a:hlinkClick r:id="rId8" tooltip="The Beatles"/>
              </a:rPr>
              <a:t> </a:t>
            </a:r>
            <a:r>
              <a:rPr lang="ru-RU" sz="1600" dirty="0" err="1" smtClean="0">
                <a:hlinkClick r:id="rId8" tooltip="The Beatles"/>
              </a:rPr>
              <a:t>Beatles</a:t>
            </a:r>
            <a:r>
              <a:rPr lang="ru-RU" sz="1600" dirty="0" smtClean="0"/>
              <a:t>)</a:t>
            </a:r>
            <a:br>
              <a:rPr lang="ru-RU" sz="1600" dirty="0" smtClean="0"/>
            </a:br>
            <a:endParaRPr lang="ru-RU" sz="1600" dirty="0"/>
          </a:p>
        </p:txBody>
      </p:sp>
      <p:pic>
        <p:nvPicPr>
          <p:cNvPr id="56322" name="Picture 2" descr="C:\Users\Lenovo\Desktop\Очередной проект\Хиппи\220px-Hitchhiker's_gesture.jpg"/>
          <p:cNvPicPr>
            <a:picLocks noChangeAspect="1" noChangeArrowheads="1"/>
          </p:cNvPicPr>
          <p:nvPr/>
        </p:nvPicPr>
        <p:blipFill>
          <a:blip r:embed="rId9" cstate="print"/>
          <a:srcRect/>
          <a:stretch>
            <a:fillRect/>
          </a:stretch>
        </p:blipFill>
        <p:spPr bwMode="auto">
          <a:xfrm>
            <a:off x="2285984" y="3643314"/>
            <a:ext cx="3429024" cy="2696460"/>
          </a:xfrm>
          <a:prstGeom prst="rect">
            <a:avLst/>
          </a:prstGeom>
        </p:spPr>
        <p:style>
          <a:lnRef idx="2">
            <a:schemeClr val="accent1"/>
          </a:lnRef>
          <a:fillRef idx="1">
            <a:schemeClr val="lt1"/>
          </a:fillRef>
          <a:effectRef idx="0">
            <a:schemeClr val="accent1"/>
          </a:effectRef>
          <a:fontRef idx="minor">
            <a:schemeClr val="dk1"/>
          </a:fontRef>
        </p:style>
      </p:pic>
      <p:sp>
        <p:nvSpPr>
          <p:cNvPr id="4" name="Управляющая кнопка: далее 3">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назад 4">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newsflash/>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297502"/>
          </a:xfrm>
        </p:spPr>
        <p:txBody>
          <a:bodyPr>
            <a:normAutofit fontScale="90000"/>
          </a:bodyPr>
          <a:lstStyle/>
          <a:p>
            <a:r>
              <a:rPr lang="ru-RU" dirty="0" smtClean="0"/>
              <a:t>История</a:t>
            </a:r>
            <a:br>
              <a:rPr lang="ru-RU" dirty="0" smtClean="0"/>
            </a:br>
            <a:r>
              <a:rPr lang="ru-RU" dirty="0" smtClean="0"/>
              <a:t> </a:t>
            </a:r>
            <a:r>
              <a:rPr lang="ru-RU" sz="1800" dirty="0" smtClean="0"/>
              <a:t>В </a:t>
            </a:r>
            <a:r>
              <a:rPr lang="ru-RU" sz="1800" dirty="0" smtClean="0">
                <a:hlinkClick r:id="rId2" tooltip="40-е"/>
              </a:rPr>
              <a:t>40-х</a:t>
            </a:r>
            <a:r>
              <a:rPr lang="ru-RU" sz="1800" dirty="0" smtClean="0"/>
              <a:t> — </a:t>
            </a:r>
            <a:r>
              <a:rPr lang="ru-RU" sz="1800" dirty="0" smtClean="0">
                <a:hlinkClick r:id="rId3" tooltip="50-е"/>
              </a:rPr>
              <a:t>50-х</a:t>
            </a:r>
            <a:r>
              <a:rPr lang="ru-RU" sz="1800" dirty="0" smtClean="0"/>
              <a:t> годах </a:t>
            </a:r>
            <a:r>
              <a:rPr lang="ru-RU" sz="1800" dirty="0" smtClean="0">
                <a:hlinkClick r:id="rId4" tooltip="XX век"/>
              </a:rPr>
              <a:t>XX века</a:t>
            </a:r>
            <a:r>
              <a:rPr lang="ru-RU" sz="1800" dirty="0" smtClean="0"/>
              <a:t> в </a:t>
            </a:r>
            <a:r>
              <a:rPr lang="ru-RU" sz="1800" dirty="0" smtClean="0">
                <a:hlinkClick r:id="rId5" tooltip="США"/>
              </a:rPr>
              <a:t>США</a:t>
            </a:r>
            <a:r>
              <a:rPr lang="ru-RU" sz="1800" dirty="0" smtClean="0"/>
              <a:t> среди представителей «</a:t>
            </a:r>
            <a:r>
              <a:rPr lang="ru-RU" sz="1800" dirty="0" err="1" smtClean="0">
                <a:hlinkClick r:id="rId6" tooltip="Бит-поколение"/>
              </a:rPr>
              <a:t>бит-поколения</a:t>
            </a:r>
            <a:r>
              <a:rPr lang="ru-RU" sz="1800" dirty="0" smtClean="0"/>
              <a:t>» существовал термин </a:t>
            </a:r>
            <a:r>
              <a:rPr lang="ru-RU" sz="1800" i="1" dirty="0" smtClean="0">
                <a:hlinkClick r:id="rId7" tooltip="Хипстер (субкультура 1940-х)"/>
              </a:rPr>
              <a:t>хипстеры</a:t>
            </a:r>
            <a:r>
              <a:rPr lang="ru-RU" sz="1800" dirty="0" smtClean="0"/>
              <a:t>, </a:t>
            </a:r>
            <a:r>
              <a:rPr lang="ru-RU" sz="1800" dirty="0" err="1" smtClean="0"/>
              <a:t>обозначавший</a:t>
            </a:r>
            <a:r>
              <a:rPr lang="ru-RU" sz="1800" dirty="0" err="1" smtClean="0">
                <a:hlinkClick r:id="rId8" tooltip="Джаз"/>
              </a:rPr>
              <a:t>джазовых</a:t>
            </a:r>
            <a:r>
              <a:rPr lang="ru-RU" sz="1800" dirty="0" smtClean="0"/>
              <a:t> музыкантов, а затем и </a:t>
            </a:r>
            <a:r>
              <a:rPr lang="ru-RU" sz="1800" dirty="0" smtClean="0">
                <a:hlinkClick r:id="rId9" tooltip="Богема"/>
              </a:rPr>
              <a:t>богемную</a:t>
            </a:r>
            <a:r>
              <a:rPr lang="ru-RU" sz="1800" dirty="0" smtClean="0"/>
              <a:t> </a:t>
            </a:r>
            <a:r>
              <a:rPr lang="ru-RU" sz="1800" dirty="0" smtClean="0">
                <a:hlinkClick r:id="rId10" tooltip="Контркультура"/>
              </a:rPr>
              <a:t>контркультуру</a:t>
            </a:r>
            <a:r>
              <a:rPr lang="ru-RU" sz="1800" dirty="0" smtClean="0"/>
              <a:t>, которая формировалась вокруг них. Культура хиппи </a:t>
            </a:r>
            <a:r>
              <a:rPr lang="ru-RU" sz="1800" dirty="0" smtClean="0">
                <a:hlinkClick r:id="rId11" tooltip="60-е"/>
              </a:rPr>
              <a:t>60-х</a:t>
            </a:r>
            <a:r>
              <a:rPr lang="ru-RU" sz="1800" dirty="0" smtClean="0"/>
              <a:t> развилась из </a:t>
            </a:r>
            <a:r>
              <a:rPr lang="ru-RU" sz="1800" dirty="0" err="1" smtClean="0"/>
              <a:t>бит-культуры</a:t>
            </a:r>
            <a:r>
              <a:rPr lang="ru-RU" sz="1800" dirty="0" smtClean="0"/>
              <a:t> 50-х параллельно развитию </a:t>
            </a:r>
            <a:r>
              <a:rPr lang="ru-RU" sz="1800" dirty="0" smtClean="0">
                <a:hlinkClick r:id="rId12" tooltip="Рок-н-ролл"/>
              </a:rPr>
              <a:t>рок-н-ролла</a:t>
            </a:r>
            <a:r>
              <a:rPr lang="ru-RU" sz="1800" dirty="0" smtClean="0"/>
              <a:t> из джаза.</a:t>
            </a:r>
            <a:br>
              <a:rPr lang="ru-RU" sz="1800" dirty="0" smtClean="0"/>
            </a:br>
            <a:r>
              <a:rPr lang="ru-RU" sz="1800" dirty="0" smtClean="0"/>
              <a:t>Первое использование слова «хиппи» зафиксировано в передаче одного из </a:t>
            </a:r>
            <a:r>
              <a:rPr lang="ru-RU" sz="1800" dirty="0" smtClean="0">
                <a:hlinkClick r:id="rId13" tooltip="Нью-Йорк"/>
              </a:rPr>
              <a:t>нью-йоркских</a:t>
            </a:r>
            <a:r>
              <a:rPr lang="ru-RU" sz="1800" dirty="0" smtClean="0"/>
              <a:t> телеканалов, где этим словом была названа группа молодых людей в майках, джинсах и с длинными волосами, протестующих против вьетнамской войны. В то время было популярным сленговое выражение «</a:t>
            </a:r>
            <a:r>
              <a:rPr lang="ru-RU" sz="1800" dirty="0" err="1" smtClean="0"/>
              <a:t>to</a:t>
            </a:r>
            <a:r>
              <a:rPr lang="ru-RU" sz="1800" dirty="0" smtClean="0"/>
              <a:t> </a:t>
            </a:r>
            <a:r>
              <a:rPr lang="ru-RU" sz="1800" dirty="0" err="1" smtClean="0"/>
              <a:t>be</a:t>
            </a:r>
            <a:r>
              <a:rPr lang="ru-RU" sz="1800" dirty="0" smtClean="0"/>
              <a:t> </a:t>
            </a:r>
            <a:r>
              <a:rPr lang="ru-RU" sz="1800" dirty="0" err="1" smtClean="0"/>
              <a:t>hip</a:t>
            </a:r>
            <a:r>
              <a:rPr lang="ru-RU" sz="1800" dirty="0" smtClean="0"/>
              <a:t>», означавшее «быть в курсе», «быть „мировым“», а нью-йоркские сторонники </a:t>
            </a:r>
            <a:r>
              <a:rPr lang="ru-RU" sz="1800" dirty="0" smtClean="0">
                <a:hlinkClick r:id="rId10" tooltip="Контркультура"/>
              </a:rPr>
              <a:t>контркультуры</a:t>
            </a:r>
            <a:r>
              <a:rPr lang="ru-RU" sz="1800" dirty="0" smtClean="0"/>
              <a:t> из </a:t>
            </a:r>
            <a:r>
              <a:rPr lang="ru-RU" sz="1800" dirty="0" err="1" smtClean="0">
                <a:hlinkClick r:id="rId14" tooltip="Гринвич-Виллидж"/>
              </a:rPr>
              <a:t>Гринвич-Виллиджа</a:t>
            </a:r>
            <a:r>
              <a:rPr lang="ru-RU" sz="1800" dirty="0" smtClean="0"/>
              <a:t> назывались «</a:t>
            </a:r>
            <a:r>
              <a:rPr lang="ru-RU" sz="1800" dirty="0" err="1" smtClean="0"/>
              <a:t>hips</a:t>
            </a:r>
            <a:r>
              <a:rPr lang="ru-RU" sz="1800" dirty="0" smtClean="0"/>
              <a:t>». В данном случае телевизионщики использовали слово </a:t>
            </a:r>
            <a:r>
              <a:rPr lang="ru-RU" sz="1800" i="1" dirty="0" err="1" smtClean="0"/>
              <a:t>hippie</a:t>
            </a:r>
            <a:r>
              <a:rPr lang="ru-RU" sz="1800" dirty="0" smtClean="0"/>
              <a:t> уничижительно, намекая на претензии намеренно плохо одетых демонстрантов, пришедших из пригородов Нью-Йорка, быть </a:t>
            </a:r>
            <a:r>
              <a:rPr lang="ru-RU" sz="1800" i="1" dirty="0" err="1" smtClean="0"/>
              <a:t>hips</a:t>
            </a:r>
            <a:r>
              <a:rPr lang="ru-RU" sz="1800" dirty="0" smtClean="0"/>
              <a:t>.</a:t>
            </a:r>
            <a:r>
              <a:rPr lang="ru-RU" dirty="0" smtClean="0"/>
              <a:t/>
            </a:r>
            <a:br>
              <a:rPr lang="ru-RU" dirty="0" smtClean="0"/>
            </a:br>
            <a:endParaRPr lang="ru-RU" dirty="0"/>
          </a:p>
        </p:txBody>
      </p:sp>
      <p:sp>
        <p:nvSpPr>
          <p:cNvPr id="3" name="Управляющая кнопка: далее 2">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Управляющая кнопка: назад 3">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newsflash/>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214422"/>
            <a:ext cx="7467600" cy="4357718"/>
          </a:xfrm>
        </p:spPr>
        <p:txBody>
          <a:bodyPr>
            <a:normAutofit/>
          </a:bodyPr>
          <a:lstStyle/>
          <a:p>
            <a:r>
              <a:rPr lang="ru-RU" sz="1600" dirty="0" smtClean="0"/>
              <a:t>Началом движения хиппи можно считать </a:t>
            </a:r>
            <a:r>
              <a:rPr lang="ru-RU" sz="1600" dirty="0" smtClean="0">
                <a:hlinkClick r:id="rId2" tooltip="1965 год"/>
              </a:rPr>
              <a:t>1965 год</a:t>
            </a:r>
            <a:r>
              <a:rPr lang="ru-RU" sz="1600" dirty="0" smtClean="0"/>
              <a:t> в </a:t>
            </a:r>
            <a:r>
              <a:rPr lang="ru-RU" sz="1600" dirty="0" smtClean="0">
                <a:hlinkClick r:id="rId3" tooltip="США"/>
              </a:rPr>
              <a:t>США</a:t>
            </a:r>
            <a:r>
              <a:rPr lang="ru-RU" sz="1600" dirty="0" smtClean="0"/>
              <a:t>. Основным принципом субкультуры являлось ненасилие (</a:t>
            </a:r>
            <a:r>
              <a:rPr lang="ru-RU" sz="1600" dirty="0" err="1" smtClean="0">
                <a:hlinkClick r:id="rId4" tooltip="Ахимса"/>
              </a:rPr>
              <a:t>ахимса</a:t>
            </a:r>
            <a:r>
              <a:rPr lang="ru-RU" sz="1600" dirty="0" smtClean="0"/>
              <a:t>). Хиппи носили длинные волосы, слушали </a:t>
            </a:r>
            <a:r>
              <a:rPr lang="ru-RU" sz="1600" dirty="0" smtClean="0">
                <a:hlinkClick r:id="rId5" tooltip="Рок-н-ролл"/>
              </a:rPr>
              <a:t>рок-н-ролл</a:t>
            </a:r>
            <a:r>
              <a:rPr lang="ru-RU" sz="1600" dirty="0" smtClean="0"/>
              <a:t> (в особенности «</a:t>
            </a:r>
            <a:r>
              <a:rPr lang="ru-RU" sz="1600" dirty="0" err="1" smtClean="0"/>
              <a:t>I’ve</a:t>
            </a:r>
            <a:r>
              <a:rPr lang="ru-RU" sz="1600" dirty="0" smtClean="0"/>
              <a:t> </a:t>
            </a:r>
            <a:r>
              <a:rPr lang="ru-RU" sz="1600" dirty="0" err="1" smtClean="0"/>
              <a:t>Got</a:t>
            </a:r>
            <a:r>
              <a:rPr lang="ru-RU" sz="1600" dirty="0" smtClean="0"/>
              <a:t> </a:t>
            </a:r>
            <a:r>
              <a:rPr lang="ru-RU" sz="1600" dirty="0" err="1" smtClean="0"/>
              <a:t>You</a:t>
            </a:r>
            <a:r>
              <a:rPr lang="ru-RU" sz="1600" dirty="0" smtClean="0"/>
              <a:t> </a:t>
            </a:r>
            <a:r>
              <a:rPr lang="ru-RU" sz="1600" dirty="0" err="1" smtClean="0"/>
              <a:t>Babe</a:t>
            </a:r>
            <a:r>
              <a:rPr lang="ru-RU" sz="1600" dirty="0" smtClean="0"/>
              <a:t>» </a:t>
            </a:r>
            <a:r>
              <a:rPr lang="ru-RU" sz="1600" dirty="0" err="1" smtClean="0">
                <a:hlinkClick r:id="rId6" tooltip="Сонни и Шер"/>
              </a:rPr>
              <a:t>Сонни</a:t>
            </a:r>
            <a:r>
              <a:rPr lang="ru-RU" sz="1600" dirty="0" smtClean="0">
                <a:hlinkClick r:id="rId6" tooltip="Сонни и Шер"/>
              </a:rPr>
              <a:t> и Шер</a:t>
            </a:r>
            <a:r>
              <a:rPr lang="ru-RU" sz="1600" dirty="0" smtClean="0"/>
              <a:t>), </a:t>
            </a:r>
            <a:r>
              <a:rPr lang="ru-RU" sz="1600" dirty="0" err="1" smtClean="0"/>
              <a:t>употребляли</a:t>
            </a:r>
            <a:r>
              <a:rPr lang="ru-RU" sz="1600" dirty="0" err="1" smtClean="0">
                <a:hlinkClick r:id="rId7" tooltip="Наркотик"/>
              </a:rPr>
              <a:t>наркотики</a:t>
            </a:r>
            <a:r>
              <a:rPr lang="ru-RU" sz="1600" dirty="0" smtClean="0"/>
              <a:t> (главным образом </a:t>
            </a:r>
            <a:r>
              <a:rPr lang="ru-RU" sz="1600" dirty="0" smtClean="0">
                <a:hlinkClick r:id="rId8" tooltip="Марихуана"/>
              </a:rPr>
              <a:t>марихуану</a:t>
            </a:r>
            <a:r>
              <a:rPr lang="ru-RU" sz="1600" dirty="0" smtClean="0"/>
              <a:t>, но также </a:t>
            </a:r>
            <a:r>
              <a:rPr lang="ru-RU" sz="1600" dirty="0" smtClean="0">
                <a:hlinkClick r:id="rId9" tooltip="Гашиш"/>
              </a:rPr>
              <a:t>гашиш</a:t>
            </a:r>
            <a:r>
              <a:rPr lang="ru-RU" sz="1600" dirty="0" smtClean="0"/>
              <a:t> и </a:t>
            </a:r>
            <a:r>
              <a:rPr lang="ru-RU" sz="1600" dirty="0" smtClean="0">
                <a:hlinkClick r:id="rId10" tooltip="ЛСД"/>
              </a:rPr>
              <a:t>ЛСД</a:t>
            </a:r>
            <a:r>
              <a:rPr lang="ru-RU" sz="1600" dirty="0" smtClean="0"/>
              <a:t>), жили в </a:t>
            </a:r>
            <a:r>
              <a:rPr lang="ru-RU" sz="1600" dirty="0" smtClean="0">
                <a:hlinkClick r:id="rId11" tooltip="Коммуна (общественная)"/>
              </a:rPr>
              <a:t>коммунах</a:t>
            </a:r>
            <a:r>
              <a:rPr lang="ru-RU" sz="1600" dirty="0" smtClean="0"/>
              <a:t> (самые известные ныне коммуны находились в </a:t>
            </a:r>
            <a:r>
              <a:rPr lang="ru-RU" sz="1600" dirty="0" err="1" smtClean="0">
                <a:hlinkClick r:id="rId12" tooltip="Хайт-Эшбери"/>
              </a:rPr>
              <a:t>Хайт-Эшбери</a:t>
            </a:r>
            <a:r>
              <a:rPr lang="ru-RU" sz="1600" dirty="0" smtClean="0"/>
              <a:t>, районе </a:t>
            </a:r>
            <a:r>
              <a:rPr lang="ru-RU" sz="1600" dirty="0" smtClean="0">
                <a:hlinkClick r:id="rId13" tooltip="Сан-Франциско"/>
              </a:rPr>
              <a:t>Сан-Франциско</a:t>
            </a:r>
            <a:r>
              <a:rPr lang="ru-RU" sz="1600" dirty="0" smtClean="0"/>
              <a:t>, позже в </a:t>
            </a:r>
            <a:r>
              <a:rPr lang="ru-RU" sz="1600" dirty="0" smtClean="0">
                <a:hlinkClick r:id="rId14" tooltip="Дания"/>
              </a:rPr>
              <a:t>Дании</a:t>
            </a:r>
            <a:r>
              <a:rPr lang="ru-RU" sz="1600" dirty="0" smtClean="0"/>
              <a:t> — </a:t>
            </a:r>
            <a:r>
              <a:rPr lang="ru-RU" sz="1600" i="1" dirty="0" smtClean="0">
                <a:hlinkClick r:id="rId15" tooltip="Свободный город Христиания"/>
              </a:rPr>
              <a:t>Свободный город Христиания</a:t>
            </a:r>
            <a:r>
              <a:rPr lang="ru-RU" sz="1600" dirty="0" smtClean="0"/>
              <a:t>), путешествовали </a:t>
            </a:r>
            <a:r>
              <a:rPr lang="ru-RU" sz="1600" dirty="0" smtClean="0">
                <a:hlinkClick r:id="rId16" tooltip="Автостоп"/>
              </a:rPr>
              <a:t>автостопом</a:t>
            </a:r>
            <a:r>
              <a:rPr lang="ru-RU" sz="1600" dirty="0" smtClean="0"/>
              <a:t>, увлекались </a:t>
            </a:r>
            <a:r>
              <a:rPr lang="ru-RU" sz="1600" dirty="0" smtClean="0">
                <a:hlinkClick r:id="rId17" tooltip="Медитация"/>
              </a:rPr>
              <a:t>медитацией</a:t>
            </a:r>
            <a:r>
              <a:rPr lang="ru-RU" sz="1600" dirty="0" smtClean="0"/>
              <a:t> и восточной </a:t>
            </a:r>
            <a:r>
              <a:rPr lang="ru-RU" sz="1600" dirty="0" smtClean="0">
                <a:hlinkClick r:id="rId18" tooltip="Мистика"/>
              </a:rPr>
              <a:t>мистикой</a:t>
            </a:r>
            <a:r>
              <a:rPr lang="ru-RU" sz="1600" dirty="0" smtClean="0"/>
              <a:t> и религиями, главным образом </a:t>
            </a:r>
            <a:r>
              <a:rPr lang="ru-RU" sz="1600" dirty="0" smtClean="0">
                <a:hlinkClick r:id="rId19" tooltip="Дзэн-буддизм"/>
              </a:rPr>
              <a:t>дзэн-буддизмом</a:t>
            </a:r>
            <a:r>
              <a:rPr lang="ru-RU" sz="1600" dirty="0" smtClean="0"/>
              <a:t>, </a:t>
            </a:r>
            <a:r>
              <a:rPr lang="ru-RU" sz="1600" dirty="0" smtClean="0">
                <a:hlinkClick r:id="rId20" tooltip="Индуизм"/>
              </a:rPr>
              <a:t>индуизмом</a:t>
            </a:r>
            <a:r>
              <a:rPr lang="ru-RU" sz="1600" dirty="0" smtClean="0"/>
              <a:t> и </a:t>
            </a:r>
            <a:r>
              <a:rPr lang="ru-RU" sz="1600" dirty="0" smtClean="0">
                <a:hlinkClick r:id="rId21" tooltip="Даосизм"/>
              </a:rPr>
              <a:t>даосизмом</a:t>
            </a:r>
            <a:r>
              <a:rPr lang="ru-RU" sz="1600" dirty="0" smtClean="0"/>
              <a:t>, многие из них были </a:t>
            </a:r>
            <a:r>
              <a:rPr lang="ru-RU" sz="1600" dirty="0" smtClean="0">
                <a:hlinkClick r:id="rId22" tooltip="Вегетарианство"/>
              </a:rPr>
              <a:t>вегетарианцами</a:t>
            </a:r>
            <a:r>
              <a:rPr lang="ru-RU" sz="1600" dirty="0" smtClean="0"/>
              <a:t>. Имели так же место «</a:t>
            </a:r>
            <a:r>
              <a:rPr lang="ru-RU" sz="1600" dirty="0" err="1" smtClean="0"/>
              <a:t>Jesus</a:t>
            </a:r>
            <a:r>
              <a:rPr lang="ru-RU" sz="1600" dirty="0" smtClean="0"/>
              <a:t> </a:t>
            </a:r>
            <a:r>
              <a:rPr lang="ru-RU" sz="1600" dirty="0" err="1" smtClean="0"/>
              <a:t>movement</a:t>
            </a:r>
            <a:r>
              <a:rPr lang="ru-RU" sz="1600" dirty="0" smtClean="0"/>
              <a:t>» и «</a:t>
            </a:r>
            <a:r>
              <a:rPr lang="ru-RU" sz="1600" dirty="0" err="1" smtClean="0"/>
              <a:t>Jesus</a:t>
            </a:r>
            <a:r>
              <a:rPr lang="ru-RU" sz="1600" dirty="0" smtClean="0"/>
              <a:t> </a:t>
            </a:r>
            <a:r>
              <a:rPr lang="ru-RU" sz="1600" dirty="0" err="1" smtClean="0"/>
              <a:t>Revolution</a:t>
            </a:r>
            <a:r>
              <a:rPr lang="ru-RU" sz="1600" dirty="0" smtClean="0"/>
              <a:t>» (рок-опера </a:t>
            </a:r>
            <a:r>
              <a:rPr lang="ru-RU" sz="1600" dirty="0" smtClean="0">
                <a:hlinkClick r:id="rId23" tooltip="Иисус Христос — суперзвезда"/>
              </a:rPr>
              <a:t>Иисус Христос — суперзвезда</a:t>
            </a:r>
            <a:r>
              <a:rPr lang="ru-RU" sz="1600" dirty="0" smtClean="0"/>
              <a:t> — 70г.). Поскольку хиппи часто вплетали цветы в волосы, раздавали цветы прохожим и вставляли их в оружейные дула полицейских и солдат, а также использовали лозунг «</a:t>
            </a:r>
            <a:r>
              <a:rPr lang="ru-RU" sz="1600" dirty="0" err="1" smtClean="0">
                <a:hlinkClick r:id="rId24" tooltip="Flower Power (лозунг) (страница отсутствует)"/>
              </a:rPr>
              <a:t>Flower</a:t>
            </a:r>
            <a:r>
              <a:rPr lang="ru-RU" sz="1600" dirty="0" smtClean="0">
                <a:hlinkClick r:id="rId24" tooltip="Flower Power (лозунг) (страница отсутствует)"/>
              </a:rPr>
              <a:t> </a:t>
            </a:r>
            <a:r>
              <a:rPr lang="ru-RU" sz="1600" dirty="0" err="1" smtClean="0">
                <a:hlinkClick r:id="rId24" tooltip="Flower Power (лозунг) (страница отсутствует)"/>
              </a:rPr>
              <a:t>Power</a:t>
            </a:r>
            <a:r>
              <a:rPr lang="ru-RU" sz="1600" dirty="0" smtClean="0"/>
              <a:t>» («сила», или «власть цветов»), их стали называть «детьми цветов».</a:t>
            </a:r>
            <a:br>
              <a:rPr lang="ru-RU" sz="1600" dirty="0" smtClean="0"/>
            </a:br>
            <a:r>
              <a:rPr lang="ru-RU" sz="1600" dirty="0" smtClean="0"/>
              <a:t/>
            </a:r>
            <a:br>
              <a:rPr lang="ru-RU" sz="1600" dirty="0" smtClean="0"/>
            </a:br>
            <a:endParaRPr lang="ru-RU" sz="1600" dirty="0"/>
          </a:p>
        </p:txBody>
      </p:sp>
      <p:sp>
        <p:nvSpPr>
          <p:cNvPr id="3" name="Управляющая кнопка: далее 2">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Управляющая кнопка: назад 3">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pull dir="ru"/>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1357298"/>
            <a:ext cx="7467600" cy="3714776"/>
          </a:xfrm>
        </p:spPr>
        <p:txBody>
          <a:bodyPr>
            <a:noAutofit/>
          </a:bodyPr>
          <a:lstStyle/>
          <a:p>
            <a:r>
              <a:rPr lang="ru-RU" sz="1600" dirty="0" smtClean="0"/>
              <a:t>	Пик популярности движения пришёлся на 1967 год (так называемое «</a:t>
            </a:r>
            <a:r>
              <a:rPr lang="ru-RU" sz="1600" dirty="0" smtClean="0">
                <a:hlinkClick r:id="rId2" tooltip="Лето любви"/>
              </a:rPr>
              <a:t>лето любви</a:t>
            </a:r>
            <a:r>
              <a:rPr lang="ru-RU" sz="1600" dirty="0" smtClean="0"/>
              <a:t>»), когда были выпущены неофициальные гимны хиппи — A «</a:t>
            </a:r>
            <a:r>
              <a:rPr lang="ru-RU" sz="1600" dirty="0" err="1" smtClean="0"/>
              <a:t>San</a:t>
            </a:r>
            <a:r>
              <a:rPr lang="ru-RU" sz="1600" dirty="0" smtClean="0"/>
              <a:t> </a:t>
            </a:r>
            <a:r>
              <a:rPr lang="ru-RU" sz="1600" dirty="0" err="1" smtClean="0"/>
              <a:t>Francisco</a:t>
            </a:r>
            <a:r>
              <a:rPr lang="ru-RU" sz="1600" dirty="0" smtClean="0"/>
              <a:t> (</a:t>
            </a:r>
            <a:r>
              <a:rPr lang="ru-RU" sz="1600" dirty="0" err="1" smtClean="0"/>
              <a:t>Be</a:t>
            </a:r>
            <a:r>
              <a:rPr lang="ru-RU" sz="1600" dirty="0" smtClean="0"/>
              <a:t> </a:t>
            </a:r>
            <a:r>
              <a:rPr lang="ru-RU" sz="1600" dirty="0" err="1" smtClean="0"/>
              <a:t>Sure</a:t>
            </a:r>
            <a:r>
              <a:rPr lang="ru-RU" sz="1600" dirty="0" smtClean="0"/>
              <a:t> </a:t>
            </a:r>
            <a:r>
              <a:rPr lang="ru-RU" sz="1600" dirty="0" err="1" smtClean="0"/>
              <a:t>To</a:t>
            </a:r>
            <a:r>
              <a:rPr lang="ru-RU" sz="1600" dirty="0" smtClean="0"/>
              <a:t> </a:t>
            </a:r>
            <a:r>
              <a:rPr lang="ru-RU" sz="1600" dirty="0" err="1" smtClean="0"/>
              <a:t>Wear</a:t>
            </a:r>
            <a:r>
              <a:rPr lang="ru-RU" sz="1600" dirty="0" smtClean="0"/>
              <a:t> </a:t>
            </a:r>
            <a:r>
              <a:rPr lang="ru-RU" sz="1600" dirty="0" err="1" smtClean="0"/>
              <a:t>Some</a:t>
            </a:r>
            <a:r>
              <a:rPr lang="ru-RU" sz="1600" dirty="0" smtClean="0"/>
              <a:t> </a:t>
            </a:r>
            <a:r>
              <a:rPr lang="ru-RU" sz="1600" dirty="0" err="1" smtClean="0"/>
              <a:t>Flowers</a:t>
            </a:r>
            <a:r>
              <a:rPr lang="ru-RU" sz="1600" dirty="0" smtClean="0"/>
              <a:t> </a:t>
            </a:r>
            <a:r>
              <a:rPr lang="ru-RU" sz="1600" dirty="0" err="1" smtClean="0"/>
              <a:t>In</a:t>
            </a:r>
            <a:r>
              <a:rPr lang="ru-RU" sz="1600" dirty="0" smtClean="0"/>
              <a:t> </a:t>
            </a:r>
            <a:r>
              <a:rPr lang="ru-RU" sz="1600" dirty="0" err="1" smtClean="0"/>
              <a:t>Your</a:t>
            </a:r>
            <a:r>
              <a:rPr lang="ru-RU" sz="1600" dirty="0" smtClean="0"/>
              <a:t> </a:t>
            </a:r>
            <a:r>
              <a:rPr lang="ru-RU" sz="1600" dirty="0" err="1" smtClean="0"/>
              <a:t>Hair</a:t>
            </a:r>
            <a:r>
              <a:rPr lang="ru-RU" sz="1600" dirty="0" smtClean="0"/>
              <a:t>)» (автор — </a:t>
            </a:r>
            <a:r>
              <a:rPr lang="ru-RU" sz="1600" dirty="0" smtClean="0">
                <a:hlinkClick r:id="rId3" tooltip="Филлипс, Джон"/>
              </a:rPr>
              <a:t>Джон </a:t>
            </a:r>
            <a:r>
              <a:rPr lang="ru-RU" sz="1600" dirty="0" err="1" smtClean="0">
                <a:hlinkClick r:id="rId3" tooltip="Филлипс, Джон"/>
              </a:rPr>
              <a:t>Филлипс</a:t>
            </a:r>
            <a:r>
              <a:rPr lang="ru-RU" sz="1600" dirty="0" smtClean="0"/>
              <a:t> из </a:t>
            </a:r>
            <a:r>
              <a:rPr lang="ru-RU" sz="1600" dirty="0" err="1" smtClean="0">
                <a:hlinkClick r:id="rId4" tooltip="The Mamas and the Papas"/>
              </a:rPr>
              <a:t>The</a:t>
            </a:r>
            <a:r>
              <a:rPr lang="ru-RU" sz="1600" dirty="0" smtClean="0">
                <a:hlinkClick r:id="rId4" tooltip="The Mamas and the Papas"/>
              </a:rPr>
              <a:t> </a:t>
            </a:r>
            <a:r>
              <a:rPr lang="ru-RU" sz="1600" dirty="0" err="1" smtClean="0">
                <a:hlinkClick r:id="rId4" tooltip="The Mamas and the Papas"/>
              </a:rPr>
              <a:t>Mamas</a:t>
            </a:r>
            <a:r>
              <a:rPr lang="ru-RU" sz="1600" dirty="0" smtClean="0">
                <a:hlinkClick r:id="rId4" tooltip="The Mamas and the Papas"/>
              </a:rPr>
              <a:t> </a:t>
            </a:r>
            <a:r>
              <a:rPr lang="ru-RU" sz="1600" dirty="0" err="1" smtClean="0">
                <a:hlinkClick r:id="rId4" tooltip="The Mamas and the Papas"/>
              </a:rPr>
              <a:t>and</a:t>
            </a:r>
            <a:r>
              <a:rPr lang="ru-RU" sz="1600" dirty="0" smtClean="0">
                <a:hlinkClick r:id="rId4" tooltip="The Mamas and the Papas"/>
              </a:rPr>
              <a:t> </a:t>
            </a:r>
            <a:r>
              <a:rPr lang="ru-RU" sz="1600" dirty="0" err="1" smtClean="0">
                <a:hlinkClick r:id="rId4" tooltip="The Mamas and the Papas"/>
              </a:rPr>
              <a:t>the</a:t>
            </a:r>
            <a:r>
              <a:rPr lang="ru-RU" sz="1600" dirty="0" smtClean="0">
                <a:hlinkClick r:id="rId4" tooltip="The Mamas and the Papas"/>
              </a:rPr>
              <a:t> </a:t>
            </a:r>
            <a:r>
              <a:rPr lang="ru-RU" sz="1600" dirty="0" err="1" smtClean="0">
                <a:hlinkClick r:id="rId4" tooltip="The Mamas and the Papas"/>
              </a:rPr>
              <a:t>Papas</a:t>
            </a:r>
            <a:r>
              <a:rPr lang="ru-RU" sz="1600" dirty="0" smtClean="0"/>
              <a:t>, исполнялась певцом </a:t>
            </a:r>
            <a:r>
              <a:rPr lang="ru-RU" sz="1600" dirty="0" smtClean="0">
                <a:hlinkClick r:id="rId5" tooltip="МакКензи, Скотт"/>
              </a:rPr>
              <a:t>Скоттом </a:t>
            </a:r>
            <a:r>
              <a:rPr lang="ru-RU" sz="1600" dirty="0" err="1" smtClean="0">
                <a:hlinkClick r:id="rId5" tooltip="МакКензи, Скотт"/>
              </a:rPr>
              <a:t>МакКензи</a:t>
            </a:r>
            <a:r>
              <a:rPr lang="ru-RU" sz="1600" dirty="0" smtClean="0"/>
              <a:t>), «</a:t>
            </a:r>
            <a:r>
              <a:rPr lang="ru-RU" sz="1600" dirty="0" err="1" smtClean="0"/>
              <a:t>All</a:t>
            </a:r>
            <a:r>
              <a:rPr lang="ru-RU" sz="1600" dirty="0" smtClean="0"/>
              <a:t> </a:t>
            </a:r>
            <a:r>
              <a:rPr lang="ru-RU" sz="1600" dirty="0" err="1" smtClean="0"/>
              <a:t>You</a:t>
            </a:r>
            <a:r>
              <a:rPr lang="ru-RU" sz="1600" dirty="0" smtClean="0"/>
              <a:t> </a:t>
            </a:r>
            <a:r>
              <a:rPr lang="ru-RU" sz="1600" dirty="0" err="1" smtClean="0"/>
              <a:t>Need</a:t>
            </a:r>
            <a:r>
              <a:rPr lang="ru-RU" sz="1600" dirty="0" smtClean="0"/>
              <a:t> </a:t>
            </a:r>
            <a:r>
              <a:rPr lang="ru-RU" sz="1600" dirty="0" err="1" smtClean="0"/>
              <a:t>Is</a:t>
            </a:r>
            <a:r>
              <a:rPr lang="ru-RU" sz="1600" dirty="0" smtClean="0"/>
              <a:t> </a:t>
            </a:r>
            <a:r>
              <a:rPr lang="ru-RU" sz="1600" dirty="0" err="1" smtClean="0"/>
              <a:t>Love</a:t>
            </a:r>
            <a:r>
              <a:rPr lang="ru-RU" sz="1600" dirty="0" smtClean="0"/>
              <a:t>» и «</a:t>
            </a:r>
            <a:r>
              <a:rPr lang="ru-RU" sz="1600" dirty="0" err="1" smtClean="0"/>
              <a:t>She’s</a:t>
            </a:r>
            <a:r>
              <a:rPr lang="ru-RU" sz="1600" dirty="0" smtClean="0"/>
              <a:t> </a:t>
            </a:r>
            <a:r>
              <a:rPr lang="ru-RU" sz="1600" dirty="0" err="1" smtClean="0"/>
              <a:t>Leaving</a:t>
            </a:r>
            <a:r>
              <a:rPr lang="ru-RU" sz="1600" dirty="0" smtClean="0"/>
              <a:t> </a:t>
            </a:r>
            <a:r>
              <a:rPr lang="ru-RU" sz="1600" dirty="0" err="1" smtClean="0"/>
              <a:t>Home</a:t>
            </a:r>
            <a:r>
              <a:rPr lang="ru-RU" sz="1600" dirty="0" smtClean="0"/>
              <a:t>» </a:t>
            </a:r>
            <a:r>
              <a:rPr lang="ru-RU" sz="1600" dirty="0" err="1" smtClean="0">
                <a:hlinkClick r:id="rId6" tooltip="The Beatles"/>
              </a:rPr>
              <a:t>The</a:t>
            </a:r>
            <a:r>
              <a:rPr lang="ru-RU" sz="1600" dirty="0" smtClean="0">
                <a:hlinkClick r:id="rId6" tooltip="The Beatles"/>
              </a:rPr>
              <a:t> </a:t>
            </a:r>
            <a:r>
              <a:rPr lang="ru-RU" sz="1600" dirty="0" err="1" smtClean="0">
                <a:hlinkClick r:id="rId6" tooltip="The Beatles"/>
              </a:rPr>
              <a:t>Beatles</a:t>
            </a:r>
            <a:r>
              <a:rPr lang="ru-RU" sz="1600" dirty="0" smtClean="0"/>
              <a:t>. Музыкальной проекцией движения стала </a:t>
            </a:r>
            <a:r>
              <a:rPr lang="ru-RU" sz="1600" dirty="0" err="1" smtClean="0">
                <a:hlinkClick r:id="rId7" tooltip="Психоделический рок"/>
              </a:rPr>
              <a:t>психоделическая</a:t>
            </a:r>
            <a:r>
              <a:rPr lang="ru-RU" sz="1600" dirty="0" smtClean="0">
                <a:hlinkClick r:id="rId7" tooltip="Психоделический рок"/>
              </a:rPr>
              <a:t> музыка</a:t>
            </a:r>
            <a:r>
              <a:rPr lang="ru-RU" sz="1600" dirty="0" smtClean="0"/>
              <a:t/>
            </a:r>
            <a:br>
              <a:rPr lang="ru-RU" sz="1600" dirty="0" smtClean="0"/>
            </a:br>
            <a:r>
              <a:rPr lang="ru-RU" sz="1600" dirty="0" smtClean="0"/>
              <a:t/>
            </a:r>
            <a:br>
              <a:rPr lang="ru-RU" sz="1600" dirty="0" smtClean="0"/>
            </a:br>
            <a:r>
              <a:rPr lang="ru-RU" sz="1600" dirty="0" smtClean="0"/>
              <a:t>	</a:t>
            </a:r>
            <a:br>
              <a:rPr lang="ru-RU" sz="1600" dirty="0" smtClean="0"/>
            </a:br>
            <a:r>
              <a:rPr lang="ru-RU" sz="1600" dirty="0" smtClean="0"/>
              <a:t>	Несмотря на закат хиппи-движения в мировом масштабе, его представителей до сих пор можно найти во многих странах мира. Идеи хиппи, казавшиеся в 70-е годы консервативным обывателям </a:t>
            </a:r>
            <a:r>
              <a:rPr lang="ru-RU" sz="1600" dirty="0" smtClean="0">
                <a:hlinkClick r:id="rId8" tooltip="Утопия"/>
              </a:rPr>
              <a:t>утопическими</a:t>
            </a:r>
            <a:r>
              <a:rPr lang="ru-RU" sz="1600" dirty="0" smtClean="0"/>
              <a:t>, вошли в менталитет современного человека.</a:t>
            </a:r>
            <a:br>
              <a:rPr lang="ru-RU" sz="1600" dirty="0" smtClean="0"/>
            </a:br>
            <a:endParaRPr lang="ru-RU" sz="1600" dirty="0"/>
          </a:p>
        </p:txBody>
      </p:sp>
      <p:sp>
        <p:nvSpPr>
          <p:cNvPr id="3" name="Управляющая кнопка: далее 2">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Управляющая кнопка: назад 3">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heel spokes="3"/>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428604"/>
            <a:ext cx="7467600" cy="5143536"/>
          </a:xfrm>
        </p:spPr>
        <p:txBody>
          <a:bodyPr>
            <a:normAutofit fontScale="90000"/>
          </a:bodyPr>
          <a:lstStyle/>
          <a:p>
            <a:r>
              <a:rPr lang="ru-RU" dirty="0" smtClean="0"/>
              <a:t>Хиппи в России</a:t>
            </a:r>
            <a:br>
              <a:rPr lang="ru-RU" dirty="0" smtClean="0"/>
            </a:br>
            <a:r>
              <a:rPr lang="ru-RU" dirty="0" smtClean="0"/>
              <a:t> </a:t>
            </a:r>
            <a:r>
              <a:rPr lang="ru-RU" sz="1800" dirty="0" smtClean="0"/>
              <a:t>Представителей субкультуры хиппи (в просторечии — </a:t>
            </a:r>
            <a:r>
              <a:rPr lang="ru-RU" sz="1800" i="1" dirty="0" err="1" smtClean="0"/>
              <a:t>хиппари</a:t>
            </a:r>
            <a:r>
              <a:rPr lang="ru-RU" sz="1800" dirty="0" smtClean="0"/>
              <a:t>, </a:t>
            </a:r>
            <a:r>
              <a:rPr lang="ru-RU" sz="1800" i="1" dirty="0" err="1" smtClean="0"/>
              <a:t>хиппаны</a:t>
            </a:r>
            <a:r>
              <a:rPr lang="ru-RU" sz="1800" dirty="0" smtClean="0"/>
              <a:t>, </a:t>
            </a:r>
            <a:r>
              <a:rPr lang="ru-RU" sz="1800" i="1" dirty="0" err="1" smtClean="0"/>
              <a:t>хиппанутые</a:t>
            </a:r>
            <a:r>
              <a:rPr lang="ru-RU" sz="1800" dirty="0" smtClean="0"/>
              <a:t>) в конце </a:t>
            </a:r>
            <a:r>
              <a:rPr lang="ru-RU" sz="1800" dirty="0" smtClean="0">
                <a:hlinkClick r:id="rId2" tooltip="1960-е"/>
              </a:rPr>
              <a:t>60-х</a:t>
            </a:r>
            <a:r>
              <a:rPr lang="ru-RU" sz="1800" dirty="0" smtClean="0"/>
              <a:t> — </a:t>
            </a:r>
            <a:r>
              <a:rPr lang="ru-RU" sz="1800" dirty="0" smtClean="0">
                <a:hlinkClick r:id="rId3" tooltip="1970-е годы"/>
              </a:rPr>
              <a:t>70-х годах</a:t>
            </a:r>
            <a:r>
              <a:rPr lang="ru-RU" sz="1800" dirty="0" smtClean="0"/>
              <a:t> легко можно было отыскать почти в каждом крупном городе </a:t>
            </a:r>
            <a:r>
              <a:rPr lang="ru-RU" sz="1800" dirty="0" smtClean="0">
                <a:hlinkClick r:id="rId4" tooltip="СССР"/>
              </a:rPr>
              <a:t>СССР</a:t>
            </a:r>
            <a:r>
              <a:rPr lang="ru-RU" sz="1800" dirty="0" smtClean="0"/>
              <a:t>/России, на т. н. «</a:t>
            </a:r>
            <a:r>
              <a:rPr lang="ru-RU" sz="1800" dirty="0" smtClean="0">
                <a:hlinkClick r:id="rId5" tooltip="Тусовка"/>
              </a:rPr>
              <a:t>тусовках</a:t>
            </a:r>
            <a:r>
              <a:rPr lang="ru-RU" sz="1800" dirty="0" smtClean="0"/>
              <a:t>» (или «тусовочных местах»). К примеру, в </a:t>
            </a:r>
            <a:r>
              <a:rPr lang="ru-RU" sz="1800" dirty="0" smtClean="0">
                <a:hlinkClick r:id="rId6" tooltip="Москва"/>
              </a:rPr>
              <a:t>Москве</a:t>
            </a:r>
            <a:r>
              <a:rPr lang="ru-RU" sz="1800" dirty="0" smtClean="0"/>
              <a:t> — «</a:t>
            </a:r>
            <a:r>
              <a:rPr lang="ru-RU" sz="1800" dirty="0" err="1" smtClean="0"/>
              <a:t>Психодром</a:t>
            </a:r>
            <a:r>
              <a:rPr lang="ru-RU" sz="1800" dirty="0" smtClean="0"/>
              <a:t> № 2», «</a:t>
            </a:r>
            <a:r>
              <a:rPr lang="ru-RU" sz="1800" dirty="0" err="1" smtClean="0"/>
              <a:t>Фрунзенский</a:t>
            </a:r>
            <a:r>
              <a:rPr lang="ru-RU" sz="1800" dirty="0" smtClean="0"/>
              <a:t> садик» (</a:t>
            </a:r>
            <a:r>
              <a:rPr lang="ru-RU" sz="1800" dirty="0" smtClean="0">
                <a:hlinkClick r:id="rId7" tooltip="Улица Знаменка"/>
              </a:rPr>
              <a:t>улица Знаменка</a:t>
            </a:r>
            <a:r>
              <a:rPr lang="ru-RU" sz="1800" dirty="0" smtClean="0"/>
              <a:t>), «Пушка» (площадь Пушкина), </a:t>
            </a:r>
            <a:r>
              <a:rPr lang="ru-RU" sz="1800" dirty="0" err="1" smtClean="0">
                <a:hlinkClick r:id="rId8" tooltip="Арбат"/>
              </a:rPr>
              <a:t>Арбат</a:t>
            </a:r>
            <a:r>
              <a:rPr lang="ru-RU" sz="1800" dirty="0" err="1" smtClean="0"/>
              <a:t>или</a:t>
            </a:r>
            <a:r>
              <a:rPr lang="ru-RU" sz="1800" dirty="0" smtClean="0"/>
              <a:t> «Гоголя» (</a:t>
            </a:r>
            <a:r>
              <a:rPr lang="ru-RU" sz="1800" dirty="0" smtClean="0">
                <a:hlinkClick r:id="rId9" tooltip="Гоголевский бульвар"/>
              </a:rPr>
              <a:t>Гоголевский бульвар</a:t>
            </a:r>
            <a:r>
              <a:rPr lang="ru-RU" sz="1800" dirty="0" smtClean="0"/>
              <a:t>), в </a:t>
            </a:r>
            <a:r>
              <a:rPr lang="ru-RU" sz="1800" dirty="0" smtClean="0">
                <a:hlinkClick r:id="rId10" tooltip="Санкт-Петербург"/>
              </a:rPr>
              <a:t>Питере</a:t>
            </a:r>
            <a:r>
              <a:rPr lang="ru-RU" sz="1800" dirty="0" smtClean="0"/>
              <a:t>— </a:t>
            </a:r>
            <a:r>
              <a:rPr lang="ru-RU" sz="1800" dirty="0" smtClean="0">
                <a:hlinkClick r:id="rId11" tooltip="Сайгон (кафе)"/>
              </a:rPr>
              <a:t>«Сайгон</a:t>
            </a:r>
            <a:r>
              <a:rPr lang="ru-RU" sz="1800" dirty="0" smtClean="0"/>
              <a:t>» (кофейня на </a:t>
            </a:r>
            <a:r>
              <a:rPr lang="ru-RU" sz="1800" dirty="0" smtClean="0">
                <a:hlinkClick r:id="rId12" tooltip="Невский проспект"/>
              </a:rPr>
              <a:t>Невском</a:t>
            </a:r>
            <a:r>
              <a:rPr lang="ru-RU" sz="1800" dirty="0" smtClean="0"/>
              <a:t>), «Казань» (площадь перед </a:t>
            </a:r>
            <a:r>
              <a:rPr lang="ru-RU" sz="1800" dirty="0" smtClean="0">
                <a:hlinkClick r:id="rId13" tooltip="Казанский собор в Санкт-Петербурге"/>
              </a:rPr>
              <a:t>Казанским собором</a:t>
            </a:r>
            <a:r>
              <a:rPr lang="ru-RU" sz="1800" dirty="0" smtClean="0"/>
              <a:t>), в </a:t>
            </a:r>
            <a:r>
              <a:rPr lang="ru-RU" sz="1800" dirty="0" smtClean="0">
                <a:hlinkClick r:id="rId14" tooltip="Киев"/>
              </a:rPr>
              <a:t>Киеве</a:t>
            </a:r>
            <a:r>
              <a:rPr lang="ru-RU" sz="1800" dirty="0" smtClean="0"/>
              <a:t> — </a:t>
            </a:r>
            <a:r>
              <a:rPr lang="ru-RU" sz="1800" dirty="0" smtClean="0">
                <a:hlinkClick r:id="rId15" tooltip="Андреевский спуск"/>
              </a:rPr>
              <a:t>Андреевский спуск</a:t>
            </a:r>
            <a:r>
              <a:rPr lang="ru-RU" sz="1800" dirty="0" smtClean="0"/>
              <a:t> и др. Приехавший в город иногородний «</a:t>
            </a:r>
            <a:r>
              <a:rPr lang="ru-RU" sz="1800" dirty="0" err="1" smtClean="0"/>
              <a:t>пипл</a:t>
            </a:r>
            <a:r>
              <a:rPr lang="ru-RU" sz="1800" dirty="0" smtClean="0"/>
              <a:t>», отправившись вечером на место тусовки, мог всегда рассчитывать на обретение там новых друзей и «вписки» (размещения на врем. проживание, у кого-либо из знакомых).</a:t>
            </a:r>
            <a:br>
              <a:rPr lang="ru-RU" sz="1800" dirty="0" smtClean="0"/>
            </a:br>
            <a:r>
              <a:rPr lang="ru-RU" sz="1800" dirty="0" smtClean="0"/>
              <a:t>Советская (русская) культура хиппи сформировала свой </a:t>
            </a:r>
            <a:r>
              <a:rPr lang="ru-RU" sz="1800" dirty="0" smtClean="0">
                <a:hlinkClick r:id="rId16" tooltip="Сленг"/>
              </a:rPr>
              <a:t>сленг</a:t>
            </a:r>
            <a:r>
              <a:rPr lang="ru-RU" sz="1800" dirty="0" smtClean="0"/>
              <a:t>, на основе </a:t>
            </a:r>
            <a:r>
              <a:rPr lang="ru-RU" sz="1800" dirty="0" smtClean="0">
                <a:hlinkClick r:id="rId17" tooltip="Английский язык"/>
              </a:rPr>
              <a:t>английского языка</a:t>
            </a:r>
            <a:r>
              <a:rPr lang="ru-RU" sz="1800" dirty="0" smtClean="0"/>
              <a:t> и </a:t>
            </a:r>
            <a:r>
              <a:rPr lang="ru-RU" sz="1800" dirty="0" smtClean="0">
                <a:hlinkClick r:id="rId18" tooltip="Арго"/>
              </a:rPr>
              <a:t>арго</a:t>
            </a:r>
            <a:r>
              <a:rPr lang="ru-RU" sz="1800" dirty="0" smtClean="0"/>
              <a:t>. Например: «</a:t>
            </a:r>
            <a:r>
              <a:rPr lang="ru-RU" sz="1800" i="1" dirty="0" err="1" smtClean="0"/>
              <a:t>ксивник</a:t>
            </a:r>
            <a:r>
              <a:rPr lang="ru-RU" sz="1800" dirty="0" smtClean="0"/>
              <a:t>» (от «</a:t>
            </a:r>
            <a:r>
              <a:rPr lang="ru-RU" sz="1800" dirty="0" err="1" smtClean="0"/>
              <a:t>ксива</a:t>
            </a:r>
            <a:r>
              <a:rPr lang="ru-RU" sz="1800" dirty="0" smtClean="0"/>
              <a:t>» — документ, маленькая сумочка для переноски сего документа), «</a:t>
            </a:r>
            <a:r>
              <a:rPr lang="ru-RU" sz="1800" i="1" dirty="0" err="1" smtClean="0"/>
              <a:t>хайратник</a:t>
            </a:r>
            <a:r>
              <a:rPr lang="ru-RU" sz="1800" dirty="0" smtClean="0"/>
              <a:t>» (или «</a:t>
            </a:r>
            <a:r>
              <a:rPr lang="ru-RU" sz="1800" i="1" dirty="0" err="1" smtClean="0"/>
              <a:t>хаератник</a:t>
            </a:r>
            <a:r>
              <a:rPr lang="ru-RU" sz="1800" dirty="0" smtClean="0"/>
              <a:t>», от «</a:t>
            </a:r>
            <a:r>
              <a:rPr lang="ru-RU" sz="1800" dirty="0" err="1" smtClean="0"/>
              <a:t>хаер</a:t>
            </a:r>
            <a:r>
              <a:rPr lang="ru-RU" sz="1800" dirty="0" smtClean="0"/>
              <a:t>» — волосы), ленточка на лбу (по легенде — чтоб «</a:t>
            </a:r>
            <a:r>
              <a:rPr lang="ru-RU" sz="1800" i="1" dirty="0" smtClean="0"/>
              <a:t>не срывало крышу</a:t>
            </a:r>
            <a:r>
              <a:rPr lang="ru-RU" sz="1800" dirty="0" smtClean="0"/>
              <a:t>»), «</a:t>
            </a:r>
            <a:r>
              <a:rPr lang="ru-RU" sz="1800" dirty="0" err="1" smtClean="0">
                <a:hlinkClick r:id="rId19" tooltip="Фенечка"/>
              </a:rPr>
              <a:t>фенечка</a:t>
            </a:r>
            <a:r>
              <a:rPr lang="ru-RU" sz="1800" dirty="0" smtClean="0"/>
              <a:t>» (браслет из ниток, кожаных полосок или бисера, дарится «на память» или друзьям, существует символика </a:t>
            </a:r>
            <a:r>
              <a:rPr lang="ru-RU" sz="1800" dirty="0" err="1" smtClean="0"/>
              <a:t>фенечек</a:t>
            </a:r>
            <a:r>
              <a:rPr lang="ru-RU" sz="1800" dirty="0" smtClean="0"/>
              <a:t>) и другие .</a:t>
            </a:r>
            <a:br>
              <a:rPr lang="ru-RU" sz="1800" dirty="0" smtClean="0"/>
            </a:br>
            <a:r>
              <a:rPr lang="ru-RU" sz="1800" dirty="0" smtClean="0"/>
              <a:t/>
            </a:r>
            <a:br>
              <a:rPr lang="ru-RU" sz="1800" dirty="0" smtClean="0"/>
            </a:br>
            <a:r>
              <a:rPr lang="ru-RU" dirty="0" smtClean="0"/>
              <a:t/>
            </a:r>
            <a:br>
              <a:rPr lang="ru-RU" dirty="0" smtClean="0"/>
            </a:br>
            <a:endParaRPr lang="ru-RU" dirty="0"/>
          </a:p>
        </p:txBody>
      </p:sp>
      <p:sp>
        <p:nvSpPr>
          <p:cNvPr id="3" name="Управляющая кнопка: далее 2">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Управляющая кнопка: назад 3">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heel spokes="3"/>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67494"/>
            <a:ext cx="8543956" cy="4447390"/>
          </a:xfrm>
        </p:spPr>
        <p:txBody>
          <a:bodyPr>
            <a:normAutofit/>
          </a:bodyPr>
          <a:lstStyle/>
          <a:p>
            <a:r>
              <a:rPr lang="ru-RU" sz="1600" dirty="0" smtClean="0"/>
              <a:t/>
            </a:r>
            <a:br>
              <a:rPr lang="ru-RU" sz="1600" dirty="0" smtClean="0"/>
            </a:br>
            <a:r>
              <a:rPr lang="ru-RU" sz="1600" dirty="0" smtClean="0"/>
              <a:t>	</a:t>
            </a:r>
            <a:br>
              <a:rPr lang="ru-RU" sz="1600" dirty="0" smtClean="0"/>
            </a:br>
            <a:r>
              <a:rPr lang="ru-RU" sz="1600" dirty="0" smtClean="0"/>
              <a:t>	 </a:t>
            </a:r>
            <a:br>
              <a:rPr lang="ru-RU" sz="1600" dirty="0" smtClean="0"/>
            </a:br>
            <a:r>
              <a:rPr lang="ru-RU" sz="1600" dirty="0" smtClean="0"/>
              <a:t>	</a:t>
            </a:r>
            <a:br>
              <a:rPr lang="ru-RU" sz="1600" dirty="0" smtClean="0"/>
            </a:br>
            <a:r>
              <a:rPr lang="ru-RU" sz="1600" dirty="0" smtClean="0"/>
              <a:t>	</a:t>
            </a:r>
            <a:endParaRPr lang="ru-RU" sz="800" dirty="0"/>
          </a:p>
        </p:txBody>
      </p:sp>
      <p:sp>
        <p:nvSpPr>
          <p:cNvPr id="3" name="Облако 2"/>
          <p:cNvSpPr/>
          <p:nvPr/>
        </p:nvSpPr>
        <p:spPr>
          <a:xfrm rot="21153872">
            <a:off x="138117" y="341292"/>
            <a:ext cx="4839562" cy="3413134"/>
          </a:xfrm>
          <a:prstGeom prst="cloud">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t>	</a:t>
            </a:r>
            <a:r>
              <a:rPr lang="ru-RU" sz="1400" dirty="0" smtClean="0">
                <a:solidFill>
                  <a:schemeClr val="tx1">
                    <a:lumMod val="75000"/>
                    <a:lumOff val="25000"/>
                  </a:schemeClr>
                </a:solidFill>
              </a:rPr>
              <a:t>Выражение </a:t>
            </a:r>
            <a:r>
              <a:rPr lang="ru-RU" sz="1400" dirty="0" smtClean="0">
                <a:solidFill>
                  <a:schemeClr val="tx1">
                    <a:lumMod val="75000"/>
                    <a:lumOff val="25000"/>
                  </a:schemeClr>
                </a:solidFill>
                <a:hlinkClick r:id="rId2" tooltip="Эмоция"/>
              </a:rPr>
              <a:t>эмоций</a:t>
            </a:r>
            <a:r>
              <a:rPr lang="ru-RU" sz="1400" dirty="0" smtClean="0">
                <a:solidFill>
                  <a:schemeClr val="tx1">
                    <a:lumMod val="75000"/>
                    <a:lumOff val="25000"/>
                  </a:schemeClr>
                </a:solidFill>
              </a:rPr>
              <a:t> — главное правило для </a:t>
            </a:r>
            <a:r>
              <a:rPr lang="ru-RU" sz="1400" dirty="0" err="1" smtClean="0">
                <a:solidFill>
                  <a:schemeClr val="tx1">
                    <a:lumMod val="75000"/>
                    <a:lumOff val="25000"/>
                  </a:schemeClr>
                </a:solidFill>
              </a:rPr>
              <a:t>эмо-кидов</a:t>
            </a:r>
            <a:r>
              <a:rPr lang="ru-RU" sz="1400" dirty="0" smtClean="0">
                <a:solidFill>
                  <a:schemeClr val="tx1">
                    <a:lumMod val="75000"/>
                    <a:lumOff val="25000"/>
                  </a:schemeClr>
                </a:solidFill>
              </a:rPr>
              <a:t>. </a:t>
            </a:r>
            <a:br>
              <a:rPr lang="ru-RU" sz="1400" dirty="0" smtClean="0">
                <a:solidFill>
                  <a:schemeClr val="tx1">
                    <a:lumMod val="75000"/>
                    <a:lumOff val="25000"/>
                  </a:schemeClr>
                </a:solidFill>
              </a:rPr>
            </a:br>
            <a:r>
              <a:rPr lang="ru-RU" sz="1400" dirty="0" smtClean="0">
                <a:solidFill>
                  <a:schemeClr val="tx1">
                    <a:lumMod val="75000"/>
                    <a:lumOff val="25000"/>
                  </a:schemeClr>
                </a:solidFill>
              </a:rPr>
              <a:t>Их отличает: </a:t>
            </a:r>
            <a:r>
              <a:rPr lang="ru-RU" sz="1400" dirty="0" smtClean="0">
                <a:solidFill>
                  <a:schemeClr val="tx1">
                    <a:lumMod val="75000"/>
                    <a:lumOff val="25000"/>
                  </a:schemeClr>
                </a:solidFill>
                <a:hlinkClick r:id="rId3" tooltip="Самовыражение (страница отсутствует)"/>
              </a:rPr>
              <a:t>самовыражение</a:t>
            </a:r>
            <a:r>
              <a:rPr lang="ru-RU" sz="1400" dirty="0" smtClean="0">
                <a:solidFill>
                  <a:schemeClr val="tx1">
                    <a:lumMod val="75000"/>
                    <a:lumOff val="25000"/>
                  </a:schemeClr>
                </a:solidFill>
              </a:rPr>
              <a:t>, противостояние несправедливости, особенное, чувственное мироощущение. Зачастую </a:t>
            </a:r>
            <a:r>
              <a:rPr lang="ru-RU" sz="1400" dirty="0" err="1" smtClean="0">
                <a:solidFill>
                  <a:schemeClr val="tx1">
                    <a:lumMod val="75000"/>
                    <a:lumOff val="25000"/>
                  </a:schemeClr>
                </a:solidFill>
              </a:rPr>
              <a:t>эмо-кид</a:t>
            </a:r>
            <a:r>
              <a:rPr lang="ru-RU" sz="1400" dirty="0" smtClean="0">
                <a:solidFill>
                  <a:schemeClr val="tx1">
                    <a:lumMod val="75000"/>
                    <a:lumOff val="25000"/>
                  </a:schemeClr>
                </a:solidFill>
              </a:rPr>
              <a:t> — ранимый и </a:t>
            </a:r>
            <a:r>
              <a:rPr lang="ru-RU" sz="1400" dirty="0" smtClean="0">
                <a:solidFill>
                  <a:schemeClr val="tx1">
                    <a:lumMod val="75000"/>
                    <a:lumOff val="25000"/>
                  </a:schemeClr>
                </a:solidFill>
                <a:hlinkClick r:id="rId4" tooltip="Депрессия"/>
              </a:rPr>
              <a:t>депрессивный</a:t>
            </a:r>
            <a:r>
              <a:rPr lang="ru-RU" sz="1400" dirty="0" smtClean="0">
                <a:solidFill>
                  <a:schemeClr val="tx1">
                    <a:lumMod val="75000"/>
                    <a:lumOff val="25000"/>
                  </a:schemeClr>
                </a:solidFill>
              </a:rPr>
              <a:t> человек</a:t>
            </a:r>
            <a:r>
              <a:rPr lang="ru-RU" sz="1400" dirty="0" smtClean="0"/>
              <a:t>.</a:t>
            </a:r>
            <a:endParaRPr lang="ru-RU" sz="1400" dirty="0"/>
          </a:p>
        </p:txBody>
      </p:sp>
      <p:sp>
        <p:nvSpPr>
          <p:cNvPr id="4" name="Облако 3"/>
          <p:cNvSpPr/>
          <p:nvPr/>
        </p:nvSpPr>
        <p:spPr>
          <a:xfrm>
            <a:off x="4214810" y="642918"/>
            <a:ext cx="4714908" cy="3000396"/>
          </a:xfrm>
          <a:prstGeom prst="cloud">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lumMod val="75000"/>
                    <a:lumOff val="25000"/>
                  </a:schemeClr>
                </a:solidFill>
              </a:rPr>
              <a:t>Существует стереотипное представление об </a:t>
            </a:r>
            <a:r>
              <a:rPr lang="ru-RU" sz="1400" dirty="0" err="1" smtClean="0">
                <a:solidFill>
                  <a:schemeClr val="tx1">
                    <a:lumMod val="75000"/>
                    <a:lumOff val="25000"/>
                  </a:schemeClr>
                </a:solidFill>
              </a:rPr>
              <a:t>эмо</a:t>
            </a:r>
            <a:r>
              <a:rPr lang="ru-RU" sz="1400" dirty="0" smtClean="0">
                <a:solidFill>
                  <a:schemeClr val="tx1">
                    <a:lumMod val="75000"/>
                    <a:lumOff val="25000"/>
                  </a:schemeClr>
                </a:solidFill>
              </a:rPr>
              <a:t> как о плаксивых мальчиках и девочках. Несмотря на то, что </a:t>
            </a:r>
            <a:r>
              <a:rPr lang="ru-RU" sz="1400" dirty="0" err="1" smtClean="0">
                <a:solidFill>
                  <a:schemeClr val="tx1">
                    <a:lumMod val="75000"/>
                    <a:lumOff val="25000"/>
                  </a:schemeClr>
                </a:solidFill>
                <a:hlinkClick r:id="rId5" tooltip="Эмо-кор"/>
              </a:rPr>
              <a:t>эмо-кор</a:t>
            </a:r>
            <a:r>
              <a:rPr lang="ru-RU" sz="1400" dirty="0" smtClean="0">
                <a:solidFill>
                  <a:schemeClr val="tx1">
                    <a:lumMod val="75000"/>
                    <a:lumOff val="25000"/>
                  </a:schemeClr>
                </a:solidFill>
              </a:rPr>
              <a:t> появился и развивался как подвид </a:t>
            </a:r>
            <a:r>
              <a:rPr lang="ru-RU" sz="1400" dirty="0" err="1" smtClean="0">
                <a:solidFill>
                  <a:schemeClr val="tx1">
                    <a:lumMod val="75000"/>
                    <a:lumOff val="25000"/>
                  </a:schemeClr>
                </a:solidFill>
                <a:hlinkClick r:id="rId6" tooltip="Панк-рок"/>
              </a:rPr>
              <a:t>панк-рока</a:t>
            </a:r>
            <a:r>
              <a:rPr lang="ru-RU" sz="1400" dirty="0" smtClean="0">
                <a:solidFill>
                  <a:schemeClr val="tx1">
                    <a:lumMod val="75000"/>
                    <a:lumOff val="25000"/>
                  </a:schemeClr>
                </a:solidFill>
              </a:rPr>
              <a:t>, ценностные ориентации этих субкультур совершенно различны.</a:t>
            </a:r>
            <a:endParaRPr lang="ru-RU" sz="1400" dirty="0">
              <a:solidFill>
                <a:schemeClr val="tx1">
                  <a:lumMod val="75000"/>
                  <a:lumOff val="25000"/>
                </a:schemeClr>
              </a:solidFill>
            </a:endParaRPr>
          </a:p>
        </p:txBody>
      </p:sp>
      <p:sp>
        <p:nvSpPr>
          <p:cNvPr id="5" name="Облако 4"/>
          <p:cNvSpPr/>
          <p:nvPr/>
        </p:nvSpPr>
        <p:spPr>
          <a:xfrm rot="582978">
            <a:off x="4331985" y="3444136"/>
            <a:ext cx="4629504" cy="2556334"/>
          </a:xfrm>
          <a:prstGeom prst="cloud">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lumMod val="75000"/>
                    <a:lumOff val="25000"/>
                  </a:schemeClr>
                </a:solidFill>
              </a:rPr>
              <a:t> В отличие от классических панков, </a:t>
            </a:r>
            <a:r>
              <a:rPr lang="ru-RU" sz="1400" dirty="0" err="1" smtClean="0">
                <a:solidFill>
                  <a:schemeClr val="tx1">
                    <a:lumMod val="75000"/>
                    <a:lumOff val="25000"/>
                  </a:schemeClr>
                </a:solidFill>
              </a:rPr>
              <a:t>эмо</a:t>
            </a:r>
            <a:r>
              <a:rPr lang="ru-RU" sz="1400" dirty="0" smtClean="0">
                <a:solidFill>
                  <a:schemeClr val="tx1">
                    <a:lumMod val="75000"/>
                    <a:lumOff val="25000"/>
                  </a:schemeClr>
                </a:solidFill>
              </a:rPr>
              <a:t> отличает </a:t>
            </a:r>
            <a:r>
              <a:rPr lang="ru-RU" sz="1400" dirty="0" smtClean="0">
                <a:solidFill>
                  <a:schemeClr val="tx1">
                    <a:lumMod val="75000"/>
                    <a:lumOff val="25000"/>
                  </a:schemeClr>
                </a:solidFill>
                <a:hlinkClick r:id="rId7" tooltip="Романтизм"/>
              </a:rPr>
              <a:t>романтизм</a:t>
            </a:r>
            <a:r>
              <a:rPr lang="ru-RU" sz="1400" dirty="0" smtClean="0">
                <a:solidFill>
                  <a:schemeClr val="tx1">
                    <a:lumMod val="75000"/>
                    <a:lumOff val="25000"/>
                  </a:schemeClr>
                </a:solidFill>
              </a:rPr>
              <a:t> и акцент на возвышенной любви. Внимание </a:t>
            </a:r>
            <a:r>
              <a:rPr lang="ru-RU" sz="1400" dirty="0" err="1" smtClean="0">
                <a:solidFill>
                  <a:schemeClr val="tx1">
                    <a:lumMod val="75000"/>
                    <a:lumOff val="25000"/>
                  </a:schemeClr>
                </a:solidFill>
              </a:rPr>
              <a:t>эмо</a:t>
            </a:r>
            <a:r>
              <a:rPr lang="ru-RU" sz="1400" dirty="0" smtClean="0">
                <a:solidFill>
                  <a:schemeClr val="tx1">
                    <a:lumMod val="75000"/>
                    <a:lumOff val="25000"/>
                  </a:schemeClr>
                </a:solidFill>
              </a:rPr>
              <a:t> чаще обращено на глубокие личные переживания, чем на общественные события</a:t>
            </a:r>
            <a:r>
              <a:rPr lang="ru-RU" dirty="0" smtClean="0">
                <a:solidFill>
                  <a:schemeClr val="tx1">
                    <a:lumMod val="75000"/>
                    <a:lumOff val="25000"/>
                  </a:schemeClr>
                </a:solidFill>
              </a:rPr>
              <a:t>. </a:t>
            </a:r>
            <a:endParaRPr lang="ru-RU" dirty="0">
              <a:solidFill>
                <a:schemeClr val="tx1">
                  <a:lumMod val="75000"/>
                  <a:lumOff val="25000"/>
                </a:schemeClr>
              </a:solidFill>
            </a:endParaRPr>
          </a:p>
        </p:txBody>
      </p:sp>
      <p:sp>
        <p:nvSpPr>
          <p:cNvPr id="6" name="Облако 5"/>
          <p:cNvSpPr/>
          <p:nvPr/>
        </p:nvSpPr>
        <p:spPr>
          <a:xfrm rot="500937">
            <a:off x="174933" y="3713914"/>
            <a:ext cx="4714908" cy="2879100"/>
          </a:xfrm>
          <a:prstGeom prst="cloud">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dirty="0" smtClean="0">
                <a:solidFill>
                  <a:schemeClr val="tx1">
                    <a:lumMod val="75000"/>
                    <a:lumOff val="25000"/>
                  </a:schemeClr>
                </a:solidFill>
              </a:rPr>
              <a:t>Эмо часто сравнивают с </a:t>
            </a:r>
            <a:r>
              <a:rPr lang="ru-RU" sz="1200" dirty="0" smtClean="0">
                <a:solidFill>
                  <a:schemeClr val="tx1">
                    <a:lumMod val="75000"/>
                    <a:lumOff val="25000"/>
                  </a:schemeClr>
                </a:solidFill>
                <a:hlinkClick r:id="rId8" tooltip="Готы (субкультура)"/>
              </a:rPr>
              <a:t>готической субкультурой</a:t>
            </a:r>
            <a:r>
              <a:rPr lang="ru-RU" sz="1200" dirty="0" smtClean="0">
                <a:solidFill>
                  <a:schemeClr val="tx1">
                    <a:lumMod val="75000"/>
                    <a:lumOff val="25000"/>
                  </a:schemeClr>
                </a:solidFill>
              </a:rPr>
              <a:t>, что обычно вызывает протест как у «готов», так и у </a:t>
            </a:r>
            <a:r>
              <a:rPr lang="ru-RU" sz="1200" dirty="0" err="1" smtClean="0">
                <a:solidFill>
                  <a:schemeClr val="tx1">
                    <a:lumMod val="75000"/>
                    <a:lumOff val="25000"/>
                  </a:schemeClr>
                </a:solidFill>
              </a:rPr>
              <a:t>эмо-кидов</a:t>
            </a:r>
            <a:r>
              <a:rPr lang="ru-RU" sz="1200" dirty="0" smtClean="0">
                <a:solidFill>
                  <a:schemeClr val="tx1">
                    <a:lumMod val="75000"/>
                    <a:lumOff val="25000"/>
                  </a:schemeClr>
                </a:solidFill>
              </a:rPr>
              <a:t>, хотя некоторые соглашаются, что между этими субкультурами есть определённое родство. Некоторые исследователи субкультуры предположили, что </a:t>
            </a:r>
            <a:r>
              <a:rPr lang="ru-RU" sz="1200" dirty="0" err="1" smtClean="0">
                <a:solidFill>
                  <a:schemeClr val="tx1">
                    <a:lumMod val="75000"/>
                    <a:lumOff val="25000"/>
                  </a:schemeClr>
                </a:solidFill>
              </a:rPr>
              <a:t>эмо</a:t>
            </a:r>
            <a:r>
              <a:rPr lang="ru-RU" sz="1200" dirty="0" smtClean="0">
                <a:solidFill>
                  <a:schemeClr val="tx1">
                    <a:lumMod val="75000"/>
                    <a:lumOff val="25000"/>
                  </a:schemeClr>
                </a:solidFill>
              </a:rPr>
              <a:t> подвергаются ещё большему риску </a:t>
            </a:r>
            <a:r>
              <a:rPr lang="ru-RU" sz="1200" dirty="0" smtClean="0">
                <a:solidFill>
                  <a:schemeClr val="tx1">
                    <a:lumMod val="75000"/>
                    <a:lumOff val="25000"/>
                  </a:schemeClr>
                </a:solidFill>
                <a:hlinkClick r:id="rId9" tooltip="Самоубийство"/>
              </a:rPr>
              <a:t>самоубийства</a:t>
            </a:r>
            <a:r>
              <a:rPr lang="ru-RU" sz="1200" dirty="0" smtClean="0">
                <a:solidFill>
                  <a:schemeClr val="tx1">
                    <a:lumMod val="75000"/>
                    <a:lumOff val="25000"/>
                  </a:schemeClr>
                </a:solidFill>
              </a:rPr>
              <a:t>, чем «готы».</a:t>
            </a:r>
            <a:endParaRPr lang="ru-RU" sz="1200" dirty="0">
              <a:solidFill>
                <a:schemeClr val="tx1">
                  <a:lumMod val="75000"/>
                  <a:lumOff val="25000"/>
                </a:schemeClr>
              </a:solidFill>
            </a:endParaRPr>
          </a:p>
        </p:txBody>
      </p:sp>
      <p:sp>
        <p:nvSpPr>
          <p:cNvPr id="7" name="Управляющая кнопка: далее 6">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Управляющая кнопка: назад 7">
            <a:hlinkClick r:id="" action="ppaction://hlinkshowjump?jump=previousslide" highlightClick="1"/>
          </p:cNvPr>
          <p:cNvSpPr/>
          <p:nvPr/>
        </p:nvSpPr>
        <p:spPr>
          <a:xfrm>
            <a:off x="214282" y="6286520"/>
            <a:ext cx="500066" cy="42862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pull dir="u"/>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7467600" cy="5072098"/>
          </a:xfrm>
        </p:spPr>
        <p:txBody>
          <a:bodyPr>
            <a:normAutofit fontScale="90000"/>
          </a:bodyPr>
          <a:lstStyle/>
          <a:p>
            <a:r>
              <a:rPr lang="ru-RU" sz="1600" dirty="0" smtClean="0"/>
              <a:t>Помимо внешней атрибутики — «</a:t>
            </a:r>
            <a:r>
              <a:rPr lang="ru-RU" sz="1600" dirty="0" err="1" smtClean="0"/>
              <a:t>фенечек</a:t>
            </a:r>
            <a:r>
              <a:rPr lang="ru-RU" sz="1600" dirty="0" smtClean="0"/>
              <a:t>», к культуре хиппи относится также фольклорная традиция «</a:t>
            </a:r>
            <a:r>
              <a:rPr lang="ru-RU" sz="1600" dirty="0" err="1" smtClean="0"/>
              <a:t>заморочек</a:t>
            </a:r>
            <a:r>
              <a:rPr lang="ru-RU" sz="1600" dirty="0" smtClean="0"/>
              <a:t>». В основном это песни, стихи и «телеги», забавные истории из жизни системы. Одно из традиционно </a:t>
            </a:r>
            <a:r>
              <a:rPr lang="ru-RU" sz="1600" dirty="0" err="1" smtClean="0"/>
              <a:t>хипповых</a:t>
            </a:r>
            <a:r>
              <a:rPr lang="ru-RU" sz="1600" dirty="0" smtClean="0"/>
              <a:t> занятий — «</a:t>
            </a:r>
            <a:r>
              <a:rPr lang="ru-RU" sz="1600" dirty="0" err="1" smtClean="0"/>
              <a:t>аск</a:t>
            </a:r>
            <a:r>
              <a:rPr lang="ru-RU" sz="1600" dirty="0" smtClean="0"/>
              <a:t>» (от </a:t>
            </a:r>
            <a:r>
              <a:rPr lang="ru-RU" sz="1600" dirty="0" smtClean="0">
                <a:hlinkClick r:id="rId2" tooltip="Английский язык"/>
              </a:rPr>
              <a:t>англ.</a:t>
            </a:r>
            <a:r>
              <a:rPr lang="ru-RU" sz="1600" dirty="0" smtClean="0"/>
              <a:t> </a:t>
            </a:r>
            <a:r>
              <a:rPr lang="ru-RU" sz="1600" i="1" dirty="0" err="1" smtClean="0"/>
              <a:t>ask</a:t>
            </a:r>
            <a:r>
              <a:rPr lang="ru-RU" sz="1600" dirty="0" smtClean="0"/>
              <a:t> — просить, спрашивать), </a:t>
            </a:r>
            <a:r>
              <a:rPr lang="ru-RU" sz="1600" dirty="0" smtClean="0">
                <a:hlinkClick r:id="rId3" tooltip="Попрошайничество"/>
              </a:rPr>
              <a:t>попрошайничество</a:t>
            </a:r>
            <a:r>
              <a:rPr lang="ru-RU" sz="1600" dirty="0" smtClean="0"/>
              <a:t>. Обычно это собирание денег с проходящих сограждан. В СССР это было опасным и подсудным делом, но сейчас «</a:t>
            </a:r>
            <a:r>
              <a:rPr lang="ru-RU" sz="1600" dirty="0" err="1" smtClean="0"/>
              <a:t>а́скерами</a:t>
            </a:r>
            <a:r>
              <a:rPr lang="ru-RU" sz="1600" dirty="0" smtClean="0"/>
              <a:t>» часто называют уличных музыкантов — играющих не из романтических убеждений, а просто по нужде. Для такого «</a:t>
            </a:r>
            <a:r>
              <a:rPr lang="ru-RU" sz="1600" dirty="0" err="1" smtClean="0"/>
              <a:t>хиппового</a:t>
            </a:r>
            <a:r>
              <a:rPr lang="ru-RU" sz="1600" dirty="0" smtClean="0"/>
              <a:t>» образа жизни существовал специальный термин —</a:t>
            </a:r>
            <a:r>
              <a:rPr lang="ru-RU" sz="1600" i="1" dirty="0" err="1" smtClean="0"/>
              <a:t>хипповать</a:t>
            </a:r>
            <a:r>
              <a:rPr lang="ru-RU" sz="1600" dirty="0" smtClean="0"/>
              <a:t>, означающий внешнее и внутреннее состояние и поведение человека, с соответствующей атрибутикой (также нередко во время длительного безденежья в жизни), и обязательно лёгкое, </a:t>
            </a:r>
            <a:r>
              <a:rPr lang="ru-RU" sz="1600" dirty="0" err="1" smtClean="0"/>
              <a:t>ненапряжное</a:t>
            </a:r>
            <a:r>
              <a:rPr lang="ru-RU" sz="1600" dirty="0" smtClean="0"/>
              <a:t> отношение к такому состоянию.</a:t>
            </a:r>
            <a:br>
              <a:rPr lang="ru-RU" sz="1600" dirty="0" smtClean="0"/>
            </a:br>
            <a:r>
              <a:rPr lang="ru-RU" sz="1600" dirty="0" smtClean="0"/>
              <a:t>Появившись на исходе «</a:t>
            </a:r>
            <a:r>
              <a:rPr lang="ru-RU" sz="1600" dirty="0" smtClean="0">
                <a:hlinkClick r:id="rId4" tooltip="Хрущёвская оттепель"/>
              </a:rPr>
              <a:t>хрущёвской оттепели</a:t>
            </a:r>
            <a:r>
              <a:rPr lang="ru-RU" sz="1600" dirty="0" smtClean="0"/>
              <a:t>», </a:t>
            </a:r>
            <a:r>
              <a:rPr lang="ru-RU" sz="1600" dirty="0" smtClean="0">
                <a:hlinkClick r:id="rId5" tooltip="Субкультура"/>
              </a:rPr>
              <a:t>субкультура</a:t>
            </a:r>
            <a:r>
              <a:rPr lang="ru-RU" sz="1600" dirty="0" smtClean="0"/>
              <a:t> хиппи в СССР (в целом) была распространена среди весьма немногочисленных представителей молодежи. В </a:t>
            </a:r>
            <a:r>
              <a:rPr lang="ru-RU" sz="1600" dirty="0" smtClean="0">
                <a:hlinkClick r:id="rId6" tooltip="Массовое сознание"/>
              </a:rPr>
              <a:t>массовом сознании</a:t>
            </a:r>
            <a:r>
              <a:rPr lang="ru-RU" sz="1600" dirty="0" smtClean="0"/>
              <a:t> слово «хиппи» вызывало ассоциации скорее негативные — «хиппи» воспринимался как неопрятно одетый молодой человек с длинными волосами, </a:t>
            </a:r>
            <a:r>
              <a:rPr lang="ru-RU" sz="1600" dirty="0" smtClean="0">
                <a:hlinkClick r:id="rId7" tooltip="Бездельник"/>
              </a:rPr>
              <a:t>бездельник</a:t>
            </a:r>
            <a:r>
              <a:rPr lang="ru-RU" sz="1600" dirty="0" smtClean="0"/>
              <a:t>, </a:t>
            </a:r>
            <a:r>
              <a:rPr lang="ru-RU" sz="1600" dirty="0" smtClean="0">
                <a:hlinkClick r:id="rId8" tooltip="Пьянство"/>
              </a:rPr>
              <a:t>выпивоха</a:t>
            </a:r>
            <a:r>
              <a:rPr lang="ru-RU" sz="1600" dirty="0" smtClean="0"/>
              <a:t> и </a:t>
            </a:r>
            <a:r>
              <a:rPr lang="ru-RU" sz="1600" dirty="0" smtClean="0">
                <a:hlinkClick r:id="rId9" tooltip="Наркоман"/>
              </a:rPr>
              <a:t>наркоман</a:t>
            </a:r>
            <a:r>
              <a:rPr lang="ru-RU" sz="1600" dirty="0" smtClean="0"/>
              <a:t>, часто аполитичный и безыдейный, — противопоставление культивировавшемуся тогда образу «</a:t>
            </a:r>
            <a:r>
              <a:rPr lang="ru-RU" sz="1600" dirty="0" smtClean="0">
                <a:hlinkClick r:id="rId10" tooltip="Советский человек"/>
              </a:rPr>
              <a:t>советского человека</a:t>
            </a:r>
            <a:r>
              <a:rPr lang="ru-RU" sz="1600" dirty="0" smtClean="0"/>
              <a:t>», «строителя коммунизма» — опрятно одетого и коротко подстриженного, целеустремлённого, обладающего чёткими политическими воззрениями по поводу «</a:t>
            </a:r>
            <a:r>
              <a:rPr lang="ru-RU" sz="1600" dirty="0" smtClean="0">
                <a:hlinkClick r:id="rId11" tooltip="КПСС"/>
              </a:rPr>
              <a:t>линии партии</a:t>
            </a:r>
            <a:r>
              <a:rPr lang="ru-RU" sz="1600" dirty="0" smtClean="0"/>
              <a:t>». О существовании представителей «хиппи» не только за границей, но и в СССР </a:t>
            </a:r>
            <a:r>
              <a:rPr lang="ru-RU" sz="1600" dirty="0" smtClean="0">
                <a:hlinkClick r:id="rId12" tooltip="Цензура в СССР"/>
              </a:rPr>
              <a:t>можно было узнать только</a:t>
            </a:r>
            <a:r>
              <a:rPr lang="ru-RU" sz="1600" dirty="0" smtClean="0"/>
              <a:t> из критических статей в </a:t>
            </a:r>
            <a:r>
              <a:rPr lang="ru-RU" sz="1600" dirty="0" smtClean="0">
                <a:hlinkClick r:id="rId13" tooltip="Советская пропаганда"/>
              </a:rPr>
              <a:t>центральной прессе</a:t>
            </a:r>
            <a:r>
              <a:rPr lang="ru-RU" sz="1600" dirty="0" smtClean="0"/>
              <a:t> начала 70-х.</a:t>
            </a:r>
            <a:br>
              <a:rPr lang="ru-RU" sz="1600" dirty="0" smtClean="0"/>
            </a:br>
            <a:endParaRPr lang="ru-RU" sz="1600" dirty="0"/>
          </a:p>
        </p:txBody>
      </p:sp>
      <p:sp>
        <p:nvSpPr>
          <p:cNvPr id="4" name="Управляющая кнопка: домой 3">
            <a:hlinkClick r:id="rId14" action="ppaction://hlinksldjump" highlightClick="1"/>
          </p:cNvPr>
          <p:cNvSpPr/>
          <p:nvPr/>
        </p:nvSpPr>
        <p:spPr>
          <a:xfrm>
            <a:off x="8143900" y="6286520"/>
            <a:ext cx="571504" cy="57148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zoom dir="in"/>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011222"/>
          </a:xfrm>
        </p:spPr>
        <p:txBody>
          <a:bodyPr>
            <a:normAutofit/>
          </a:bodyPr>
          <a:lstStyle/>
          <a:p>
            <a:r>
              <a:rPr lang="ru-RU" sz="2000" dirty="0" smtClean="0"/>
              <a:t>Так же я задала несколько вопросов ребятам нескольких молодёжных субкультур.</a:t>
            </a:r>
            <a:endParaRPr lang="ru-RU" sz="2000" dirty="0"/>
          </a:p>
        </p:txBody>
      </p:sp>
      <p:pic>
        <p:nvPicPr>
          <p:cNvPr id="2050" name="Picture 2" descr="C:\Users\Lenovo\Desktop\1f62e75c41360474.160.vk.jpg"/>
          <p:cNvPicPr>
            <a:picLocks noChangeAspect="1" noChangeArrowheads="1"/>
          </p:cNvPicPr>
          <p:nvPr/>
        </p:nvPicPr>
        <p:blipFill>
          <a:blip r:embed="rId2" cstate="print"/>
          <a:srcRect/>
          <a:stretch>
            <a:fillRect/>
          </a:stretch>
        </p:blipFill>
        <p:spPr bwMode="auto">
          <a:xfrm>
            <a:off x="5429256" y="1857364"/>
            <a:ext cx="2762264" cy="2071698"/>
          </a:xfrm>
          <a:prstGeom prst="rect">
            <a:avLst/>
          </a:prstGeom>
        </p:spPr>
        <p:style>
          <a:lnRef idx="2">
            <a:schemeClr val="accent1"/>
          </a:lnRef>
          <a:fillRef idx="1">
            <a:schemeClr val="lt1"/>
          </a:fillRef>
          <a:effectRef idx="0">
            <a:schemeClr val="accent1"/>
          </a:effectRef>
          <a:fontRef idx="minor">
            <a:schemeClr val="dk1"/>
          </a:fontRef>
        </p:style>
      </p:pic>
      <p:pic>
        <p:nvPicPr>
          <p:cNvPr id="2051" name="Picture 3" descr="C:\Users\Lenovo\Desktop\interview_punk.jpg"/>
          <p:cNvPicPr>
            <a:picLocks noChangeAspect="1" noChangeArrowheads="1"/>
          </p:cNvPicPr>
          <p:nvPr/>
        </p:nvPicPr>
        <p:blipFill>
          <a:blip r:embed="rId3" cstate="print"/>
          <a:srcRect/>
          <a:stretch>
            <a:fillRect/>
          </a:stretch>
        </p:blipFill>
        <p:spPr bwMode="auto">
          <a:xfrm>
            <a:off x="500034" y="1357298"/>
            <a:ext cx="3525813" cy="2428892"/>
          </a:xfrm>
          <a:prstGeom prst="rect">
            <a:avLst/>
          </a:prstGeom>
        </p:spPr>
        <p:style>
          <a:lnRef idx="2">
            <a:schemeClr val="accent1"/>
          </a:lnRef>
          <a:fillRef idx="1">
            <a:schemeClr val="lt1"/>
          </a:fillRef>
          <a:effectRef idx="0">
            <a:schemeClr val="accent1"/>
          </a:effectRef>
          <a:fontRef idx="minor">
            <a:schemeClr val="dk1"/>
          </a:fontRef>
        </p:style>
      </p:pic>
      <p:pic>
        <p:nvPicPr>
          <p:cNvPr id="2052" name="Picture 4" descr="C:\Users\Lenovo\Desktop\1309456788_snimok.jpg"/>
          <p:cNvPicPr>
            <a:picLocks noChangeAspect="1" noChangeArrowheads="1"/>
          </p:cNvPicPr>
          <p:nvPr/>
        </p:nvPicPr>
        <p:blipFill>
          <a:blip r:embed="rId4" cstate="print"/>
          <a:srcRect/>
          <a:stretch>
            <a:fillRect/>
          </a:stretch>
        </p:blipFill>
        <p:spPr bwMode="auto">
          <a:xfrm>
            <a:off x="2000232" y="4071942"/>
            <a:ext cx="4624860" cy="2571768"/>
          </a:xfrm>
          <a:prstGeom prst="rect">
            <a:avLst/>
          </a:prstGeom>
        </p:spPr>
        <p:style>
          <a:lnRef idx="2">
            <a:schemeClr val="accent1"/>
          </a:lnRef>
          <a:fillRef idx="1">
            <a:schemeClr val="lt1"/>
          </a:fillRef>
          <a:effectRef idx="0">
            <a:schemeClr val="accent1"/>
          </a:effectRef>
          <a:fontRef idx="minor">
            <a:schemeClr val="dk1"/>
          </a:fontRef>
        </p:style>
      </p:pic>
      <p:sp>
        <p:nvSpPr>
          <p:cNvPr id="6" name="Управляющая кнопка: далее 5">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назад 6">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strips dir="rd"/>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369072"/>
          </a:xfrm>
        </p:spPr>
        <p:txBody>
          <a:bodyPr>
            <a:normAutofit/>
          </a:bodyPr>
          <a:lstStyle/>
          <a:p>
            <a:r>
              <a:rPr lang="ru-RU" dirty="0" smtClean="0">
                <a:solidFill>
                  <a:schemeClr val="tx1"/>
                </a:solidFill>
              </a:rPr>
              <a:t>Эмо…</a:t>
            </a:r>
            <a:br>
              <a:rPr lang="ru-RU" dirty="0" smtClean="0">
                <a:solidFill>
                  <a:schemeClr val="tx1"/>
                </a:solidFill>
              </a:rPr>
            </a:br>
            <a:r>
              <a:rPr lang="ru-RU" sz="1600" dirty="0" smtClean="0">
                <a:solidFill>
                  <a:srgbClr val="FF0000"/>
                </a:solidFill>
              </a:rPr>
              <a:t>Скажите пожалуйста, как вы поняли, что именно </a:t>
            </a:r>
            <a:r>
              <a:rPr lang="ru-RU" sz="1600" dirty="0" err="1" smtClean="0">
                <a:solidFill>
                  <a:srgbClr val="FF0000"/>
                </a:solidFill>
              </a:rPr>
              <a:t>эмо</a:t>
            </a:r>
            <a:r>
              <a:rPr lang="ru-RU" sz="1600" dirty="0" smtClean="0">
                <a:solidFill>
                  <a:srgbClr val="FF0000"/>
                </a:solidFill>
              </a:rPr>
              <a:t> ваша субкультура?</a:t>
            </a:r>
            <a:r>
              <a:rPr lang="ru-RU" sz="1600" dirty="0" smtClean="0">
                <a:solidFill>
                  <a:schemeClr val="tx1"/>
                </a:solidFill>
              </a:rPr>
              <a:t/>
            </a:r>
            <a:br>
              <a:rPr lang="ru-RU" sz="1600" dirty="0" smtClean="0">
                <a:solidFill>
                  <a:schemeClr val="tx1"/>
                </a:solidFill>
              </a:rPr>
            </a:br>
            <a:r>
              <a:rPr lang="ru-RU" sz="1600" dirty="0" smtClean="0">
                <a:solidFill>
                  <a:schemeClr val="tx1"/>
                </a:solidFill>
              </a:rPr>
              <a:t>Я стал </a:t>
            </a:r>
            <a:r>
              <a:rPr lang="ru-RU" sz="1600" dirty="0" err="1" smtClean="0">
                <a:solidFill>
                  <a:schemeClr val="tx1"/>
                </a:solidFill>
              </a:rPr>
              <a:t>эмо</a:t>
            </a:r>
            <a:r>
              <a:rPr lang="ru-RU" sz="1600" dirty="0" smtClean="0">
                <a:solidFill>
                  <a:schemeClr val="tx1"/>
                </a:solidFill>
              </a:rPr>
              <a:t> только благодаря тому, что с помощью этого я могу открыто выражать свои эмоции…</a:t>
            </a:r>
            <a:br>
              <a:rPr lang="ru-RU" sz="1600" dirty="0" smtClean="0">
                <a:solidFill>
                  <a:schemeClr val="tx1"/>
                </a:solidFill>
              </a:rPr>
            </a:br>
            <a:r>
              <a:rPr lang="ru-RU" sz="1600" dirty="0" smtClean="0">
                <a:solidFill>
                  <a:srgbClr val="FF0000"/>
                </a:solidFill>
              </a:rPr>
              <a:t>Вот многие думают, что </a:t>
            </a:r>
            <a:r>
              <a:rPr lang="ru-RU" sz="1600" dirty="0" err="1" smtClean="0">
                <a:solidFill>
                  <a:srgbClr val="FF0000"/>
                </a:solidFill>
              </a:rPr>
              <a:t>эмо</a:t>
            </a:r>
            <a:r>
              <a:rPr lang="ru-RU" sz="1600" dirty="0" smtClean="0">
                <a:solidFill>
                  <a:srgbClr val="FF0000"/>
                </a:solidFill>
              </a:rPr>
              <a:t> это суицидники и ноющие люди, ты лично, как считаешь?</a:t>
            </a:r>
            <a:br>
              <a:rPr lang="ru-RU" sz="1600" dirty="0" smtClean="0">
                <a:solidFill>
                  <a:srgbClr val="FF0000"/>
                </a:solidFill>
              </a:rPr>
            </a:br>
            <a:r>
              <a:rPr lang="ru-RU" sz="1600" dirty="0" smtClean="0">
                <a:solidFill>
                  <a:schemeClr val="tx1"/>
                </a:solidFill>
              </a:rPr>
              <a:t>Нет я так не считаю, просто есть два типа </a:t>
            </a:r>
            <a:r>
              <a:rPr lang="ru-RU" sz="1600" dirty="0" err="1" smtClean="0">
                <a:solidFill>
                  <a:schemeClr val="tx1"/>
                </a:solidFill>
              </a:rPr>
              <a:t>эмо</a:t>
            </a:r>
            <a:r>
              <a:rPr lang="ru-RU" sz="1600" dirty="0" smtClean="0">
                <a:solidFill>
                  <a:schemeClr val="tx1"/>
                </a:solidFill>
              </a:rPr>
              <a:t>:</a:t>
            </a:r>
            <a:br>
              <a:rPr lang="ru-RU" sz="1600" dirty="0" smtClean="0">
                <a:solidFill>
                  <a:schemeClr val="tx1"/>
                </a:solidFill>
              </a:rPr>
            </a:br>
            <a:r>
              <a:rPr lang="ru-RU" sz="1600" dirty="0" smtClean="0">
                <a:solidFill>
                  <a:schemeClr val="tx1"/>
                </a:solidFill>
              </a:rPr>
              <a:t>1 тип. Становятся из-за открытого самовыражения..</a:t>
            </a:r>
            <a:br>
              <a:rPr lang="ru-RU" sz="1600" dirty="0" smtClean="0">
                <a:solidFill>
                  <a:schemeClr val="tx1"/>
                </a:solidFill>
              </a:rPr>
            </a:br>
            <a:r>
              <a:rPr lang="ru-RU" sz="1600" dirty="0" smtClean="0">
                <a:solidFill>
                  <a:schemeClr val="tx1"/>
                </a:solidFill>
              </a:rPr>
              <a:t>2 тип. Становятся те кому нравиться стиль…</a:t>
            </a:r>
            <a:br>
              <a:rPr lang="ru-RU" sz="1600" dirty="0" smtClean="0">
                <a:solidFill>
                  <a:schemeClr val="tx1"/>
                </a:solidFill>
              </a:rPr>
            </a:br>
            <a:r>
              <a:rPr lang="ru-RU" sz="1600" dirty="0" smtClean="0">
                <a:solidFill>
                  <a:srgbClr val="FF0000"/>
                </a:solidFill>
              </a:rPr>
              <a:t>То есть большая часть людей не понимают "путь </a:t>
            </a:r>
            <a:r>
              <a:rPr lang="ru-RU" sz="1600" dirty="0" err="1" smtClean="0">
                <a:solidFill>
                  <a:srgbClr val="FF0000"/>
                </a:solidFill>
              </a:rPr>
              <a:t>эмо</a:t>
            </a:r>
            <a:r>
              <a:rPr lang="ru-RU" sz="1600" dirty="0" smtClean="0">
                <a:solidFill>
                  <a:srgbClr val="FF0000"/>
                </a:solidFill>
              </a:rPr>
              <a:t>"?</a:t>
            </a:r>
            <a:br>
              <a:rPr lang="ru-RU" sz="1600" dirty="0" smtClean="0">
                <a:solidFill>
                  <a:srgbClr val="FF0000"/>
                </a:solidFill>
              </a:rPr>
            </a:br>
            <a:r>
              <a:rPr lang="ru-RU" sz="1600" dirty="0" smtClean="0">
                <a:solidFill>
                  <a:srgbClr val="FF0000"/>
                </a:solidFill>
              </a:rPr>
              <a:t>К</a:t>
            </a:r>
            <a:r>
              <a:rPr lang="ru-RU" sz="1600" dirty="0" smtClean="0">
                <a:solidFill>
                  <a:schemeClr val="tx1"/>
                </a:solidFill>
              </a:rPr>
              <a:t>ак такового пути нет, каждый выбирает путь сам, ведь есть и те </a:t>
            </a:r>
            <a:r>
              <a:rPr lang="ru-RU" sz="1600" dirty="0" err="1" smtClean="0">
                <a:solidFill>
                  <a:schemeClr val="tx1"/>
                </a:solidFill>
              </a:rPr>
              <a:t>эмо</a:t>
            </a:r>
            <a:r>
              <a:rPr lang="ru-RU" sz="1600" dirty="0" smtClean="0">
                <a:solidFill>
                  <a:schemeClr val="tx1"/>
                </a:solidFill>
              </a:rPr>
              <a:t>, которые протестуют против системы с помощью суицида, те кто с помощью пирсинга и яркой одежды....... каждый по-своему</a:t>
            </a:r>
            <a:br>
              <a:rPr lang="ru-RU" sz="1600" dirty="0" smtClean="0">
                <a:solidFill>
                  <a:schemeClr val="tx1"/>
                </a:solidFill>
              </a:rPr>
            </a:br>
            <a:r>
              <a:rPr lang="ru-RU" sz="1600" dirty="0" smtClean="0">
                <a:solidFill>
                  <a:srgbClr val="FF0000"/>
                </a:solidFill>
              </a:rPr>
              <a:t>И на последок…Как желающим стать </a:t>
            </a:r>
            <a:r>
              <a:rPr lang="ru-RU" sz="1600" dirty="0" err="1" smtClean="0">
                <a:solidFill>
                  <a:srgbClr val="FF0000"/>
                </a:solidFill>
              </a:rPr>
              <a:t>эмо</a:t>
            </a:r>
            <a:r>
              <a:rPr lang="ru-RU" sz="1600" dirty="0" smtClean="0">
                <a:solidFill>
                  <a:srgbClr val="FF0000"/>
                </a:solidFill>
              </a:rPr>
              <a:t>?</a:t>
            </a:r>
            <a:br>
              <a:rPr lang="ru-RU" sz="1600" dirty="0" smtClean="0">
                <a:solidFill>
                  <a:srgbClr val="FF0000"/>
                </a:solidFill>
              </a:rPr>
            </a:br>
            <a:r>
              <a:rPr lang="ru-RU" sz="1600" dirty="0" smtClean="0">
                <a:solidFill>
                  <a:schemeClr val="tx1"/>
                </a:solidFill>
              </a:rPr>
              <a:t>не стараться списать всё на внешнюю атрибутику...... те кто хотят, они по сути уже </a:t>
            </a:r>
            <a:r>
              <a:rPr lang="ru-RU" sz="1600" dirty="0" err="1" smtClean="0">
                <a:solidFill>
                  <a:schemeClr val="tx1"/>
                </a:solidFill>
              </a:rPr>
              <a:t>эмо</a:t>
            </a:r>
            <a:r>
              <a:rPr lang="ru-RU" sz="1600" dirty="0" smtClean="0">
                <a:solidFill>
                  <a:schemeClr val="tx1"/>
                </a:solidFill>
              </a:rPr>
              <a:t>, просто нужно избавиться от комплексов и начать выражать свои эмоции открыто)</a:t>
            </a:r>
            <a:r>
              <a:rPr lang="ru-RU" sz="1600" dirty="0" smtClean="0"/>
              <a:t/>
            </a:r>
            <a:br>
              <a:rPr lang="ru-RU" sz="1600" dirty="0" smtClean="0"/>
            </a:br>
            <a:r>
              <a:rPr lang="ru-RU" sz="1600" dirty="0" smtClean="0"/>
              <a:t/>
            </a:r>
            <a:br>
              <a:rPr lang="ru-RU" sz="1600" dirty="0" smtClean="0"/>
            </a:br>
            <a:r>
              <a:rPr lang="ru-RU" sz="1600" dirty="0" smtClean="0">
                <a:solidFill>
                  <a:srgbClr val="FF0000"/>
                </a:solidFill>
              </a:rPr>
              <a:t/>
            </a:r>
            <a:br>
              <a:rPr lang="ru-RU" sz="1600" dirty="0" smtClean="0">
                <a:solidFill>
                  <a:srgbClr val="FF0000"/>
                </a:solidFill>
              </a:rPr>
            </a:br>
            <a:r>
              <a:rPr lang="ru-RU" sz="1600" dirty="0" smtClean="0"/>
              <a:t/>
            </a:r>
            <a:br>
              <a:rPr lang="ru-RU" sz="1600" dirty="0" smtClean="0"/>
            </a:br>
            <a:r>
              <a:rPr lang="ru-RU" sz="1600" dirty="0" smtClean="0">
                <a:solidFill>
                  <a:schemeClr val="tx1"/>
                </a:solidFill>
              </a:rPr>
              <a:t/>
            </a:r>
            <a:br>
              <a:rPr lang="ru-RU" sz="1600" dirty="0" smtClean="0">
                <a:solidFill>
                  <a:schemeClr val="tx1"/>
                </a:solidFill>
              </a:rPr>
            </a:br>
            <a:endParaRPr lang="ru-RU" dirty="0">
              <a:solidFill>
                <a:schemeClr val="tx1"/>
              </a:solidFill>
            </a:endParaRPr>
          </a:p>
        </p:txBody>
      </p:sp>
      <p:sp>
        <p:nvSpPr>
          <p:cNvPr id="3" name="Управляющая кнопка: далее 2">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Управляющая кнопка: назад 3">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newsflash/>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t/>
            </a:r>
            <a:br>
              <a:rPr lang="ru-RU" dirty="0" smtClean="0"/>
            </a:br>
            <a:r>
              <a:rPr lang="ru-RU" sz="1600" dirty="0" smtClean="0">
                <a:solidFill>
                  <a:schemeClr val="tx1"/>
                </a:solidFill>
              </a:rPr>
              <a:t/>
            </a:r>
            <a:br>
              <a:rPr lang="ru-RU" sz="1600" dirty="0" smtClean="0">
                <a:solidFill>
                  <a:schemeClr val="tx1"/>
                </a:solidFill>
              </a:rPr>
            </a:br>
            <a:r>
              <a:rPr lang="ru-RU" sz="1400" b="1" dirty="0" smtClean="0"/>
              <a:t/>
            </a:r>
            <a:br>
              <a:rPr lang="ru-RU" sz="1400" b="1" dirty="0" smtClean="0"/>
            </a:br>
            <a:r>
              <a:rPr lang="ru-RU" sz="1600" b="1" dirty="0" smtClean="0"/>
              <a:t/>
            </a:r>
            <a:br>
              <a:rPr lang="ru-RU" sz="1600" b="1" dirty="0" smtClean="0"/>
            </a:br>
            <a:r>
              <a:rPr lang="ru-RU" sz="1800" dirty="0" smtClean="0">
                <a:solidFill>
                  <a:srgbClr val="FF0000"/>
                </a:solidFill>
              </a:rPr>
              <a:t/>
            </a:r>
            <a:br>
              <a:rPr lang="ru-RU" sz="1800" dirty="0" smtClean="0">
                <a:solidFill>
                  <a:srgbClr val="FF0000"/>
                </a:solidFill>
              </a:rPr>
            </a:br>
            <a:r>
              <a:rPr lang="ru-RU" b="1" dirty="0" smtClean="0"/>
              <a:t/>
            </a:r>
            <a:br>
              <a:rPr lang="ru-RU" b="1" dirty="0" smtClean="0"/>
            </a:br>
            <a:r>
              <a:rPr lang="ru-RU" b="1" i="1" dirty="0" smtClean="0"/>
              <a:t/>
            </a:r>
            <a:br>
              <a:rPr lang="ru-RU" b="1" i="1" dirty="0" smtClean="0"/>
            </a:br>
            <a:r>
              <a:rPr lang="ru-RU" b="1" dirty="0" smtClean="0"/>
              <a:t/>
            </a:r>
            <a:br>
              <a:rPr lang="ru-RU" b="1" dirty="0" smtClean="0"/>
            </a:br>
            <a:r>
              <a:rPr lang="ru-RU" dirty="0" smtClean="0"/>
              <a:t/>
            </a:r>
            <a:br>
              <a:rPr lang="ru-RU" dirty="0" smtClean="0"/>
            </a:br>
            <a:endParaRPr lang="ru-RU" dirty="0"/>
          </a:p>
        </p:txBody>
      </p:sp>
      <p:sp>
        <p:nvSpPr>
          <p:cNvPr id="5" name="Содержимое 4"/>
          <p:cNvSpPr>
            <a:spLocks noGrp="1"/>
          </p:cNvSpPr>
          <p:nvPr>
            <p:ph sz="quarter" idx="1"/>
          </p:nvPr>
        </p:nvSpPr>
        <p:spPr>
          <a:xfrm>
            <a:off x="500034" y="428604"/>
            <a:ext cx="7858180" cy="5572164"/>
          </a:xfrm>
        </p:spPr>
        <p:txBody>
          <a:bodyPr>
            <a:normAutofit/>
          </a:bodyPr>
          <a:lstStyle/>
          <a:p>
            <a:pPr>
              <a:buNone/>
            </a:pPr>
            <a:r>
              <a:rPr lang="ru-RU" sz="1400" dirty="0" smtClean="0">
                <a:cs typeface="Times New Roman" pitchFamily="18" charset="0"/>
              </a:rPr>
              <a:t>Панки…</a:t>
            </a:r>
            <a:br>
              <a:rPr lang="ru-RU" sz="1400" dirty="0" smtClean="0">
                <a:cs typeface="Times New Roman" pitchFamily="18" charset="0"/>
              </a:rPr>
            </a:br>
            <a:r>
              <a:rPr lang="ru-RU" sz="1400" dirty="0" smtClean="0">
                <a:solidFill>
                  <a:srgbClr val="FF0000"/>
                </a:solidFill>
                <a:cs typeface="Times New Roman" pitchFamily="18" charset="0"/>
              </a:rPr>
              <a:t>Скажи, пожалуйста, откуда произошли панки?</a:t>
            </a:r>
            <a:br>
              <a:rPr lang="ru-RU" sz="1400" dirty="0" smtClean="0">
                <a:solidFill>
                  <a:srgbClr val="FF0000"/>
                </a:solidFill>
                <a:cs typeface="Times New Roman" pitchFamily="18" charset="0"/>
              </a:rPr>
            </a:br>
            <a:r>
              <a:rPr lang="ru-RU" sz="1400" dirty="0" smtClean="0">
                <a:cs typeface="Times New Roman" pitchFamily="18" charset="0"/>
              </a:rPr>
              <a:t>они произошли в Европе, в 70-80 годах ,тогда была страшная безработица,</a:t>
            </a:r>
            <a:br>
              <a:rPr lang="ru-RU" sz="1400" dirty="0" smtClean="0">
                <a:cs typeface="Times New Roman" pitchFamily="18" charset="0"/>
              </a:rPr>
            </a:br>
            <a:r>
              <a:rPr lang="ru-RU" sz="1400" dirty="0" smtClean="0">
                <a:cs typeface="Times New Roman" pitchFamily="18" charset="0"/>
              </a:rPr>
              <a:t>ну и народ решил блюсти анархию, </a:t>
            </a:r>
            <a:r>
              <a:rPr lang="ru-RU" sz="1400" dirty="0" err="1" smtClean="0">
                <a:cs typeface="Times New Roman" pitchFamily="18" charset="0"/>
              </a:rPr>
              <a:t>беспределить</a:t>
            </a:r>
            <a:r>
              <a:rPr lang="ru-RU" sz="1400" dirty="0" smtClean="0">
                <a:cs typeface="Times New Roman" pitchFamily="18" charset="0"/>
              </a:rPr>
              <a:t>,</a:t>
            </a:r>
            <a:br>
              <a:rPr lang="ru-RU" sz="1400" dirty="0" smtClean="0">
                <a:cs typeface="Times New Roman" pitchFamily="18" charset="0"/>
              </a:rPr>
            </a:br>
            <a:r>
              <a:rPr lang="ru-RU" sz="1400" dirty="0" smtClean="0">
                <a:cs typeface="Times New Roman" pitchFamily="18" charset="0"/>
              </a:rPr>
              <a:t>потому что не где было работать, панки-люди без будущего!</a:t>
            </a:r>
            <a:br>
              <a:rPr lang="ru-RU" sz="1400" dirty="0" smtClean="0">
                <a:cs typeface="Times New Roman" pitchFamily="18" charset="0"/>
              </a:rPr>
            </a:br>
            <a:r>
              <a:rPr lang="ru-RU" sz="1400" dirty="0" smtClean="0">
                <a:cs typeface="Times New Roman" pitchFamily="18" charset="0"/>
              </a:rPr>
              <a:t/>
            </a:r>
            <a:br>
              <a:rPr lang="ru-RU" sz="1400" dirty="0" smtClean="0">
                <a:cs typeface="Times New Roman" pitchFamily="18" charset="0"/>
              </a:rPr>
            </a:br>
            <a:r>
              <a:rPr lang="ru-RU" sz="1400" dirty="0" smtClean="0">
                <a:solidFill>
                  <a:srgbClr val="FF0000"/>
                </a:solidFill>
                <a:cs typeface="Times New Roman" pitchFamily="18" charset="0"/>
              </a:rPr>
              <a:t>Скажи, пожалуйста, как ты понял, что панк - это твоя культура?</a:t>
            </a:r>
            <a:br>
              <a:rPr lang="ru-RU" sz="1400" dirty="0" smtClean="0">
                <a:solidFill>
                  <a:srgbClr val="FF0000"/>
                </a:solidFill>
                <a:cs typeface="Times New Roman" pitchFamily="18" charset="0"/>
              </a:rPr>
            </a:br>
            <a:r>
              <a:rPr lang="ru-RU" sz="1400" dirty="0" smtClean="0">
                <a:cs typeface="Times New Roman" pitchFamily="18" charset="0"/>
              </a:rPr>
              <a:t>потому что я уже кем только не был, я был и </a:t>
            </a:r>
            <a:r>
              <a:rPr lang="ru-RU" sz="1400" dirty="0" err="1" smtClean="0">
                <a:cs typeface="Times New Roman" pitchFamily="18" charset="0"/>
              </a:rPr>
              <a:t>гоп-стопом</a:t>
            </a:r>
            <a:r>
              <a:rPr lang="ru-RU" sz="1400" dirty="0" smtClean="0">
                <a:cs typeface="Times New Roman" pitchFamily="18" charset="0"/>
              </a:rPr>
              <a:t>, </a:t>
            </a:r>
            <a:r>
              <a:rPr lang="ru-RU" sz="1400" dirty="0" err="1" smtClean="0">
                <a:cs typeface="Times New Roman" pitchFamily="18" charset="0"/>
              </a:rPr>
              <a:t>и</a:t>
            </a:r>
            <a:r>
              <a:rPr lang="ru-RU" sz="1400" dirty="0" smtClean="0">
                <a:cs typeface="Times New Roman" pitchFamily="18" charset="0"/>
              </a:rPr>
              <a:t> рокером, мне как-то больше понравилось быть панком. Мне понравились их законы, их правила, их обращение к окружающим. ну и я решил стать панком.</a:t>
            </a:r>
            <a:br>
              <a:rPr lang="ru-RU" sz="1400" dirty="0" smtClean="0">
                <a:cs typeface="Times New Roman" pitchFamily="18" charset="0"/>
              </a:rPr>
            </a:br>
            <a:r>
              <a:rPr lang="ru-RU" sz="1400" dirty="0" smtClean="0">
                <a:cs typeface="Times New Roman" pitchFamily="18" charset="0"/>
              </a:rPr>
              <a:t/>
            </a:r>
            <a:br>
              <a:rPr lang="ru-RU" sz="1400" dirty="0" smtClean="0">
                <a:cs typeface="Times New Roman" pitchFamily="18" charset="0"/>
              </a:rPr>
            </a:br>
            <a:r>
              <a:rPr lang="ru-RU" sz="1400" dirty="0" smtClean="0">
                <a:solidFill>
                  <a:srgbClr val="FF0000"/>
                </a:solidFill>
                <a:cs typeface="Times New Roman" pitchFamily="18" charset="0"/>
              </a:rPr>
              <a:t>Скажи почему союза между панками и остальными культурами не может быть, ведь они произошли как и вы от музыки?</a:t>
            </a:r>
            <a:br>
              <a:rPr lang="ru-RU" sz="1400" dirty="0" smtClean="0">
                <a:solidFill>
                  <a:srgbClr val="FF0000"/>
                </a:solidFill>
                <a:cs typeface="Times New Roman" pitchFamily="18" charset="0"/>
              </a:rPr>
            </a:br>
            <a:r>
              <a:rPr lang="ru-RU" sz="1400" dirty="0" smtClean="0">
                <a:cs typeface="Times New Roman" pitchFamily="18" charset="0"/>
              </a:rPr>
              <a:t>потому что у каждой субкультуры разное отношение к людям ,к музыке . раньше скинхеды и панки были вместе, но по неизвестной мне причине ,они стали воевать. у них разный стиль одежды, разные чувства.</a:t>
            </a:r>
            <a:br>
              <a:rPr lang="ru-RU" sz="1400" dirty="0" smtClean="0">
                <a:cs typeface="Times New Roman" pitchFamily="18" charset="0"/>
              </a:rPr>
            </a:br>
            <a:r>
              <a:rPr lang="ru-RU" sz="1400" dirty="0" smtClean="0">
                <a:cs typeface="Times New Roman" pitchFamily="18" charset="0"/>
              </a:rPr>
              <a:t/>
            </a:r>
            <a:br>
              <a:rPr lang="ru-RU" sz="1400" dirty="0" smtClean="0">
                <a:cs typeface="Times New Roman" pitchFamily="18" charset="0"/>
              </a:rPr>
            </a:br>
            <a:r>
              <a:rPr lang="ru-RU" sz="1400" dirty="0" smtClean="0">
                <a:solidFill>
                  <a:srgbClr val="FF0000"/>
                </a:solidFill>
                <a:cs typeface="Times New Roman" pitchFamily="18" charset="0"/>
              </a:rPr>
              <a:t>Но ведь так же можно общаться и  не смотря  на это…</a:t>
            </a:r>
            <a:br>
              <a:rPr lang="ru-RU" sz="1400" dirty="0" smtClean="0">
                <a:solidFill>
                  <a:srgbClr val="FF0000"/>
                </a:solidFill>
                <a:cs typeface="Times New Roman" pitchFamily="18" charset="0"/>
              </a:rPr>
            </a:br>
            <a:r>
              <a:rPr lang="ru-RU" sz="1400" dirty="0" smtClean="0">
                <a:cs typeface="Times New Roman" pitchFamily="18" charset="0"/>
              </a:rPr>
              <a:t>я не знаю, но лично моё мнение- мы все </a:t>
            </a:r>
            <a:r>
              <a:rPr lang="ru-RU" sz="1400" dirty="0" err="1" smtClean="0">
                <a:cs typeface="Times New Roman" pitchFamily="18" charset="0"/>
              </a:rPr>
              <a:t>нефоры</a:t>
            </a:r>
            <a:r>
              <a:rPr lang="ru-RU" sz="1400" dirty="0" smtClean="0">
                <a:cs typeface="Times New Roman" pitchFamily="18" charset="0"/>
              </a:rPr>
              <a:t>! -а </a:t>
            </a:r>
            <a:r>
              <a:rPr lang="ru-RU" sz="1400" dirty="0" err="1" smtClean="0">
                <a:cs typeface="Times New Roman" pitchFamily="18" charset="0"/>
              </a:rPr>
              <a:t>нефоры</a:t>
            </a:r>
            <a:r>
              <a:rPr lang="ru-RU" sz="1400" dirty="0" smtClean="0">
                <a:cs typeface="Times New Roman" pitchFamily="18" charset="0"/>
              </a:rPr>
              <a:t> должны держаться вместе.. но то что по поводу </a:t>
            </a:r>
            <a:r>
              <a:rPr lang="ru-RU" sz="1400" dirty="0" err="1" smtClean="0">
                <a:cs typeface="Times New Roman" pitchFamily="18" charset="0"/>
              </a:rPr>
              <a:t>последнего-просто</a:t>
            </a:r>
            <a:r>
              <a:rPr lang="ru-RU" sz="1400" dirty="0" smtClean="0">
                <a:cs typeface="Times New Roman" pitchFamily="18" charset="0"/>
              </a:rPr>
              <a:t> одних </a:t>
            </a:r>
            <a:r>
              <a:rPr lang="ru-RU" sz="1400" dirty="0" err="1" smtClean="0">
                <a:cs typeface="Times New Roman" pitchFamily="18" charset="0"/>
              </a:rPr>
              <a:t>наколяет</a:t>
            </a:r>
            <a:r>
              <a:rPr lang="ru-RU" sz="1400" dirty="0" smtClean="0">
                <a:cs typeface="Times New Roman" pitchFamily="18" charset="0"/>
              </a:rPr>
              <a:t> </a:t>
            </a:r>
            <a:r>
              <a:rPr lang="ru-RU" sz="1400" dirty="0" err="1" smtClean="0">
                <a:cs typeface="Times New Roman" pitchFamily="18" charset="0"/>
              </a:rPr>
              <a:t>одни-вторых</a:t>
            </a:r>
            <a:r>
              <a:rPr lang="ru-RU" sz="1400" dirty="0" smtClean="0">
                <a:cs typeface="Times New Roman" pitchFamily="18" charset="0"/>
              </a:rPr>
              <a:t> -</a:t>
            </a:r>
            <a:r>
              <a:rPr lang="ru-RU" sz="1400" dirty="0" err="1" smtClean="0">
                <a:cs typeface="Times New Roman" pitchFamily="18" charset="0"/>
              </a:rPr>
              <a:t>другие-ну</a:t>
            </a:r>
            <a:r>
              <a:rPr lang="ru-RU" sz="1400" dirty="0" smtClean="0">
                <a:cs typeface="Times New Roman" pitchFamily="18" charset="0"/>
              </a:rPr>
              <a:t> и из-за </a:t>
            </a:r>
            <a:r>
              <a:rPr lang="ru-RU" sz="1400" dirty="0" err="1" smtClean="0">
                <a:cs typeface="Times New Roman" pitchFamily="18" charset="0"/>
              </a:rPr>
              <a:t>недопонимания-они</a:t>
            </a:r>
            <a:r>
              <a:rPr lang="ru-RU" sz="1400" dirty="0" smtClean="0">
                <a:cs typeface="Times New Roman" pitchFamily="18" charset="0"/>
              </a:rPr>
              <a:t> враждуют</a:t>
            </a:r>
            <a:endParaRPr lang="ru-RU" sz="1400" dirty="0">
              <a:cs typeface="Times New Roman" pitchFamily="18" charset="0"/>
            </a:endParaRPr>
          </a:p>
        </p:txBody>
      </p:sp>
      <p:sp>
        <p:nvSpPr>
          <p:cNvPr id="3" name="Управляющая кнопка: далее 2">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Управляющая кнопка: назад 3">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newsflash/>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8286808" cy="6643710"/>
          </a:xfrm>
        </p:spPr>
        <p:txBody>
          <a:bodyPr>
            <a:normAutofit fontScale="90000"/>
          </a:bodyPr>
          <a:lstStyle/>
          <a:p>
            <a:r>
              <a:rPr lang="ru-RU" dirty="0" smtClean="0"/>
              <a:t>Отаку…</a:t>
            </a:r>
            <a:br>
              <a:rPr lang="ru-RU" dirty="0" smtClean="0"/>
            </a:br>
            <a:r>
              <a:rPr lang="ru-RU" sz="1600" dirty="0" smtClean="0">
                <a:solidFill>
                  <a:srgbClr val="FF0000"/>
                </a:solidFill>
              </a:rPr>
              <a:t>Скажи..вот как ты понял, что субкультура Отаку именно твоё?</a:t>
            </a:r>
            <a:br>
              <a:rPr lang="ru-RU" sz="1600" dirty="0" smtClean="0">
                <a:solidFill>
                  <a:srgbClr val="FF0000"/>
                </a:solidFill>
              </a:rPr>
            </a:br>
            <a:r>
              <a:rPr lang="ru-RU" sz="1600" dirty="0" smtClean="0">
                <a:solidFill>
                  <a:schemeClr val="tx1"/>
                </a:solidFill>
              </a:rPr>
              <a:t>я не смогу объяснить почему я выбрал , просто я не заметил, как я </a:t>
            </a:r>
            <a:r>
              <a:rPr lang="ru-RU" sz="1600" dirty="0" err="1" smtClean="0">
                <a:solidFill>
                  <a:schemeClr val="tx1"/>
                </a:solidFill>
              </a:rPr>
              <a:t>начил</a:t>
            </a:r>
            <a:r>
              <a:rPr lang="ru-RU" sz="1600" dirty="0" smtClean="0">
                <a:solidFill>
                  <a:schemeClr val="tx1"/>
                </a:solidFill>
              </a:rPr>
              <a:t> увлекаться аниме и смотреть новые и новые аниме, увлекся японией и тем откуда зародилось аниме</a:t>
            </a:r>
            <a:br>
              <a:rPr lang="ru-RU" sz="1600" dirty="0" smtClean="0">
                <a:solidFill>
                  <a:schemeClr val="tx1"/>
                </a:solidFill>
              </a:rPr>
            </a:br>
            <a:r>
              <a:rPr lang="ru-RU" sz="1600" dirty="0" smtClean="0">
                <a:solidFill>
                  <a:srgbClr val="FF0000"/>
                </a:solidFill>
              </a:rPr>
              <a:t>Возможно ли совмещать эту субкультуру с любой другой?</a:t>
            </a:r>
            <a:br>
              <a:rPr lang="ru-RU" sz="1600" dirty="0" smtClean="0">
                <a:solidFill>
                  <a:srgbClr val="FF0000"/>
                </a:solidFill>
              </a:rPr>
            </a:br>
            <a:r>
              <a:rPr lang="ru-RU" sz="1600" dirty="0" smtClean="0">
                <a:solidFill>
                  <a:schemeClr val="tx1"/>
                </a:solidFill>
              </a:rPr>
              <a:t>ммм я не скозалбы что это можно, где то обьеденяют аниме и </a:t>
            </a:r>
            <a:r>
              <a:rPr lang="ru-RU" sz="1600" dirty="0" err="1" smtClean="0">
                <a:solidFill>
                  <a:schemeClr val="tx1"/>
                </a:solidFill>
              </a:rPr>
              <a:t>эмо</a:t>
            </a:r>
            <a:r>
              <a:rPr lang="ru-RU" sz="1600" dirty="0" smtClean="0">
                <a:solidFill>
                  <a:schemeClr val="tx1"/>
                </a:solidFill>
              </a:rPr>
              <a:t> культуру, но я мало этого видел и знаю об этом </a:t>
            </a:r>
            <a:br>
              <a:rPr lang="ru-RU" sz="1600" dirty="0" smtClean="0">
                <a:solidFill>
                  <a:schemeClr val="tx1"/>
                </a:solidFill>
              </a:rPr>
            </a:br>
            <a:r>
              <a:rPr lang="ru-RU" sz="1600" dirty="0" smtClean="0">
                <a:solidFill>
                  <a:srgbClr val="FF0000"/>
                </a:solidFill>
              </a:rPr>
              <a:t>Есть ли что-то особенное в этой субкультуре,что с каждым днём количество отаку увеличивается?</a:t>
            </a:r>
            <a:br>
              <a:rPr lang="ru-RU" sz="1600" dirty="0" smtClean="0">
                <a:solidFill>
                  <a:srgbClr val="FF0000"/>
                </a:solidFill>
              </a:rPr>
            </a:br>
            <a:r>
              <a:rPr lang="ru-RU" sz="1600" dirty="0" smtClean="0">
                <a:solidFill>
                  <a:schemeClr val="tx1"/>
                </a:solidFill>
              </a:rPr>
              <a:t>это простота, аниме завлекает своей фантазией и оригинальностью, рассказы похожи на те. которые мы прокручивали в детстве представляя собой героев или принцесс</a:t>
            </a:r>
            <a:br>
              <a:rPr lang="ru-RU" sz="1600" dirty="0" smtClean="0">
                <a:solidFill>
                  <a:schemeClr val="tx1"/>
                </a:solidFill>
              </a:rPr>
            </a:br>
            <a:r>
              <a:rPr lang="ru-RU" sz="1800" dirty="0" smtClean="0">
                <a:solidFill>
                  <a:srgbClr val="FF0000"/>
                </a:solidFill>
              </a:rPr>
              <a:t>Считаешь ли ты,что отаку это фанат, а </a:t>
            </a:r>
            <a:r>
              <a:rPr lang="ru-RU" sz="1800" dirty="0" err="1" smtClean="0">
                <a:solidFill>
                  <a:srgbClr val="FF0000"/>
                </a:solidFill>
              </a:rPr>
              <a:t>анимешник</a:t>
            </a:r>
            <a:r>
              <a:rPr lang="ru-RU" sz="1800" dirty="0" smtClean="0">
                <a:solidFill>
                  <a:srgbClr val="FF0000"/>
                </a:solidFill>
              </a:rPr>
              <a:t> - человек увлечёный просмотром?И вообще какова разница между отаку и анимешниками?</a:t>
            </a:r>
            <a:r>
              <a:rPr lang="ru-RU" i="1" dirty="0" smtClean="0"/>
              <a:t/>
            </a:r>
            <a:br>
              <a:rPr lang="ru-RU" i="1" dirty="0" smtClean="0"/>
            </a:br>
            <a:r>
              <a:rPr lang="ru-RU" sz="1800" dirty="0" smtClean="0">
                <a:solidFill>
                  <a:schemeClr val="tx1"/>
                </a:solidFill>
              </a:rPr>
              <a:t>Отаку-знаток аниме и манги, пересмотревший большое количество аниме. Анимешник-ценитель аниме и манги </a:t>
            </a:r>
            <a:r>
              <a:rPr lang="ru-RU" sz="1800" dirty="0" err="1" smtClean="0">
                <a:solidFill>
                  <a:schemeClr val="tx1"/>
                </a:solidFill>
              </a:rPr>
              <a:t>и</a:t>
            </a:r>
            <a:r>
              <a:rPr lang="ru-RU" sz="1800" dirty="0" smtClean="0">
                <a:solidFill>
                  <a:schemeClr val="tx1"/>
                </a:solidFill>
              </a:rPr>
              <a:t> всего, что связано с Японией. А разница между нами….ну я так думаю, что в опыте)</a:t>
            </a:r>
            <a:r>
              <a:rPr lang="ru-RU" dirty="0" smtClean="0"/>
              <a:t/>
            </a:r>
            <a:br>
              <a:rPr lang="ru-RU" dirty="0" smtClean="0"/>
            </a:br>
            <a:r>
              <a:rPr lang="ru-RU" i="1" dirty="0" smtClean="0"/>
              <a:t/>
            </a:r>
            <a:br>
              <a:rPr lang="ru-RU" i="1" dirty="0" smtClean="0"/>
            </a:br>
            <a:r>
              <a:rPr lang="ru-RU" dirty="0" smtClean="0"/>
              <a:t/>
            </a:r>
            <a:br>
              <a:rPr lang="ru-RU" dirty="0" smtClean="0"/>
            </a:br>
            <a:r>
              <a:rPr lang="ru-RU" i="1" dirty="0" smtClean="0"/>
              <a:t/>
            </a:r>
            <a:br>
              <a:rPr lang="ru-RU" i="1" dirty="0" smtClean="0"/>
            </a:br>
            <a:r>
              <a:rPr lang="ru-RU" dirty="0" smtClean="0"/>
              <a:t/>
            </a:r>
            <a:br>
              <a:rPr lang="ru-RU" dirty="0" smtClean="0"/>
            </a:br>
            <a:endParaRPr lang="ru-RU" dirty="0"/>
          </a:p>
        </p:txBody>
      </p:sp>
      <p:sp>
        <p:nvSpPr>
          <p:cNvPr id="4" name="Управляющая кнопка: далее 3">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назад 4">
            <a:hlinkClick r:id="" action="ppaction://hlinkshowjump?jump=previousslide" highlightClick="1"/>
          </p:cNvPr>
          <p:cNvSpPr/>
          <p:nvPr/>
        </p:nvSpPr>
        <p:spPr>
          <a:xfrm>
            <a:off x="214282" y="6286520"/>
            <a:ext cx="571504" cy="5714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strips dir="ru"/>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600" dirty="0" smtClean="0"/>
              <a:t>Использовался материал:</a:t>
            </a:r>
            <a:br>
              <a:rPr lang="ru-RU" sz="1600" dirty="0" smtClean="0"/>
            </a:br>
            <a:endParaRPr lang="ru-RU" sz="1600" dirty="0"/>
          </a:p>
        </p:txBody>
      </p:sp>
      <p:sp>
        <p:nvSpPr>
          <p:cNvPr id="3" name="Прямоугольник 2"/>
          <p:cNvSpPr/>
          <p:nvPr/>
        </p:nvSpPr>
        <p:spPr>
          <a:xfrm>
            <a:off x="714348" y="1214423"/>
            <a:ext cx="6643718" cy="3970318"/>
          </a:xfrm>
          <a:prstGeom prst="rect">
            <a:avLst/>
          </a:prstGeom>
        </p:spPr>
        <p:txBody>
          <a:bodyPr wrap="square">
            <a:spAutoFit/>
          </a:bodyPr>
          <a:lstStyle/>
          <a:p>
            <a:r>
              <a:rPr lang="ru-RU" sz="1400" u="sng" dirty="0" smtClean="0">
                <a:hlinkClick r:id="rId2"/>
              </a:rPr>
              <a:t>http://diary.ru/~Dark-myth-about-Grave/?tag=521877</a:t>
            </a:r>
            <a:r>
              <a:rPr lang="ru-RU" sz="1400" dirty="0" smtClean="0"/>
              <a:t> гот картинки</a:t>
            </a:r>
          </a:p>
          <a:p>
            <a:r>
              <a:rPr lang="ru-RU" sz="1400" u="sng" dirty="0" smtClean="0">
                <a:hlinkClick r:id="rId3"/>
              </a:rPr>
              <a:t>http://emo.boy.blog.tut.by/2010/11/07/emo-parni-albom-1/</a:t>
            </a:r>
            <a:r>
              <a:rPr lang="ru-RU" sz="1400" dirty="0" smtClean="0"/>
              <a:t> картинки </a:t>
            </a:r>
            <a:r>
              <a:rPr lang="ru-RU" sz="1400" dirty="0" err="1" smtClean="0"/>
              <a:t>эмо</a:t>
            </a:r>
            <a:r>
              <a:rPr lang="ru-RU" sz="1400" dirty="0" smtClean="0"/>
              <a:t> парней</a:t>
            </a:r>
          </a:p>
          <a:p>
            <a:r>
              <a:rPr lang="ru-RU" sz="1400" u="sng" dirty="0" smtClean="0">
                <a:hlinkClick r:id="rId4"/>
              </a:rPr>
              <a:t>http://ru.wikipedia.org</a:t>
            </a:r>
            <a:r>
              <a:rPr lang="ru-RU" sz="1400" dirty="0" smtClean="0"/>
              <a:t>  информация о субкультурах</a:t>
            </a:r>
          </a:p>
          <a:p>
            <a:r>
              <a:rPr lang="ru-RU" sz="1400" u="sng" dirty="0" smtClean="0">
                <a:hlinkClick r:id="rId5"/>
              </a:rPr>
              <a:t>http://yasmile.ru/video/4091-veseloe-intervyu-s-nastoyaschim-pank-rokerom.html</a:t>
            </a:r>
            <a:r>
              <a:rPr lang="ru-RU" sz="1400" dirty="0" smtClean="0"/>
              <a:t> картинка панка</a:t>
            </a:r>
          </a:p>
          <a:p>
            <a:r>
              <a:rPr lang="ru-RU" sz="1400" u="sng" dirty="0" smtClean="0">
                <a:hlinkClick r:id="rId6"/>
              </a:rPr>
              <a:t>http://www.yaplakal.com/forum3/topic331990.html</a:t>
            </a:r>
            <a:r>
              <a:rPr lang="ru-RU" sz="1400" dirty="0" smtClean="0"/>
              <a:t> денди</a:t>
            </a:r>
          </a:p>
          <a:p>
            <a:r>
              <a:rPr lang="ru-RU" sz="1400" u="sng" dirty="0" smtClean="0">
                <a:hlinkClick r:id="rId7"/>
              </a:rPr>
              <a:t>http://videodisc.tv/search.php?query=%EF%E5%F0%E2%FB%E9+%EA%E0%ED%E0%EB.%E8%ED%F2%E5%F0%E2%FC%FE+%F1+%FD%EC%EE+%E1%EE%E5%EC.DDDD</a:t>
            </a:r>
            <a:r>
              <a:rPr lang="ru-RU" sz="1400" dirty="0" smtClean="0"/>
              <a:t> картинка интервью с </a:t>
            </a:r>
            <a:r>
              <a:rPr lang="ru-RU" sz="1400" dirty="0" err="1" smtClean="0"/>
              <a:t>эмо</a:t>
            </a:r>
            <a:r>
              <a:rPr lang="ru-RU" sz="1400" dirty="0" smtClean="0"/>
              <a:t> боем</a:t>
            </a:r>
          </a:p>
          <a:p>
            <a:r>
              <a:rPr lang="ru-RU" sz="1400" u="sng" dirty="0" smtClean="0">
                <a:hlinkClick r:id="rId8"/>
              </a:rPr>
              <a:t>http://www.comicart.ru/2009/11/30/intervyu-s-piterskim-pankom/</a:t>
            </a:r>
            <a:r>
              <a:rPr lang="ru-RU" sz="1400" dirty="0" smtClean="0"/>
              <a:t> интервью с панком</a:t>
            </a:r>
          </a:p>
          <a:p>
            <a:r>
              <a:rPr lang="ru-RU" sz="1400" u="sng" dirty="0" smtClean="0">
                <a:hlinkClick r:id="rId9"/>
              </a:rPr>
              <a:t>http://ya-penny-lane.livejournal.com/89583.html</a:t>
            </a:r>
            <a:r>
              <a:rPr lang="ru-RU" sz="1400" dirty="0" smtClean="0"/>
              <a:t> картинка скинхеда</a:t>
            </a:r>
          </a:p>
          <a:p>
            <a:r>
              <a:rPr lang="ru-RU" sz="1400" u="sng" dirty="0" smtClean="0">
                <a:hlinkClick r:id="rId10"/>
              </a:rPr>
              <a:t>http://archive.diary.ru/~darkforce/p27642507.htm</a:t>
            </a:r>
            <a:r>
              <a:rPr lang="ru-RU" sz="1400" dirty="0" smtClean="0"/>
              <a:t> картинки скинхедов</a:t>
            </a:r>
          </a:p>
          <a:p>
            <a:r>
              <a:rPr lang="ru-RU" sz="1400" u="sng" dirty="0" smtClean="0">
                <a:hlinkClick r:id="rId11"/>
              </a:rPr>
              <a:t>http://www.hippy.ru/ass.html</a:t>
            </a:r>
            <a:r>
              <a:rPr lang="ru-RU" sz="1400" dirty="0" smtClean="0"/>
              <a:t> картинка хиппи</a:t>
            </a:r>
            <a:endParaRPr lang="en-US" sz="1400" dirty="0" smtClean="0"/>
          </a:p>
          <a:p>
            <a:r>
              <a:rPr lang="en-US" sz="1400" dirty="0" smtClean="0">
                <a:hlinkClick r:id="rId12"/>
              </a:rPr>
              <a:t>http://www.emo.ru/</a:t>
            </a:r>
            <a:r>
              <a:rPr lang="ru-RU" sz="1400" dirty="0" smtClean="0"/>
              <a:t> картинка </a:t>
            </a:r>
            <a:r>
              <a:rPr lang="ru-RU" sz="1400" dirty="0" err="1" smtClean="0"/>
              <a:t>эмо</a:t>
            </a:r>
            <a:endParaRPr lang="ru-RU" sz="1400" dirty="0" smtClean="0"/>
          </a:p>
          <a:p>
            <a:endParaRPr lang="en-US" sz="1400" dirty="0" smtClean="0"/>
          </a:p>
          <a:p>
            <a:endParaRPr lang="ru-RU" sz="1400" dirty="0" smtClean="0"/>
          </a:p>
          <a:p>
            <a:endParaRPr lang="ru-RU" sz="1400" dirty="0"/>
          </a:p>
        </p:txBody>
      </p:sp>
      <p:sp>
        <p:nvSpPr>
          <p:cNvPr id="4" name="Управляющая кнопка: далее 3">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dissolv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enovo\Desktop\18.jpg"/>
          <p:cNvPicPr>
            <a:picLocks noChangeAspect="1" noChangeArrowheads="1"/>
          </p:cNvPicPr>
          <p:nvPr/>
        </p:nvPicPr>
        <p:blipFill>
          <a:blip r:embed="rId2" cstate="print"/>
          <a:srcRect/>
          <a:stretch>
            <a:fillRect/>
          </a:stretch>
        </p:blipFill>
        <p:spPr bwMode="auto">
          <a:xfrm>
            <a:off x="571472" y="178924"/>
            <a:ext cx="7643826" cy="6679076"/>
          </a:xfrm>
          <a:prstGeom prst="rect">
            <a:avLst/>
          </a:prstGeom>
          <a:noFill/>
          <a:effectLst>
            <a:softEdge rad="1270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4297370"/>
          </a:xfrm>
        </p:spPr>
        <p:txBody>
          <a:bodyPr>
            <a:normAutofit/>
          </a:bodyPr>
          <a:lstStyle/>
          <a:p>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endParaRPr lang="ru-RU" sz="1600" dirty="0"/>
          </a:p>
        </p:txBody>
      </p:sp>
      <p:sp>
        <p:nvSpPr>
          <p:cNvPr id="3" name="Облако 2"/>
          <p:cNvSpPr/>
          <p:nvPr/>
        </p:nvSpPr>
        <p:spPr>
          <a:xfrm rot="21010964">
            <a:off x="144714" y="356341"/>
            <a:ext cx="4357718" cy="2071702"/>
          </a:xfrm>
          <a:prstGeom prst="cloud">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lumMod val="75000"/>
                    <a:lumOff val="25000"/>
                  </a:schemeClr>
                </a:solidFill>
              </a:rPr>
              <a:t>По словам Грэхема Мартина, редактора австралийского журнала о психическом здоровье:</a:t>
            </a:r>
            <a:endParaRPr lang="ru-RU" dirty="0">
              <a:solidFill>
                <a:schemeClr val="tx1">
                  <a:lumMod val="75000"/>
                  <a:lumOff val="25000"/>
                </a:schemeClr>
              </a:solidFill>
            </a:endParaRPr>
          </a:p>
        </p:txBody>
      </p:sp>
      <p:sp>
        <p:nvSpPr>
          <p:cNvPr id="4" name="Облако 3"/>
          <p:cNvSpPr/>
          <p:nvPr/>
        </p:nvSpPr>
        <p:spPr>
          <a:xfrm rot="250032">
            <a:off x="5325239" y="3223412"/>
            <a:ext cx="3600239" cy="2376385"/>
          </a:xfrm>
          <a:prstGeom prst="cloud">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lumMod val="75000"/>
                    <a:lumOff val="25000"/>
                  </a:schemeClr>
                </a:solidFill>
              </a:rPr>
              <a:t>Например, один </a:t>
            </a:r>
            <a:r>
              <a:rPr lang="ru-RU" sz="1400" dirty="0" err="1" smtClean="0">
                <a:solidFill>
                  <a:schemeClr val="tx1">
                    <a:lumMod val="75000"/>
                    <a:lumOff val="25000"/>
                  </a:schemeClr>
                </a:solidFill>
              </a:rPr>
              <a:t>веб-сайт</a:t>
            </a:r>
            <a:r>
              <a:rPr lang="ru-RU" sz="1400" dirty="0" smtClean="0">
                <a:solidFill>
                  <a:schemeClr val="tx1">
                    <a:lumMod val="75000"/>
                    <a:lumOff val="25000"/>
                  </a:schemeClr>
                </a:solidFill>
              </a:rPr>
              <a:t>, посвящённый культуре </a:t>
            </a:r>
            <a:r>
              <a:rPr lang="ru-RU" sz="1400" dirty="0" err="1" smtClean="0">
                <a:solidFill>
                  <a:schemeClr val="tx1">
                    <a:lumMod val="75000"/>
                    <a:lumOff val="25000"/>
                  </a:schemeClr>
                </a:solidFill>
              </a:rPr>
              <a:t>эмо</a:t>
            </a:r>
            <a:r>
              <a:rPr lang="ru-RU" sz="1400" dirty="0" smtClean="0">
                <a:solidFill>
                  <a:schemeClr val="tx1">
                    <a:lumMod val="75000"/>
                    <a:lumOff val="25000"/>
                  </a:schemeClr>
                </a:solidFill>
              </a:rPr>
              <a:t>, описал как ключевое различие между этими категориями &lt;готами и </a:t>
            </a:r>
            <a:r>
              <a:rPr lang="ru-RU" sz="1400" dirty="0" err="1" smtClean="0">
                <a:solidFill>
                  <a:schemeClr val="tx1">
                    <a:lumMod val="75000"/>
                    <a:lumOff val="25000"/>
                  </a:schemeClr>
                </a:solidFill>
              </a:rPr>
              <a:t>эмо</a:t>
            </a:r>
            <a:r>
              <a:rPr lang="ru-RU" sz="1400" dirty="0" smtClean="0">
                <a:solidFill>
                  <a:schemeClr val="tx1">
                    <a:lumMod val="75000"/>
                    <a:lumOff val="25000"/>
                  </a:schemeClr>
                </a:solidFill>
              </a:rPr>
              <a:t>&gt;: </a:t>
            </a:r>
            <a:r>
              <a:rPr lang="ru-RU" sz="1400" dirty="0" err="1" smtClean="0">
                <a:solidFill>
                  <a:schemeClr val="tx1">
                    <a:lumMod val="75000"/>
                    <a:lumOff val="25000"/>
                  </a:schemeClr>
                </a:solidFill>
              </a:rPr>
              <a:t>эмо</a:t>
            </a:r>
            <a:r>
              <a:rPr lang="ru-RU" sz="1400" dirty="0" smtClean="0">
                <a:solidFill>
                  <a:schemeClr val="tx1">
                    <a:lumMod val="75000"/>
                    <a:lumOff val="25000"/>
                  </a:schemeClr>
                </a:solidFill>
              </a:rPr>
              <a:t> ненавидят себя, готы ненавидят всех. </a:t>
            </a:r>
            <a:endParaRPr lang="ru-RU" sz="1400" dirty="0">
              <a:solidFill>
                <a:schemeClr val="tx1">
                  <a:lumMod val="75000"/>
                  <a:lumOff val="25000"/>
                </a:schemeClr>
              </a:solidFill>
            </a:endParaRPr>
          </a:p>
        </p:txBody>
      </p:sp>
      <p:sp>
        <p:nvSpPr>
          <p:cNvPr id="5" name="Облако 4"/>
          <p:cNvSpPr/>
          <p:nvPr/>
        </p:nvSpPr>
        <p:spPr>
          <a:xfrm>
            <a:off x="214282" y="2500306"/>
            <a:ext cx="5643602" cy="4357694"/>
          </a:xfrm>
          <a:prstGeom prst="cloud">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lumMod val="75000"/>
                    <a:lumOff val="25000"/>
                  </a:schemeClr>
                </a:solidFill>
              </a:rPr>
              <a:t/>
            </a:r>
            <a:br>
              <a:rPr lang="ru-RU" dirty="0" smtClean="0">
                <a:solidFill>
                  <a:schemeClr val="tx1">
                    <a:lumMod val="75000"/>
                    <a:lumOff val="25000"/>
                  </a:schemeClr>
                </a:solidFill>
              </a:rPr>
            </a:br>
            <a:r>
              <a:rPr lang="ru-RU" sz="1600" dirty="0" smtClean="0">
                <a:solidFill>
                  <a:schemeClr val="tx1">
                    <a:lumMod val="75000"/>
                    <a:lumOff val="25000"/>
                  </a:schemeClr>
                </a:solidFill>
              </a:rPr>
              <a:t>Если эта ненависть к себе — правда, то можно предположить, что </a:t>
            </a:r>
            <a:r>
              <a:rPr lang="ru-RU" sz="1600" dirty="0" err="1" smtClean="0">
                <a:solidFill>
                  <a:schemeClr val="tx1">
                    <a:lumMod val="75000"/>
                    <a:lumOff val="25000"/>
                  </a:schemeClr>
                </a:solidFill>
              </a:rPr>
              <a:t>эмо</a:t>
            </a:r>
            <a:r>
              <a:rPr lang="ru-RU" sz="1600" dirty="0" smtClean="0">
                <a:solidFill>
                  <a:schemeClr val="tx1">
                    <a:lumMod val="75000"/>
                    <a:lumOff val="25000"/>
                  </a:schemeClr>
                </a:solidFill>
              </a:rPr>
              <a:t> имеют больший риск нанести себе вред, чем их ровесники-готы. Таким образом, в идентификации с культурой </a:t>
            </a:r>
            <a:r>
              <a:rPr lang="ru-RU" sz="1600" dirty="0" err="1" smtClean="0">
                <a:solidFill>
                  <a:schemeClr val="tx1">
                    <a:lumMod val="75000"/>
                    <a:lumOff val="25000"/>
                  </a:schemeClr>
                </a:solidFill>
              </a:rPr>
              <a:t>эмо</a:t>
            </a:r>
            <a:r>
              <a:rPr lang="ru-RU" sz="1600" dirty="0" smtClean="0">
                <a:solidFill>
                  <a:schemeClr val="tx1">
                    <a:lumMod val="75000"/>
                    <a:lumOff val="25000"/>
                  </a:schemeClr>
                </a:solidFill>
              </a:rPr>
              <a:t> есть определённый риск. Можно с уверенностью говорить (хотя формальных исследований на эту тему не проводилось), что </a:t>
            </a:r>
            <a:r>
              <a:rPr lang="ru-RU" sz="1600" dirty="0" err="1" smtClean="0">
                <a:solidFill>
                  <a:schemeClr val="tx1">
                    <a:lumMod val="75000"/>
                    <a:lumOff val="25000"/>
                  </a:schemeClr>
                </a:solidFill>
              </a:rPr>
              <a:t>самодеструктивное</a:t>
            </a:r>
            <a:r>
              <a:rPr lang="ru-RU" sz="1600" dirty="0" smtClean="0">
                <a:solidFill>
                  <a:schemeClr val="tx1">
                    <a:lumMod val="75000"/>
                    <a:lumOff val="25000"/>
                  </a:schemeClr>
                </a:solidFill>
              </a:rPr>
              <a:t> поведение часто встречается в данной группе и является ключевой особенностью </a:t>
            </a:r>
            <a:r>
              <a:rPr lang="ru-RU" sz="1600" dirty="0" err="1" smtClean="0">
                <a:solidFill>
                  <a:schemeClr val="tx1">
                    <a:lumMod val="75000"/>
                    <a:lumOff val="25000"/>
                  </a:schemeClr>
                </a:solidFill>
              </a:rPr>
              <a:t>эмо-культуры</a:t>
            </a:r>
            <a:r>
              <a:rPr lang="ru-RU" sz="1600" dirty="0" smtClean="0">
                <a:solidFill>
                  <a:schemeClr val="tx1">
                    <a:lumMod val="75000"/>
                    <a:lumOff val="25000"/>
                  </a:schemeClr>
                </a:solidFill>
              </a:rPr>
              <a:t>.</a:t>
            </a:r>
            <a:r>
              <a:rPr lang="ru-RU" dirty="0" smtClean="0">
                <a:solidFill>
                  <a:schemeClr val="tx1">
                    <a:lumMod val="75000"/>
                    <a:lumOff val="25000"/>
                  </a:schemeClr>
                </a:solidFill>
              </a:rPr>
              <a:t/>
            </a:r>
            <a:br>
              <a:rPr lang="ru-RU" dirty="0" smtClean="0">
                <a:solidFill>
                  <a:schemeClr val="tx1">
                    <a:lumMod val="75000"/>
                    <a:lumOff val="25000"/>
                  </a:schemeClr>
                </a:solidFill>
              </a:rPr>
            </a:br>
            <a:endParaRPr lang="ru-RU" dirty="0">
              <a:solidFill>
                <a:schemeClr val="tx1">
                  <a:lumMod val="75000"/>
                  <a:lumOff val="25000"/>
                </a:schemeClr>
              </a:solidFill>
            </a:endParaRPr>
          </a:p>
        </p:txBody>
      </p:sp>
      <p:sp>
        <p:nvSpPr>
          <p:cNvPr id="6" name="Облако 5"/>
          <p:cNvSpPr/>
          <p:nvPr/>
        </p:nvSpPr>
        <p:spPr>
          <a:xfrm rot="373264">
            <a:off x="4269885" y="228540"/>
            <a:ext cx="4357718" cy="2571744"/>
          </a:xfrm>
          <a:prstGeom prst="cloud">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lumMod val="75000"/>
                    <a:lumOff val="25000"/>
                  </a:schemeClr>
                </a:solidFill>
              </a:rPr>
              <a:t>Несмотря на очевидные сходства (романтизация </a:t>
            </a:r>
            <a:r>
              <a:rPr lang="ru-RU" sz="1400" dirty="0" smtClean="0">
                <a:solidFill>
                  <a:schemeClr val="tx1">
                    <a:lumMod val="75000"/>
                    <a:lumOff val="25000"/>
                  </a:schemeClr>
                </a:solidFill>
                <a:hlinkClick r:id="rId2" tooltip="Смерть"/>
              </a:rPr>
              <a:t>смерти</a:t>
            </a:r>
            <a:r>
              <a:rPr lang="ru-RU" sz="1400" dirty="0" smtClean="0">
                <a:solidFill>
                  <a:schemeClr val="tx1">
                    <a:lumMod val="75000"/>
                    <a:lumOff val="25000"/>
                  </a:schemeClr>
                </a:solidFill>
              </a:rPr>
              <a:t>, </a:t>
            </a:r>
            <a:r>
              <a:rPr lang="ru-RU" sz="1400" dirty="0" smtClean="0">
                <a:solidFill>
                  <a:schemeClr val="tx1">
                    <a:lumMod val="75000"/>
                    <a:lumOff val="25000"/>
                  </a:schemeClr>
                </a:solidFill>
                <a:hlinkClick r:id="rId3" tooltip="Депрессивность (страница отсутствует)"/>
              </a:rPr>
              <a:t>депрессивность</a:t>
            </a:r>
            <a:r>
              <a:rPr lang="ru-RU" sz="1400" dirty="0" smtClean="0">
                <a:solidFill>
                  <a:schemeClr val="tx1">
                    <a:lumMod val="75000"/>
                    <a:lumOff val="25000"/>
                  </a:schemeClr>
                </a:solidFill>
              </a:rPr>
              <a:t>, любовь к чёрному цвету) и общие корни (</a:t>
            </a:r>
            <a:r>
              <a:rPr lang="ru-RU" sz="1400" dirty="0" err="1" smtClean="0">
                <a:solidFill>
                  <a:schemeClr val="tx1">
                    <a:lumMod val="75000"/>
                    <a:lumOff val="25000"/>
                  </a:schemeClr>
                </a:solidFill>
                <a:hlinkClick r:id="rId4" tooltip="Готик-рок"/>
              </a:rPr>
              <a:t>готик-рок</a:t>
            </a:r>
            <a:r>
              <a:rPr lang="ru-RU" sz="1400" dirty="0" smtClean="0">
                <a:solidFill>
                  <a:schemeClr val="tx1">
                    <a:lumMod val="75000"/>
                    <a:lumOff val="25000"/>
                  </a:schemeClr>
                </a:solidFill>
              </a:rPr>
              <a:t>, как и </a:t>
            </a:r>
            <a:r>
              <a:rPr lang="ru-RU" sz="1400" dirty="0" err="1" smtClean="0">
                <a:solidFill>
                  <a:schemeClr val="tx1">
                    <a:lumMod val="75000"/>
                    <a:lumOff val="25000"/>
                  </a:schemeClr>
                </a:solidFill>
                <a:hlinkClick r:id="rId5" tooltip="Эмо-кор"/>
              </a:rPr>
              <a:t>эмо-кор</a:t>
            </a:r>
            <a:r>
              <a:rPr lang="ru-RU" sz="1400" dirty="0" smtClean="0">
                <a:solidFill>
                  <a:schemeClr val="tx1">
                    <a:lumMod val="75000"/>
                    <a:lumOff val="25000"/>
                  </a:schemeClr>
                </a:solidFill>
              </a:rPr>
              <a:t>, развился из </a:t>
            </a:r>
            <a:r>
              <a:rPr lang="ru-RU" sz="1400" dirty="0" err="1" smtClean="0">
                <a:solidFill>
                  <a:schemeClr val="tx1">
                    <a:lumMod val="75000"/>
                    <a:lumOff val="25000"/>
                  </a:schemeClr>
                </a:solidFill>
                <a:hlinkClick r:id="rId6" tooltip="Панк-рок"/>
              </a:rPr>
              <a:t>панк-рока</a:t>
            </a:r>
            <a:r>
              <a:rPr lang="ru-RU" sz="1400" dirty="0" smtClean="0">
                <a:solidFill>
                  <a:schemeClr val="tx1">
                    <a:lumMod val="75000"/>
                    <a:lumOff val="25000"/>
                  </a:schemeClr>
                </a:solidFill>
              </a:rPr>
              <a:t>), между этими субкультурами есть много различий.</a:t>
            </a:r>
            <a:endParaRPr lang="ru-RU" dirty="0">
              <a:solidFill>
                <a:schemeClr val="tx1">
                  <a:lumMod val="75000"/>
                  <a:lumOff val="25000"/>
                </a:schemeClr>
              </a:solidFill>
            </a:endParaRPr>
          </a:p>
        </p:txBody>
      </p:sp>
      <p:sp>
        <p:nvSpPr>
          <p:cNvPr id="7" name="Управляющая кнопка: далее 6">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Управляющая кнопка: назад 7">
            <a:hlinkClick r:id="" action="ppaction://hlinkshowjump?jump=previousslide" highlightClick="1"/>
          </p:cNvPr>
          <p:cNvSpPr/>
          <p:nvPr/>
        </p:nvSpPr>
        <p:spPr>
          <a:xfrm>
            <a:off x="214282" y="6286520"/>
            <a:ext cx="500066" cy="42862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2590002"/>
          </a:xfrm>
        </p:spPr>
        <p:txBody>
          <a:bodyPr>
            <a:normAutofit fontScale="90000"/>
          </a:bodyPr>
          <a:lstStyle/>
          <a:p>
            <a:r>
              <a:rPr lang="ru-RU" sz="1600" dirty="0" smtClean="0"/>
              <a:t>Традиционной причёской </a:t>
            </a:r>
            <a:r>
              <a:rPr lang="ru-RU" sz="1600" dirty="0" err="1" smtClean="0"/>
              <a:t>эмо</a:t>
            </a:r>
            <a:r>
              <a:rPr lang="ru-RU" sz="1600" dirty="0" smtClean="0"/>
              <a:t> считается косая, рваная </a:t>
            </a:r>
            <a:r>
              <a:rPr lang="ru-RU" sz="1600" dirty="0" smtClean="0">
                <a:hlinkClick r:id="rId2" tooltip="Чёлка"/>
              </a:rPr>
              <a:t>чёлка</a:t>
            </a:r>
            <a:r>
              <a:rPr lang="ru-RU" sz="1600" dirty="0" smtClean="0"/>
              <a:t> до кончика носа, закрывающая один глаз, а сзади короткие волосы, торчащие в разные стороны. Предпочтение отдаётся жёстким прямым чёрным волосам. У девушек возможны детские, смешные причёски — два «маленьких хвостика», яркие «заколочки» — «сердечки» по бокам, </a:t>
            </a:r>
            <a:r>
              <a:rPr lang="ru-RU" sz="1600" dirty="0" smtClean="0">
                <a:hlinkClick r:id="rId3" tooltip="Бант (страница отсутствует)"/>
              </a:rPr>
              <a:t>бантики</a:t>
            </a:r>
            <a:r>
              <a:rPr lang="ru-RU" sz="1600" dirty="0" smtClean="0"/>
              <a:t>. Для создания этих причёсок </a:t>
            </a:r>
            <a:r>
              <a:rPr lang="ru-RU" sz="1600" dirty="0" err="1" smtClean="0"/>
              <a:t>эмо</a:t>
            </a:r>
            <a:r>
              <a:rPr lang="ru-RU" sz="1600" dirty="0" smtClean="0"/>
              <a:t> используют большое количество фиксирующего </a:t>
            </a:r>
            <a:r>
              <a:rPr lang="ru-RU" sz="1600" dirty="0" smtClean="0">
                <a:hlinkClick r:id="rId4" tooltip="Лак"/>
              </a:rPr>
              <a:t>лака</a:t>
            </a:r>
            <a:r>
              <a:rPr lang="ru-RU" sz="1600" dirty="0" smtClean="0"/>
              <a:t> для волос.</a:t>
            </a:r>
            <a:br>
              <a:rPr lang="ru-RU" sz="1600" dirty="0" smtClean="0"/>
            </a:br>
            <a:r>
              <a:rPr lang="ru-RU" sz="1600" dirty="0" smtClean="0"/>
              <a:t>Часто эмо-киды прокалывают уши или делают </a:t>
            </a:r>
            <a:r>
              <a:rPr lang="ru-RU" sz="1600" dirty="0" smtClean="0">
                <a:hlinkClick r:id="rId5" tooltip="Тоннели"/>
              </a:rPr>
              <a:t>тоннели</a:t>
            </a:r>
            <a:r>
              <a:rPr lang="ru-RU" sz="1600" dirty="0" smtClean="0"/>
              <a:t>. На лице и иных частях тела эмо-кида может быть </a:t>
            </a:r>
            <a:r>
              <a:rPr lang="ru-RU" sz="1600" dirty="0" smtClean="0">
                <a:hlinkClick r:id="rId6" tooltip="Пирсинг"/>
              </a:rPr>
              <a:t>пирсинг</a:t>
            </a:r>
            <a:r>
              <a:rPr lang="ru-RU" sz="1600" dirty="0" smtClean="0"/>
              <a:t> (например в губах и левой ноздре, бровях, переносице).</a:t>
            </a:r>
            <a:br>
              <a:rPr lang="ru-RU" sz="1600" dirty="0" smtClean="0"/>
            </a:br>
            <a:r>
              <a:rPr lang="ru-RU" sz="1600" dirty="0" smtClean="0"/>
              <a:t>И юноши, и девушки могут красить губы под цвет кожи, использовать светлый тональный крем. </a:t>
            </a:r>
            <a:r>
              <a:rPr lang="ru-RU" sz="1600" dirty="0" smtClean="0">
                <a:hlinkClick r:id="rId7" tooltip="Глаз"/>
              </a:rPr>
              <a:t>Глаза</a:t>
            </a:r>
            <a:r>
              <a:rPr lang="ru-RU" sz="1600" dirty="0" smtClean="0"/>
              <a:t> густо подводят </a:t>
            </a:r>
            <a:r>
              <a:rPr lang="ru-RU" sz="1600" dirty="0" smtClean="0">
                <a:hlinkClick r:id="rId8" tooltip="Карандаш"/>
              </a:rPr>
              <a:t>карандашом</a:t>
            </a:r>
            <a:r>
              <a:rPr lang="ru-RU" sz="1600" dirty="0" smtClean="0"/>
              <a:t> или </a:t>
            </a:r>
            <a:r>
              <a:rPr lang="ru-RU" sz="1600" dirty="0" smtClean="0">
                <a:hlinkClick r:id="rId9" tooltip="Тушь"/>
              </a:rPr>
              <a:t>тушью</a:t>
            </a:r>
            <a:r>
              <a:rPr lang="ru-RU" sz="1600" dirty="0" smtClean="0"/>
              <a:t>. Ногти покрывают чёрным лако</a:t>
            </a:r>
            <a:r>
              <a:rPr lang="ru-RU" sz="1400" dirty="0" smtClean="0"/>
              <a:t>м.</a:t>
            </a:r>
            <a:br>
              <a:rPr lang="ru-RU" sz="1400" dirty="0" smtClean="0"/>
            </a:br>
            <a:endParaRPr lang="ru-RU" sz="1400" dirty="0"/>
          </a:p>
        </p:txBody>
      </p:sp>
      <p:pic>
        <p:nvPicPr>
          <p:cNvPr id="3" name="Рисунок 2" descr="Emosmile.png">
            <a:hlinkClick r:id="rId10"/>
          </p:cNvPr>
          <p:cNvPicPr/>
          <p:nvPr/>
        </p:nvPicPr>
        <p:blipFill>
          <a:blip r:embed="rId11" cstate="print"/>
          <a:srcRect/>
          <a:stretch>
            <a:fillRect/>
          </a:stretch>
        </p:blipFill>
        <p:spPr bwMode="auto">
          <a:xfrm>
            <a:off x="6143636" y="4643446"/>
            <a:ext cx="1571636" cy="1643074"/>
          </a:xfrm>
          <a:prstGeom prst="rect">
            <a:avLst/>
          </a:prstGeom>
          <a:noFill/>
          <a:ln w="9525">
            <a:noFill/>
            <a:miter lim="800000"/>
            <a:headEnd/>
            <a:tailEnd/>
          </a:ln>
        </p:spPr>
      </p:pic>
      <p:pic>
        <p:nvPicPr>
          <p:cNvPr id="5" name="Рисунок 4" descr="http://upload.wikimedia.org/wikipedia/commons/thumb/f/fc/Earplug.jpg/120px-Earplug.jpg">
            <a:hlinkClick r:id="rId12"/>
          </p:cNvPr>
          <p:cNvPicPr/>
          <p:nvPr/>
        </p:nvPicPr>
        <p:blipFill>
          <a:blip r:embed="rId13" cstate="print"/>
          <a:srcRect/>
          <a:stretch>
            <a:fillRect/>
          </a:stretch>
        </p:blipFill>
        <p:spPr bwMode="auto">
          <a:xfrm>
            <a:off x="6143636" y="2643182"/>
            <a:ext cx="1357322" cy="1928826"/>
          </a:xfrm>
          <a:prstGeom prst="rect">
            <a:avLst/>
          </a:prstGeom>
          <a:ln>
            <a:headEnd/>
            <a:tailEnd/>
          </a:ln>
        </p:spPr>
        <p:style>
          <a:lnRef idx="2">
            <a:schemeClr val="dk1"/>
          </a:lnRef>
          <a:fillRef idx="1">
            <a:schemeClr val="lt1"/>
          </a:fillRef>
          <a:effectRef idx="0">
            <a:schemeClr val="dk1"/>
          </a:effectRef>
          <a:fontRef idx="minor">
            <a:schemeClr val="dk1"/>
          </a:fontRef>
        </p:style>
      </p:pic>
      <p:pic>
        <p:nvPicPr>
          <p:cNvPr id="1028" name="Picture 4" descr="C:\Users\Lenovo\Desktop\Очередной проект\487.jpeg"/>
          <p:cNvPicPr>
            <a:picLocks noChangeAspect="1" noChangeArrowheads="1"/>
          </p:cNvPicPr>
          <p:nvPr/>
        </p:nvPicPr>
        <p:blipFill>
          <a:blip r:embed="rId14" cstate="print"/>
          <a:srcRect/>
          <a:stretch>
            <a:fillRect/>
          </a:stretch>
        </p:blipFill>
        <p:spPr bwMode="auto">
          <a:xfrm>
            <a:off x="785786" y="2857496"/>
            <a:ext cx="2428892" cy="3805052"/>
          </a:xfrm>
          <a:prstGeom prst="rect">
            <a:avLst/>
          </a:prstGeom>
        </p:spPr>
        <p:style>
          <a:lnRef idx="2">
            <a:schemeClr val="dk1"/>
          </a:lnRef>
          <a:fillRef idx="1">
            <a:schemeClr val="lt1"/>
          </a:fillRef>
          <a:effectRef idx="0">
            <a:schemeClr val="dk1"/>
          </a:effectRef>
          <a:fontRef idx="minor">
            <a:schemeClr val="dk1"/>
          </a:fontRef>
        </p:style>
      </p:pic>
      <p:pic>
        <p:nvPicPr>
          <p:cNvPr id="1030" name="Picture 6" descr="C:\Users\Lenovo\Desktop\Очередной проект\01.jpg"/>
          <p:cNvPicPr>
            <a:picLocks noChangeAspect="1" noChangeArrowheads="1"/>
          </p:cNvPicPr>
          <p:nvPr/>
        </p:nvPicPr>
        <p:blipFill>
          <a:blip r:embed="rId15" cstate="print"/>
          <a:srcRect/>
          <a:stretch>
            <a:fillRect/>
          </a:stretch>
        </p:blipFill>
        <p:spPr bwMode="auto">
          <a:xfrm>
            <a:off x="3428992" y="2857496"/>
            <a:ext cx="2571768" cy="3660090"/>
          </a:xfrm>
          <a:prstGeom prst="rect">
            <a:avLst/>
          </a:prstGeom>
        </p:spPr>
        <p:style>
          <a:lnRef idx="2">
            <a:schemeClr val="accent1"/>
          </a:lnRef>
          <a:fillRef idx="1">
            <a:schemeClr val="lt1"/>
          </a:fillRef>
          <a:effectRef idx="0">
            <a:schemeClr val="accent1"/>
          </a:effectRef>
          <a:fontRef idx="minor">
            <a:schemeClr val="dk1"/>
          </a:fontRef>
        </p:style>
      </p:pic>
      <p:sp>
        <p:nvSpPr>
          <p:cNvPr id="7" name="Управляющая кнопка: далее 6">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Управляющая кнопка: назад 7">
            <a:hlinkClick r:id="" action="ppaction://hlinkshowjump?jump=previousslide" highlightClick="1"/>
          </p:cNvPr>
          <p:cNvSpPr/>
          <p:nvPr/>
        </p:nvSpPr>
        <p:spPr>
          <a:xfrm>
            <a:off x="214282" y="6286520"/>
            <a:ext cx="500066" cy="42862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heel spokes="2"/>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0"/>
            <a:ext cx="8543956" cy="4857760"/>
          </a:xfrm>
        </p:spPr>
        <p:txBody>
          <a:bodyPr>
            <a:normAutofit/>
          </a:bodyPr>
          <a:lstStyle/>
          <a:p>
            <a:r>
              <a:rPr lang="ru-RU" sz="1400" dirty="0" smtClean="0"/>
              <a:t> </a:t>
            </a:r>
            <a:br>
              <a:rPr lang="ru-RU" sz="1400" dirty="0" smtClean="0"/>
            </a:br>
            <a:r>
              <a:rPr lang="ru-RU" sz="1400" dirty="0" smtClean="0"/>
              <a:t/>
            </a:r>
            <a:br>
              <a:rPr lang="ru-RU" sz="1400" dirty="0" smtClean="0"/>
            </a:br>
            <a:endParaRPr lang="ru-RU" sz="1400" dirty="0"/>
          </a:p>
        </p:txBody>
      </p:sp>
      <p:sp>
        <p:nvSpPr>
          <p:cNvPr id="4" name="Управляющая кнопка: домой 3">
            <a:hlinkClick r:id="rId2" action="ppaction://hlinksldjump" highlightClick="1"/>
          </p:cNvPr>
          <p:cNvSpPr/>
          <p:nvPr/>
        </p:nvSpPr>
        <p:spPr>
          <a:xfrm>
            <a:off x="8143900" y="6286520"/>
            <a:ext cx="571504" cy="57148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Облако 4"/>
          <p:cNvSpPr/>
          <p:nvPr/>
        </p:nvSpPr>
        <p:spPr>
          <a:xfrm rot="20553987">
            <a:off x="-43589" y="402768"/>
            <a:ext cx="5599055" cy="3429024"/>
          </a:xfrm>
          <a:prstGeom prst="cloud">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smtClean="0">
                <a:solidFill>
                  <a:schemeClr val="tx1">
                    <a:lumMod val="75000"/>
                    <a:lumOff val="25000"/>
                  </a:schemeClr>
                </a:solidFill>
              </a:rPr>
              <a:t>Одежда</a:t>
            </a:r>
            <a:r>
              <a:rPr lang="ru-RU" sz="1400" dirty="0" smtClean="0">
                <a:solidFill>
                  <a:schemeClr val="tx1">
                    <a:lumMod val="75000"/>
                    <a:lumOff val="25000"/>
                  </a:schemeClr>
                </a:solidFill>
              </a:rPr>
              <a:t/>
            </a:r>
            <a:br>
              <a:rPr lang="ru-RU" sz="1400" dirty="0" smtClean="0">
                <a:solidFill>
                  <a:schemeClr val="tx1">
                    <a:lumMod val="75000"/>
                    <a:lumOff val="25000"/>
                  </a:schemeClr>
                </a:solidFill>
              </a:rPr>
            </a:br>
            <a:r>
              <a:rPr lang="ru-RU" sz="1400" dirty="0" smtClean="0">
                <a:solidFill>
                  <a:schemeClr val="tx1">
                    <a:lumMod val="75000"/>
                    <a:lumOff val="25000"/>
                  </a:schemeClr>
                </a:solidFill>
              </a:rPr>
              <a:t>Для </a:t>
            </a:r>
            <a:r>
              <a:rPr lang="ru-RU" sz="1400" dirty="0" err="1" smtClean="0">
                <a:solidFill>
                  <a:schemeClr val="tx1">
                    <a:lumMod val="75000"/>
                    <a:lumOff val="25000"/>
                  </a:schemeClr>
                </a:solidFill>
              </a:rPr>
              <a:t>эмо</a:t>
            </a:r>
            <a:r>
              <a:rPr lang="ru-RU" sz="1400" dirty="0" smtClean="0">
                <a:solidFill>
                  <a:schemeClr val="tx1">
                    <a:lumMod val="75000"/>
                    <a:lumOff val="25000"/>
                  </a:schemeClr>
                </a:solidFill>
              </a:rPr>
              <a:t> характерна одежда в розово-чёрных тонах, с двуцветными узорами и стилизованными значками. Основными цветами в одежде являются чёрный и </a:t>
            </a:r>
            <a:r>
              <a:rPr lang="ru-RU" sz="1400" dirty="0" err="1" smtClean="0">
                <a:solidFill>
                  <a:schemeClr val="tx1">
                    <a:lumMod val="75000"/>
                    <a:lumOff val="25000"/>
                  </a:schemeClr>
                </a:solidFill>
              </a:rPr>
              <a:t>розовый</a:t>
            </a:r>
            <a:r>
              <a:rPr lang="ru-RU" sz="1400" dirty="0" smtClean="0">
                <a:solidFill>
                  <a:schemeClr val="tx1">
                    <a:lumMod val="75000"/>
                    <a:lumOff val="25000"/>
                  </a:schemeClr>
                </a:solidFill>
              </a:rPr>
              <a:t> (пурпурный), хотя и другие </a:t>
            </a:r>
            <a:r>
              <a:rPr lang="ru-RU" sz="1400" dirty="0" err="1" smtClean="0">
                <a:solidFill>
                  <a:schemeClr val="tx1">
                    <a:lumMod val="75000"/>
                    <a:lumOff val="25000"/>
                  </a:schemeClr>
                </a:solidFill>
              </a:rPr>
              <a:t>шокирующе-яркие</a:t>
            </a:r>
            <a:r>
              <a:rPr lang="ru-RU" sz="1400" dirty="0" smtClean="0">
                <a:solidFill>
                  <a:schemeClr val="tx1">
                    <a:lumMod val="75000"/>
                    <a:lumOff val="25000"/>
                  </a:schemeClr>
                </a:solidFill>
              </a:rPr>
              <a:t> сочетания считаются допустимыми.</a:t>
            </a:r>
            <a:br>
              <a:rPr lang="ru-RU" sz="1400" dirty="0" smtClean="0">
                <a:solidFill>
                  <a:schemeClr val="tx1">
                    <a:lumMod val="75000"/>
                    <a:lumOff val="25000"/>
                  </a:schemeClr>
                </a:solidFill>
              </a:rPr>
            </a:br>
            <a:r>
              <a:rPr lang="ru-RU" sz="1400" dirty="0" smtClean="0">
                <a:solidFill>
                  <a:schemeClr val="tx1">
                    <a:lumMod val="75000"/>
                    <a:lumOff val="25000"/>
                  </a:schemeClr>
                </a:solidFill>
              </a:rPr>
              <a:t>Бывают сочетания в широкую полоску. Часто на одежде изображены названия </a:t>
            </a:r>
            <a:r>
              <a:rPr lang="ru-RU" sz="1400" dirty="0" err="1" smtClean="0">
                <a:solidFill>
                  <a:schemeClr val="tx1">
                    <a:lumMod val="75000"/>
                    <a:lumOff val="25000"/>
                  </a:schemeClr>
                </a:solidFill>
              </a:rPr>
              <a:t>эмо-групп</a:t>
            </a:r>
            <a:r>
              <a:rPr lang="ru-RU" sz="1400" dirty="0" smtClean="0">
                <a:solidFill>
                  <a:schemeClr val="tx1">
                    <a:lumMod val="75000"/>
                    <a:lumOff val="25000"/>
                  </a:schemeClr>
                </a:solidFill>
              </a:rPr>
              <a:t>, смешные рисунки или расколотые сердца. Встречаются черты спортивного стиля одежды </a:t>
            </a:r>
            <a:r>
              <a:rPr lang="ru-RU" sz="1400" dirty="0" err="1" smtClean="0">
                <a:solidFill>
                  <a:schemeClr val="tx1">
                    <a:lumMod val="75000"/>
                    <a:lumOff val="25000"/>
                  </a:schemeClr>
                </a:solidFill>
                <a:hlinkClick r:id="rId3" tooltip="Скейтборд"/>
              </a:rPr>
              <a:t>скейтбордистов</a:t>
            </a:r>
            <a:endParaRPr lang="ru-RU" sz="1400" dirty="0">
              <a:solidFill>
                <a:schemeClr val="tx1">
                  <a:lumMod val="75000"/>
                  <a:lumOff val="25000"/>
                </a:schemeClr>
              </a:solidFill>
            </a:endParaRPr>
          </a:p>
        </p:txBody>
      </p:sp>
      <p:sp>
        <p:nvSpPr>
          <p:cNvPr id="7" name="Облако 6"/>
          <p:cNvSpPr/>
          <p:nvPr/>
        </p:nvSpPr>
        <p:spPr>
          <a:xfrm rot="288233">
            <a:off x="4297582" y="-4159"/>
            <a:ext cx="4858850" cy="3886651"/>
          </a:xfrm>
          <a:prstGeom prst="cloud">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lumMod val="75000"/>
                    <a:lumOff val="25000"/>
                  </a:schemeClr>
                </a:solidFill>
              </a:rPr>
              <a:t>Характерная для </a:t>
            </a:r>
            <a:r>
              <a:rPr lang="ru-RU" sz="1400" dirty="0" err="1" smtClean="0">
                <a:solidFill>
                  <a:schemeClr val="tx1">
                    <a:lumMod val="75000"/>
                    <a:lumOff val="25000"/>
                  </a:schemeClr>
                </a:solidFill>
              </a:rPr>
              <a:t>эмо</a:t>
            </a:r>
            <a:r>
              <a:rPr lang="ru-RU" sz="1400" dirty="0" smtClean="0">
                <a:solidFill>
                  <a:schemeClr val="tx1">
                    <a:lumMod val="75000"/>
                    <a:lumOff val="25000"/>
                  </a:schemeClr>
                </a:solidFill>
              </a:rPr>
              <a:t> обувь — </a:t>
            </a:r>
            <a:r>
              <a:rPr lang="ru-RU" sz="1400" dirty="0" smtClean="0">
                <a:solidFill>
                  <a:schemeClr val="tx1">
                    <a:lumMod val="75000"/>
                    <a:lumOff val="25000"/>
                  </a:schemeClr>
                </a:solidFill>
                <a:hlinkClick r:id="rId4" tooltip="Кеды"/>
              </a:rPr>
              <a:t>кеды</a:t>
            </a:r>
            <a:r>
              <a:rPr lang="ru-RU" sz="1400" dirty="0" smtClean="0">
                <a:solidFill>
                  <a:schemeClr val="tx1">
                    <a:lumMod val="75000"/>
                    <a:lumOff val="25000"/>
                  </a:schemeClr>
                </a:solidFill>
              </a:rPr>
              <a:t> типа </a:t>
            </a:r>
            <a:r>
              <a:rPr lang="ru-RU" sz="1400" dirty="0" err="1" smtClean="0">
                <a:solidFill>
                  <a:schemeClr val="tx1">
                    <a:lumMod val="75000"/>
                    <a:lumOff val="25000"/>
                  </a:schemeClr>
                </a:solidFill>
                <a:hlinkClick r:id="rId5" tooltip="Converse All-Star"/>
              </a:rPr>
              <a:t>Converse</a:t>
            </a:r>
            <a:r>
              <a:rPr lang="ru-RU" sz="1400" dirty="0" smtClean="0">
                <a:solidFill>
                  <a:schemeClr val="tx1">
                    <a:lumMod val="75000"/>
                    <a:lumOff val="25000"/>
                  </a:schemeClr>
                </a:solidFill>
              </a:rPr>
              <a:t> или </a:t>
            </a:r>
            <a:r>
              <a:rPr lang="ru-RU" sz="1400" dirty="0" err="1" smtClean="0">
                <a:solidFill>
                  <a:schemeClr val="tx1">
                    <a:lumMod val="75000"/>
                    <a:lumOff val="25000"/>
                  </a:schemeClr>
                </a:solidFill>
              </a:rPr>
              <a:t>скейтерские</a:t>
            </a:r>
            <a:r>
              <a:rPr lang="ru-RU" sz="1400" dirty="0" smtClean="0">
                <a:solidFill>
                  <a:schemeClr val="tx1">
                    <a:lumMod val="75000"/>
                    <a:lumOff val="25000"/>
                  </a:schemeClr>
                </a:solidFill>
              </a:rPr>
              <a:t> кеды, а также </a:t>
            </a:r>
            <a:r>
              <a:rPr lang="ru-RU" sz="1400" dirty="0" err="1" smtClean="0">
                <a:solidFill>
                  <a:schemeClr val="tx1">
                    <a:lumMod val="75000"/>
                    <a:lumOff val="25000"/>
                  </a:schemeClr>
                </a:solidFill>
                <a:hlinkClick r:id="rId6" tooltip="Флип"/>
              </a:rPr>
              <a:t>флипы</a:t>
            </a:r>
            <a:r>
              <a:rPr lang="ru-RU" sz="1400" dirty="0" smtClean="0">
                <a:solidFill>
                  <a:schemeClr val="tx1">
                    <a:lumMod val="75000"/>
                    <a:lumOff val="25000"/>
                  </a:schemeClr>
                </a:solidFill>
              </a:rPr>
              <a:t> (тряпичные тапочки в ромбик), </a:t>
            </a:r>
            <a:r>
              <a:rPr lang="ru-RU" sz="1400" dirty="0" err="1" smtClean="0">
                <a:solidFill>
                  <a:schemeClr val="tx1">
                    <a:lumMod val="75000"/>
                    <a:lumOff val="25000"/>
                  </a:schemeClr>
                </a:solidFill>
              </a:rPr>
              <a:t>слипоны</a:t>
            </a:r>
            <a:r>
              <a:rPr lang="ru-RU" sz="1400" dirty="0" smtClean="0">
                <a:solidFill>
                  <a:schemeClr val="tx1">
                    <a:lumMod val="75000"/>
                    <a:lumOff val="25000"/>
                  </a:schemeClr>
                </a:solidFill>
              </a:rPr>
              <a:t> (обувь, похожая на тапочки, но с подошвой, как у кед), </a:t>
            </a:r>
            <a:r>
              <a:rPr lang="ru-RU" sz="1400" dirty="0" err="1" smtClean="0">
                <a:solidFill>
                  <a:schemeClr val="tx1">
                    <a:lumMod val="75000"/>
                    <a:lumOff val="25000"/>
                  </a:schemeClr>
                </a:solidFill>
                <a:hlinkClick r:id="rId7" tooltip="Вэнс"/>
              </a:rPr>
              <a:t>вэнсы</a:t>
            </a:r>
            <a:r>
              <a:rPr lang="ru-RU" sz="1400" dirty="0" smtClean="0">
                <a:solidFill>
                  <a:schemeClr val="tx1">
                    <a:lumMod val="75000"/>
                    <a:lumOff val="25000"/>
                  </a:schemeClr>
                </a:solidFill>
              </a:rPr>
              <a:t> с узором в шашечку.</a:t>
            </a:r>
            <a:br>
              <a:rPr lang="ru-RU" sz="1400" dirty="0" smtClean="0">
                <a:solidFill>
                  <a:schemeClr val="tx1">
                    <a:lumMod val="75000"/>
                    <a:lumOff val="25000"/>
                  </a:schemeClr>
                </a:solidFill>
              </a:rPr>
            </a:br>
            <a:r>
              <a:rPr lang="ru-RU" sz="1400" dirty="0" smtClean="0">
                <a:solidFill>
                  <a:schemeClr val="tx1">
                    <a:lumMod val="75000"/>
                    <a:lumOff val="25000"/>
                  </a:schemeClr>
                </a:solidFill>
              </a:rPr>
              <a:t>Наиболее типичная одежда:</a:t>
            </a:r>
            <a:br>
              <a:rPr lang="ru-RU" sz="1400" dirty="0" smtClean="0">
                <a:solidFill>
                  <a:schemeClr val="tx1">
                    <a:lumMod val="75000"/>
                    <a:lumOff val="25000"/>
                  </a:schemeClr>
                </a:solidFill>
              </a:rPr>
            </a:br>
            <a:r>
              <a:rPr lang="ru-RU" sz="1400" dirty="0" smtClean="0">
                <a:solidFill>
                  <a:schemeClr val="tx1">
                    <a:lumMod val="75000"/>
                    <a:lumOff val="25000"/>
                  </a:schemeClr>
                </a:solidFill>
              </a:rPr>
              <a:t>Узкая, обтягивающая </a:t>
            </a:r>
            <a:r>
              <a:rPr lang="ru-RU" sz="1400" dirty="0" smtClean="0">
                <a:solidFill>
                  <a:schemeClr val="tx1">
                    <a:lumMod val="75000"/>
                    <a:lumOff val="25000"/>
                  </a:schemeClr>
                </a:solidFill>
                <a:hlinkClick r:id="rId8" tooltip="Футболка"/>
              </a:rPr>
              <a:t>футболка</a:t>
            </a:r>
            <a:r>
              <a:rPr lang="ru-RU" sz="1400" dirty="0" smtClean="0">
                <a:solidFill>
                  <a:schemeClr val="tx1">
                    <a:lumMod val="75000"/>
                    <a:lumOff val="25000"/>
                  </a:schemeClr>
                </a:solidFill>
              </a:rPr>
              <a:t>.</a:t>
            </a:r>
            <a:br>
              <a:rPr lang="ru-RU" sz="1400" dirty="0" smtClean="0">
                <a:solidFill>
                  <a:schemeClr val="tx1">
                    <a:lumMod val="75000"/>
                    <a:lumOff val="25000"/>
                  </a:schemeClr>
                </a:solidFill>
              </a:rPr>
            </a:br>
            <a:r>
              <a:rPr lang="ru-RU" sz="1400" dirty="0" smtClean="0">
                <a:solidFill>
                  <a:schemeClr val="tx1">
                    <a:lumMod val="75000"/>
                    <a:lumOff val="25000"/>
                  </a:schemeClr>
                </a:solidFill>
              </a:rPr>
              <a:t>Узкие </a:t>
            </a:r>
            <a:r>
              <a:rPr lang="ru-RU" sz="1400" dirty="0" smtClean="0">
                <a:solidFill>
                  <a:schemeClr val="tx1">
                    <a:lumMod val="75000"/>
                    <a:lumOff val="25000"/>
                  </a:schemeClr>
                </a:solidFill>
                <a:hlinkClick r:id="rId9" tooltip="Джинсы"/>
              </a:rPr>
              <a:t>джинсы</a:t>
            </a:r>
            <a:r>
              <a:rPr lang="ru-RU" sz="1400" dirty="0" smtClean="0">
                <a:solidFill>
                  <a:schemeClr val="tx1">
                    <a:lumMod val="75000"/>
                    <a:lumOff val="25000"/>
                  </a:schemeClr>
                </a:solidFill>
              </a:rPr>
              <a:t> чёрного или </a:t>
            </a:r>
            <a:r>
              <a:rPr lang="ru-RU" sz="1400" dirty="0" err="1" smtClean="0">
                <a:solidFill>
                  <a:schemeClr val="tx1">
                    <a:lumMod val="75000"/>
                    <a:lumOff val="25000"/>
                  </a:schemeClr>
                </a:solidFill>
              </a:rPr>
              <a:t>пепельного-синего</a:t>
            </a:r>
            <a:r>
              <a:rPr lang="ru-RU" sz="1400" dirty="0" smtClean="0">
                <a:solidFill>
                  <a:schemeClr val="tx1">
                    <a:lumMod val="75000"/>
                    <a:lumOff val="25000"/>
                  </a:schemeClr>
                </a:solidFill>
              </a:rPr>
              <a:t> цвета, возможно, с дырками или заплатками.</a:t>
            </a:r>
            <a:endParaRPr lang="ru-RU" sz="1400" dirty="0">
              <a:solidFill>
                <a:schemeClr val="tx1">
                  <a:lumMod val="75000"/>
                  <a:lumOff val="25000"/>
                </a:schemeClr>
              </a:solidFill>
            </a:endParaRPr>
          </a:p>
        </p:txBody>
      </p:sp>
      <p:sp>
        <p:nvSpPr>
          <p:cNvPr id="8" name="Облако 7"/>
          <p:cNvSpPr/>
          <p:nvPr/>
        </p:nvSpPr>
        <p:spPr>
          <a:xfrm rot="21235546">
            <a:off x="958879" y="3292711"/>
            <a:ext cx="5715040" cy="3574788"/>
          </a:xfrm>
          <a:prstGeom prst="cloud">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lumMod val="75000"/>
                    <a:lumOff val="25000"/>
                  </a:schemeClr>
                </a:solidFill>
              </a:rPr>
              <a:t>Чёрный или </a:t>
            </a:r>
            <a:r>
              <a:rPr lang="ru-RU" sz="1400" dirty="0" err="1" smtClean="0">
                <a:solidFill>
                  <a:schemeClr val="tx1">
                    <a:lumMod val="75000"/>
                    <a:lumOff val="25000"/>
                  </a:schemeClr>
                </a:solidFill>
              </a:rPr>
              <a:t>розовый</a:t>
            </a:r>
            <a:r>
              <a:rPr lang="ru-RU" sz="1400" dirty="0" smtClean="0">
                <a:solidFill>
                  <a:schemeClr val="tx1">
                    <a:lumMod val="75000"/>
                    <a:lumOff val="25000"/>
                  </a:schemeClr>
                </a:solidFill>
              </a:rPr>
              <a:t> ремень (часто из </a:t>
            </a:r>
            <a:r>
              <a:rPr lang="ru-RU" sz="1400" dirty="0" err="1" smtClean="0">
                <a:solidFill>
                  <a:schemeClr val="tx1">
                    <a:lumMod val="75000"/>
                    <a:lumOff val="25000"/>
                  </a:schemeClr>
                </a:solidFill>
              </a:rPr>
              <a:t>кожезаменителя</a:t>
            </a:r>
            <a:r>
              <a:rPr lang="ru-RU" sz="1400" dirty="0" smtClean="0">
                <a:solidFill>
                  <a:schemeClr val="tx1">
                    <a:lumMod val="75000"/>
                    <a:lumOff val="25000"/>
                  </a:schemeClr>
                </a:solidFill>
              </a:rPr>
              <a:t> по причине приверженности некоторых </a:t>
            </a:r>
            <a:r>
              <a:rPr lang="ru-RU" sz="1400" dirty="0" err="1" smtClean="0">
                <a:solidFill>
                  <a:schemeClr val="tx1">
                    <a:lumMod val="75000"/>
                    <a:lumOff val="25000"/>
                  </a:schemeClr>
                </a:solidFill>
              </a:rPr>
              <a:t>эмо-кидов</a:t>
            </a:r>
            <a:r>
              <a:rPr lang="ru-RU" sz="1400" dirty="0" smtClean="0">
                <a:solidFill>
                  <a:schemeClr val="tx1">
                    <a:lumMod val="75000"/>
                    <a:lumOff val="25000"/>
                  </a:schemeClr>
                </a:solidFill>
              </a:rPr>
              <a:t> к </a:t>
            </a:r>
            <a:r>
              <a:rPr lang="ru-RU" sz="1400" dirty="0" err="1" smtClean="0">
                <a:solidFill>
                  <a:schemeClr val="tx1">
                    <a:lumMod val="75000"/>
                    <a:lumOff val="25000"/>
                  </a:schemeClr>
                </a:solidFill>
                <a:hlinkClick r:id="rId10" tooltip="Веганизм"/>
              </a:rPr>
              <a:t>веганизму</a:t>
            </a:r>
            <a:r>
              <a:rPr lang="ru-RU" sz="1400" dirty="0" smtClean="0">
                <a:solidFill>
                  <a:schemeClr val="tx1">
                    <a:lumMod val="75000"/>
                    <a:lumOff val="25000"/>
                  </a:schemeClr>
                </a:solidFill>
              </a:rPr>
              <a:t>) с заклёпками, провисающими цепями и большой бляхой с символикой.</a:t>
            </a:r>
            <a:br>
              <a:rPr lang="ru-RU" sz="1400" dirty="0" smtClean="0">
                <a:solidFill>
                  <a:schemeClr val="tx1">
                    <a:lumMod val="75000"/>
                    <a:lumOff val="25000"/>
                  </a:schemeClr>
                </a:solidFill>
              </a:rPr>
            </a:br>
            <a:r>
              <a:rPr lang="ru-RU" sz="1400" dirty="0" smtClean="0">
                <a:solidFill>
                  <a:schemeClr val="tx1">
                    <a:lumMod val="75000"/>
                    <a:lumOff val="25000"/>
                  </a:schemeClr>
                </a:solidFill>
                <a:hlinkClick r:id="rId4" tooltip="Кеды"/>
              </a:rPr>
              <a:t>Кеды</a:t>
            </a:r>
            <a:r>
              <a:rPr lang="ru-RU" sz="1400" dirty="0" smtClean="0">
                <a:solidFill>
                  <a:schemeClr val="tx1">
                    <a:lumMod val="75000"/>
                    <a:lumOff val="25000"/>
                  </a:schemeClr>
                </a:solidFill>
              </a:rPr>
              <a:t> с яркими или чёрными </a:t>
            </a:r>
            <a:r>
              <a:rPr lang="ru-RU" sz="1400" dirty="0" smtClean="0">
                <a:solidFill>
                  <a:schemeClr val="tx1">
                    <a:lumMod val="75000"/>
                    <a:lumOff val="25000"/>
                  </a:schemeClr>
                </a:solidFill>
                <a:hlinkClick r:id="rId11" tooltip="Шнурки"/>
              </a:rPr>
              <a:t>шнурками</a:t>
            </a:r>
            <a:r>
              <a:rPr lang="ru-RU" sz="1400" dirty="0" smtClean="0">
                <a:solidFill>
                  <a:schemeClr val="tx1">
                    <a:lumMod val="75000"/>
                    <a:lumOff val="25000"/>
                  </a:schemeClr>
                </a:solidFill>
              </a:rPr>
              <a:t>, зашнурованными особым</a:t>
            </a:r>
            <a:r>
              <a:rPr lang="ru-RU" sz="1400" baseline="30000" dirty="0" smtClean="0">
                <a:solidFill>
                  <a:schemeClr val="tx1">
                    <a:lumMod val="75000"/>
                    <a:lumOff val="25000"/>
                  </a:schemeClr>
                </a:solidFill>
              </a:rPr>
              <a:t> </a:t>
            </a:r>
            <a:r>
              <a:rPr lang="ru-RU" sz="1400" dirty="0" smtClean="0">
                <a:solidFill>
                  <a:schemeClr val="tx1">
                    <a:lumMod val="75000"/>
                    <a:lumOff val="25000"/>
                  </a:schemeClr>
                </a:solidFill>
              </a:rPr>
              <a:t> способом.</a:t>
            </a:r>
            <a:br>
              <a:rPr lang="ru-RU" sz="1400" dirty="0" smtClean="0">
                <a:solidFill>
                  <a:schemeClr val="tx1">
                    <a:lumMod val="75000"/>
                    <a:lumOff val="25000"/>
                  </a:schemeClr>
                </a:solidFill>
              </a:rPr>
            </a:br>
            <a:r>
              <a:rPr lang="ru-RU" sz="1400" dirty="0" smtClean="0">
                <a:solidFill>
                  <a:schemeClr val="tx1">
                    <a:lumMod val="75000"/>
                    <a:lumOff val="25000"/>
                  </a:schemeClr>
                </a:solidFill>
              </a:rPr>
              <a:t>Клетчатая </a:t>
            </a:r>
            <a:r>
              <a:rPr lang="ru-RU" sz="1400" dirty="0" err="1" smtClean="0">
                <a:solidFill>
                  <a:schemeClr val="tx1">
                    <a:lumMod val="75000"/>
                    <a:lumOff val="25000"/>
                  </a:schemeClr>
                </a:solidFill>
              </a:rPr>
              <a:t>косынка-</a:t>
            </a:r>
            <a:r>
              <a:rPr lang="ru-RU" sz="1400" dirty="0" err="1" smtClean="0">
                <a:solidFill>
                  <a:schemeClr val="tx1">
                    <a:lumMod val="75000"/>
                    <a:lumOff val="25000"/>
                  </a:schemeClr>
                </a:solidFill>
                <a:hlinkClick r:id="rId12" tooltip="Арафатка"/>
              </a:rPr>
              <a:t>арафатка</a:t>
            </a:r>
            <a:r>
              <a:rPr lang="ru-RU" sz="1400" dirty="0" smtClean="0">
                <a:solidFill>
                  <a:schemeClr val="tx1">
                    <a:lumMod val="75000"/>
                    <a:lumOff val="25000"/>
                  </a:schemeClr>
                </a:solidFill>
              </a:rPr>
              <a:t> на шее.</a:t>
            </a:r>
            <a:br>
              <a:rPr lang="ru-RU" sz="1400" dirty="0" smtClean="0">
                <a:solidFill>
                  <a:schemeClr val="tx1">
                    <a:lumMod val="75000"/>
                    <a:lumOff val="25000"/>
                  </a:schemeClr>
                </a:solidFill>
              </a:rPr>
            </a:br>
            <a:r>
              <a:rPr lang="ru-RU" sz="1400" dirty="0" smtClean="0">
                <a:solidFill>
                  <a:schemeClr val="tx1">
                    <a:lumMod val="75000"/>
                    <a:lumOff val="25000"/>
                  </a:schemeClr>
                </a:solidFill>
              </a:rPr>
              <a:t>Присутствуют </a:t>
            </a:r>
            <a:r>
              <a:rPr lang="ru-RU" sz="1400" dirty="0" err="1" smtClean="0">
                <a:solidFill>
                  <a:schemeClr val="tx1">
                    <a:lumMod val="75000"/>
                    <a:lumOff val="25000"/>
                  </a:schemeClr>
                </a:solidFill>
              </a:rPr>
              <a:t>ободочки</a:t>
            </a:r>
            <a:r>
              <a:rPr lang="ru-RU" sz="1400" dirty="0" smtClean="0">
                <a:solidFill>
                  <a:schemeClr val="tx1">
                    <a:lumMod val="75000"/>
                    <a:lumOff val="25000"/>
                  </a:schemeClr>
                </a:solidFill>
              </a:rPr>
              <a:t> с бантиком. Полосатые гетры на руках. Реже встречается одежда </a:t>
            </a:r>
            <a:r>
              <a:rPr lang="ru-RU" sz="1400" dirty="0" err="1" smtClean="0">
                <a:solidFill>
                  <a:schemeClr val="tx1">
                    <a:lumMod val="75000"/>
                    <a:lumOff val="25000"/>
                  </a:schemeClr>
                </a:solidFill>
                <a:hlinkClick r:id="rId13" tooltip="Унисекс"/>
              </a:rPr>
              <a:t>унисекс</a:t>
            </a:r>
            <a:r>
              <a:rPr lang="ru-RU" sz="1400" dirty="0" smtClean="0">
                <a:solidFill>
                  <a:schemeClr val="tx1">
                    <a:lumMod val="75000"/>
                    <a:lumOff val="25000"/>
                  </a:schemeClr>
                </a:solidFill>
              </a:rPr>
              <a:t>.</a:t>
            </a:r>
            <a:endParaRPr lang="ru-RU" sz="1400" dirty="0">
              <a:solidFill>
                <a:schemeClr val="tx1">
                  <a:lumMod val="75000"/>
                  <a:lumOff val="25000"/>
                </a:schemeClr>
              </a:solidFill>
            </a:endParaRPr>
          </a:p>
        </p:txBody>
      </p:sp>
      <p:sp>
        <p:nvSpPr>
          <p:cNvPr id="9" name="Управляющая кнопка: назад 8">
            <a:hlinkClick r:id="" action="ppaction://hlinkshowjump?jump=previousslide" highlightClick="1"/>
          </p:cNvPr>
          <p:cNvSpPr/>
          <p:nvPr/>
        </p:nvSpPr>
        <p:spPr>
          <a:xfrm>
            <a:off x="214282" y="6286520"/>
            <a:ext cx="500066" cy="42862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Готы</a:t>
            </a:r>
            <a:endParaRPr lang="ru-RU" dirty="0"/>
          </a:p>
        </p:txBody>
      </p:sp>
      <p:pic>
        <p:nvPicPr>
          <p:cNvPr id="4" name="Содержимое 3" descr="x_2fd050ee.jpg"/>
          <p:cNvPicPr>
            <a:picLocks noGrp="1" noChangeAspect="1"/>
          </p:cNvPicPr>
          <p:nvPr>
            <p:ph sz="quarter" idx="1"/>
          </p:nvPr>
        </p:nvPicPr>
        <p:blipFill>
          <a:blip r:embed="rId2" cstate="print"/>
          <a:stretch>
            <a:fillRect/>
          </a:stretch>
        </p:blipFill>
        <p:spPr>
          <a:xfrm>
            <a:off x="500034" y="1428736"/>
            <a:ext cx="3222262" cy="4572000"/>
          </a:xfrm>
          <a:prstGeom prst="rect">
            <a:avLst/>
          </a:prstGeom>
          <a:ln>
            <a:noFill/>
          </a:ln>
          <a:effectLst>
            <a:softEdge rad="112500"/>
          </a:effectLst>
        </p:spPr>
      </p:pic>
      <p:pic>
        <p:nvPicPr>
          <p:cNvPr id="2050" name="Picture 2" descr="C:\Users\Lenovo\Desktop\Очередной проект\Готы\004webbig1.jpeg"/>
          <p:cNvPicPr>
            <a:picLocks noChangeAspect="1" noChangeArrowheads="1"/>
          </p:cNvPicPr>
          <p:nvPr/>
        </p:nvPicPr>
        <p:blipFill>
          <a:blip r:embed="rId3" cstate="print"/>
          <a:srcRect/>
          <a:stretch>
            <a:fillRect/>
          </a:stretch>
        </p:blipFill>
        <p:spPr bwMode="auto">
          <a:xfrm>
            <a:off x="4643438" y="1428736"/>
            <a:ext cx="3200400" cy="4810125"/>
          </a:xfrm>
          <a:prstGeom prst="rect">
            <a:avLst/>
          </a:prstGeom>
        </p:spPr>
        <p:style>
          <a:lnRef idx="2">
            <a:schemeClr val="accent1"/>
          </a:lnRef>
          <a:fillRef idx="1">
            <a:schemeClr val="lt1"/>
          </a:fillRef>
          <a:effectRef idx="0">
            <a:schemeClr val="accent1"/>
          </a:effectRef>
          <a:fontRef idx="minor">
            <a:schemeClr val="dk1"/>
          </a:fontRef>
        </p:style>
      </p:pic>
      <p:sp>
        <p:nvSpPr>
          <p:cNvPr id="5" name="Управляющая кнопка: далее 4">
            <a:hlinkClick r:id="" action="ppaction://hlinkshowjump?jump=nextslide" highlightClick="1"/>
          </p:cNvPr>
          <p:cNvSpPr/>
          <p:nvPr/>
        </p:nvSpPr>
        <p:spPr>
          <a:xfrm>
            <a:off x="8143900" y="6357934"/>
            <a:ext cx="571504" cy="5000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checke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615</TotalTime>
  <Words>933</Words>
  <Application>Microsoft Office PowerPoint</Application>
  <PresentationFormat>Экран (4:3)</PresentationFormat>
  <Paragraphs>125</Paragraphs>
  <Slides>56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56</vt:i4>
      </vt:variant>
    </vt:vector>
  </HeadingPairs>
  <TitlesOfParts>
    <vt:vector size="57" baseType="lpstr">
      <vt:lpstr>Эркер</vt:lpstr>
      <vt:lpstr>Молодёжные   субкультуры</vt:lpstr>
      <vt:lpstr>Презентация PowerPoint</vt:lpstr>
      <vt:lpstr>                  Эмо</vt:lpstr>
      <vt:lpstr>Эмо (англ. emo: от emotional — эмоциональный) — молодёжная субкультура, образовавшаяся на базе поклонников одноимённого музыкального стиля.  Её представителей называют эмо-киды (emo + англ. kid — молодой человек; ребенок)или, в зависимости от пола: эмо-бой (англ. boy — мальчик, парень), эмо-гёрл (англ. girl — девочка, девушка).   </vt:lpstr>
      <vt:lpstr>         </vt:lpstr>
      <vt:lpstr>    </vt:lpstr>
      <vt:lpstr>Традиционной причёской эмо считается косая, рваная чёлка до кончика носа, закрывающая один глаз, а сзади короткие волосы, торчащие в разные стороны. Предпочтение отдаётся жёстким прямым чёрным волосам. У девушек возможны детские, смешные причёски — два «маленьких хвостика», яркие «заколочки» — «сердечки» по бокам, бантики. Для создания этих причёсок эмо используют большое количество фиксирующего лака для волос. Часто эмо-киды прокалывают уши или делают тоннели. На лице и иных частях тела эмо-кида может быть пирсинг (например в губах и левой ноздре, бровях, переносице). И юноши, и девушки могут красить губы под цвет кожи, использовать светлый тональный крем. Глаза густо подводят карандашом или тушью. Ногти покрывают чёрным лаком. </vt:lpstr>
      <vt:lpstr>   </vt:lpstr>
      <vt:lpstr>                   Готы</vt:lpstr>
      <vt:lpstr>        </vt:lpstr>
      <vt:lpstr>        </vt:lpstr>
      <vt:lpstr>Презентация PowerPoint</vt:lpstr>
      <vt:lpstr>            Кибер-готы</vt:lpstr>
      <vt:lpstr>     </vt:lpstr>
      <vt:lpstr>Презентация PowerPoint</vt:lpstr>
      <vt:lpstr>      </vt:lpstr>
      <vt:lpstr>Презентация PowerPoint</vt:lpstr>
      <vt:lpstr>                 Панки</vt:lpstr>
      <vt:lpstr>    </vt:lpstr>
      <vt:lpstr>Презентация PowerPoint</vt:lpstr>
      <vt:lpstr>                 Фрики-Гангуро</vt:lpstr>
      <vt:lpstr>      </vt:lpstr>
      <vt:lpstr>Внешний вид: • очень сильный загар или обилие темного тонального крема. Есть и ОЧЕНЬ сильно загорелые приверженцы этой субкультуры, их называют немного по-другому, а именно "гонгуро". • длинные осветленные волосы (кстати, процедура окрашивания волос в белый цвет занимает полдня и стоит 400$!). Также волосы могут быть выкрашены в разные цвета • светлый макияж  • на глазах - черная или белая подводка. • накладные ресницы, иногда невероятных размеров • яркая одежда, мини-юбки • туфли или ботинки на платформе. Высокие платформы (где-то 15 см) делают их гораздо выше обычных японцев.  • множество украшений • искусственные цветы в волосах • цветные контактные линзы • в руках – мобильный телефон, такой же разноцветный, как и сами гангуро </vt:lpstr>
      <vt:lpstr>На телефоне - цветные фотонаклейки пурикура (purikura). Гангуро делают их в специальных фото-кабинках, затем там же выбирают фон, делают надписи на сенсорном экране, затем кабинка печатает серию фото, которая делится между друзьями. Обратная сторона фото легко наклеивается куда угодно. Пурикура очень популярна среди японской молодежи, они собирают их и обмениваются с друзьями. Цель облика гангуро - быть похожими на калифорнийских девушек с пляжа, и в этом им помогает солярий, тональный крем, осветление волос и голубые контактные линзы. В общем же, внешность гангуро явно противоречит древним японским представлениям о красоте, ведь в древности японки старались сделать свое лицо как можно белее и красили губы в ярко красный цвет.  Отрицание японских идеалов красоты, использование сленга, необычное чувство стиля - все это привело к тому, что молодые люди «гангуро» обычно преподносятся негативно японскими масс-медиа. А девушки-гангуро вообще считаются аутсайдерами японского общества. </vt:lpstr>
      <vt:lpstr>Кто входит в эту субкультуру?  Во-первых, конечно, молодые японские девушки. Очень популярна эта субкультура и среди школьниц (они, кстати, кроме коротких юбок, характерных для «гангуро», надевают приспущенные белые гольфы).  Но не надо думать, что эта культура непопулярна среди мужской части населения. Есть и мужчины-гангуро, их еще называют «Sentaagai» или по-английски - «center guy». Это название произошло от наименования «Center Street», пешеходной улицы с множеством магазинов, где очень часто можно увидеть гангуро. Парни-гангуро придерживаются такой же идеологии, что и девушки, - не пренебрегают яркой одеждой, любят украшения, искусственные цветы. Они тоже красят волосы в разные цвета и любят сильный загар. В общем, сплошной праздник для глаза.  Где можно встретить? Во всех развлекательных районах Токио: Шинжуку (Shinjuku), Шибуя (Shibuya), Ахикабара (Ahikabara), Роппонги (Roppongi) или Акасака (Akasaka). Гангуро обожают шоппинг, поэтому их можно нередко встретить в торговых центрах. Они любят развлекаться, любят, когда шумно и весело, поэтому часто ходят в клубы. Умонастроением целиком и полностью придерживаются западного типа мышления, то есть позитивное и одновременно потребительское отношение к жизни. Японские консерваторы ругают гангуро за излишний материализм, считая, что это показатель духовного обнищания японской молодежи. Забавно было бы посмотреть на возможные мутации нашей молодежи, вдруг если бы к нам пришла и эта мода тоже. Впрочем... это совсем не исключено. </vt:lpstr>
      <vt:lpstr>Что читают гангуро?  • в основном журналы мод, например, "Popteen", "Ego System","Egg" и "Cawaii" • смс-сообщения. Их вообще редко можно встретить без мобильных.  Что любят? • ходить по магазинам. Обожают вещи «от кутюр» • использовать сленг • ходить по клубам • посылать смс-сообщения.  • слушать музыку. Любимых исполнителей много, например Амуро Намие или группа «Max» </vt:lpstr>
      <vt:lpstr>            Scene Kids </vt:lpstr>
      <vt:lpstr>Scene Kids (рус. Дети Сцены, также часто просто Scene) - молодая музыкальная субкультура сформировавшиеся из английской субкультуры чав и поклонников музыкального жанра кранккор впоследствии. Основным правилом Детей Сцены является тезис о намеренном ношении той одежды, что противоречит модным тенденциям в данный промежуток времени и игнорировании общественных норм. В тоже время в самой субкультуре сохраняется своя мода во многом связанная с молодёжными движениями 2000-ых. История Дети Сцены возникли в Великбритании в конце 1990-тых годов, когда некоторые из представителейчав начали экспериментировать с альтернативной модой. У неё были взяты в основном элементы моды эмо, инди-рока, рэйва и японской рок-моды. Впоследствии движение распространилось по всему англоязычному миру в середине 2000-тых. </vt:lpstr>
      <vt:lpstr>Название же "Дети Сцены" произошло из-за термина "scene queen" (рус. Королева Сцены), которым в 70-тых уничижительно называли музыкантов и поклонников глэм-рока, за их подчёркнуто ангрогинный внешний вид и затем в Великобритании стало употребляться в адрес "позёров" от рок-субкультур. Из-за того что современные Дети Сцены испытали сильное влияние эмо-культуры как самой популярной субкультуры первой половины 2000 годов, возникла частая путаница этих двух субкультур. Так родители могут негативно относится к увлечением своих детей субкультурой сцены, считая её проповедующей суицид и депрессию, путая их с эмо. Ввиду этого многие Дети Сцены обвиняют эмо в "изнасиловании субкультуры", эмо же наоборот обвиняют детей сцены в "подражании эмо только для того,чтобы оставаться в современных модных направлениях". Со стороны это часто рассматривается как "конфликты за территорию" и отношение между субкультурами считаются очень напряжёнными. Прежде всего подобная ситуация возникла благодаря самого популярному у детей сцены жанру кранккор, который в тоже время имеет частичные корни в эмо-культуре и испытывает огромное её влияние. Впоследствии это даже позволило музыкальным критикам называть исполнителей кранккора "скримо-группами без инструментов".  </vt:lpstr>
      <vt:lpstr>Отаку</vt:lpstr>
      <vt:lpstr>История термина В японском языке это слово имеет следующую этимологию: о (お) (уважительный префикс) + таку (宅) (дом, жилище). Дословно означает «ваш дом». Впервые в качестве термина это слово появилось в цикле статей «Исследование „отаку“» (яп. 『おたく』の研究 Отаку но кэнкю:?) эссеиста Накамори Акио. Цикл публиковался в журнале «Манга бурикко» (яп. 漫画ブリッコ?) в период с июня по декабрь 1983 года, и в названии было использовано слово, которым, по наблюдениям Накамори, чаще всего называли друг друга представители субкультуры. Изначально слово использовалось для обозначения себе подобных среди фотографов-любителей — фотографы в глазах других людей были социофобами,затворниками, фанатиками своего хобби, и постепенно слово «отаку» получило негативное значение: затворник, фанатик. Обычно отаку — это молодой человек, который живёт дома, на работу не ходит, общается всего с 2—3 людьми не из своей «тусовки». В японской речи также существуют обороты «пасокон отаку» (по отношению к помешанным на персональных компьютерах), «гэйму отаку» (к играющим ввидеоигры) и отаку, как экстремальные фанаты идолов — разрекламированных певцов. Это слово чрезвычайно распространено и в английском — уже стало литературным и сейчас используется для обозначения поклонников в целом: музыкальных отаку, отаку боевых искусств и т. п. Слово «отаку» в Японии имеет сильно негативную окраску; называть так собеседника невежливо, если только он сам себя так не называет. Однако в других странах фанаты аниме и манги часто называют себя «отаку», понимая под этим отнюдь не помешанного фаната, а лишь преданного поклонника. Однако и там встречаются поклонники аниме, знающие о японском значении этого слова и потому не любящие, чтобы их называли «отаку». В связи с этим слово стало записываться катаканой, чтобы отличать от お宅 отаку, которое по-прежнему обозначает дом собеседника в вежливой речи. Близкое по смыслу слово, которое употребляется во многих странах, например в России, Белоруссии и Украине, анимешник — любитель аниме и/или манги, но не фанат. </vt:lpstr>
      <vt:lpstr>Свойства отаку В 2007 году компаниями «One’s Communications» и «Otaba» было проведено исследование японцев, причисляющих себя к отаку. Был опрошен 601 японец. 68 % среди них были мужчинами и большинство из них были в возрасте от 20 до 30 лет. В данном исследовании, 32.6 процентов опрошенных сказали что стали отаку в средней школе. 23.1 процента назвали последние три года начальной школы. Голоса между старшей школой и колледжем поделились примерно поровну. На вопрос о том, какое аниме натолкнуло их на путь отаку, большинство опрошенных назвало аниме Gundam. Его назвали 3.7 процента опрошенных. 2.7 процента назвали «Евангелион». По одному проценту опрошенных назвали «Final Fantasy» и «Tokimeki Memorial». По 0.9 процентов голосов досталось «Space Battleship Yamato», «Yu Yu Hakusho» и «Sailor Moon». В тоже время, ответы сильно варьировались в зависимости от возраста опрошенных. Так, среди отаку в возрасте 20-30 лет был популярен «Tokimeki Memorial». Более старые фанаты чаще называли такую классику, как «Space Battleship Yamato» и «Urusei Yatsura». Согласно телефонному опросу «Яно», проводившемуся с июля по сентябрь 2011-ого года, каждый четвертый японец называет себя отаку. </vt:lpstr>
      <vt:lpstr>Скинхеды</vt:lpstr>
      <vt:lpstr>Скинхе́ды, разг. скины́ (англ. skinheads, от skin — кожа и head — голова) — собирательное название представителей молодёжной субкультуры, а также нескольких её ответвлений. </vt:lpstr>
      <vt:lpstr>Возникновение Первые упоминания о скинхедах в прессе и музыке встречаются в Англии в конце 60-х годов XX века. Одним из первых названий субкультуры было «Hard Mods». Скинхеды 60-х годов имели общие черты стиля с субкультурой модов, а также с ямайскими рудбоями. Современных музыкальных стилей, таких, как Oi! и панк, тогда ещё не существовало. Наиболее предпочитаемой музыкой первых модов и скинхедов были ска и соул, позже — рокстеди и регги. Субкультура с самого начала была полностью аполитичной. Ни левая, ни правая политика не преобладала. </vt:lpstr>
      <vt:lpstr>Внешний вид. Внешний вид скинхедов во многом повторяет внешний вид модов: поло и свитеры Fred Perry и Ben Sherman, джинсы Levi's, классическое пальто Crombie и ботинки Dr. Martens, но кроме этого имеет и свои особенности. К основной внешности были добавлены: клетчатые рубашки, джинсовые куртки, тонкие подтяжки и подвёрнутые джинсы[1] (последние стали своеобразной «визитной карточкой» стиля). Длинные куртки модов исчезли. Этот стиль был назван «boots and braces»: «ботинки и подтяжки». Эта внешность упоминается в нескольких песнях 60-х годов, которые записывал ямайский исполнитель ска и регги Лорел Эйткен. Основные составляющие стиля (ботинки, джинсы, рубашка, подтяжки, короткая стрижка и так далее) упоминаются в песнях «Skinhead Jamboree» и «Skinhead Girl» регги-группы Symarip, записанных в 1969 году. Группа Slade использовала внешний вид скинхедов первой волны в 1969 году (впоследствии Slade изменили свой внешний вид). Эта внешность всё чаще появлялась на футбольных трибунах. Репортёр Йан Уолкер так описывает группу скинхедов на футбольном матче в 1968 году[2]: Все они были одеты в отбеленные джинсы Levi’s, ботинки Dr. Martens, короткие шарфы, завязанные на манер галстука; у всех были коротко стриженые волосы. </vt:lpstr>
      <vt:lpstr>Дальнейшее развитие [править]1970/80-е годы Англии В конце 70-х и в начале 80-х годов популярной стала музыка Oi! — дальнейшее развитие панк-рока. В 1980-е годы субкультура была тесно связана со ска-движением 2-Tone. Появляются первые самодеятельные журналы — фэнзины. [править]1990-е годы и настоящее время Начиная с конца 1990-х годов появляется музыка, ориентированная на скинхедов, как целевую аудиторию. Появляются первые Интернет-сайты. С начала 1990-х в Берлине издаются сборники серии «Ska… Ska… Skandal», с обложками, изображающими веселящихся или отдыхающих скинхедов ирудбоев. Немецкий лейбл Grover Records переиздал песню Skinhead[10] ямайского исполнителя Лорела Эйткена. В Испании на лейбле Liquidator Music выпускаются песни Роя Эллиса, лидера группы Symarip, а также Деррика Моргана, известного как «Mr. Skinhead Reggae»[11]. В записи песен для этих ямайских исполнителей участвуют испанские группы Los Granadians и The Cabrians. </vt:lpstr>
      <vt:lpstr>Различные направления движения В настоящее время имеется несколько групп молодёжи, которые называют себя «скинхедами»: Традиционные скинхеды (англ. Traditional Skinheads) — возникли как реакция на появление прополитических ответвлений от первоначальной субкультуры. Следуют образу первых скинхедов — преданность субкультуре, память о корнях (семья, рабочий класс), аполитичность. Неофициальный лозунг — «Remember the Spirit of 69», так как считается, что в 1969 году движение скинхедов было на пике развития. Тесно связаны с музыкой ска ирегги, а также с современной музыкой Oi!. Хардкор скинхеды — ответвление скинхедов, которое в основном ассоциируется с хардкор сценой, а не Oi! и ска. Хардкор скинхеды стали распространенными в конце первой волны хардкора. Они сохранили идеи своих предшественников и не имели никаких расовых предрассудков. НС-скинхеды (англ. White Power skinheads или англ. National Socialist skinheads) — появились в Англии в первой половине 70-х. Придерживаются идеологий правого толка, националисты или расисты, некоторые выступают…</vt:lpstr>
      <vt:lpstr>за идею расового сепаратизма и превосходства белой расы (т.н. White Power). В силу того, что расисткие взгляды противоречат первоначальному духу движения, другие представители субкультуры оскорбительно называют НС-скинхедов бонхедами (bonehead - костеголовые). S.H.A.R.P. (англ. Skinheads Against Racial Prejudices) — «Скинхеды против расовых предрассудков». Появились в Америке 1980-х как реакция на возникший в СМИ стереотип о том, что все скинхеды нацисты. Давали теле и радио интервью, где расказывали об истинных ценностях и идеях скинхед-движения. Применяли силовые акции к НС-скинхедам. R.A.S.H. (англ. Red &amp; Anarchist Skinheads) — «Красные» и анархо-скинхеды, унаследовавшие от «родного» рабочего класса идеи социализма,коммунизма, анархизма. Прополитичное движение. </vt:lpstr>
      <vt:lpstr>Хиппи</vt:lpstr>
      <vt:lpstr>Хи́ппи (англ. hippy или hippie; от разг. hip или hep, — «понимающий, знающий» (hipster — старое названиесубкультуры поклонников бибопа) — философия и субкультура, изначально возникшая в 1960-х годах в США. </vt:lpstr>
      <vt:lpstr> Расцвет движения пришелся на конец 1960-х — начало 1970-х годов. Первоначально хиппи протестовали против пуританской морали некоторых протестантских церквей, а также пропагандировали стремление вернуться к природной чистоте через любовь и пацифизм.   Один из самых известных лозунгов хиппи: «Make love, not war!», что означает: «Распространяйте любовь вместо войны!» или «Занимайтесь любовью, а не войной!».   Хиппи верит:   - что человек должен быть свободным;   - что достичь свободы можно, лишь изменив внутренний строй души;   - что поступки внутренне раскованного человека определяются стремлением    оберегать свою свободу как величайшую драгоценность;   - что красота и свобода тождественны друг другу и что реализация того и другого —   чисто духовная проблема;   - что все, кто разделяют сказанное выше, образуют духовную общину;   - что духовная община — идеальная форма общежития;   - что все, думающие иначе, заблуждаются.</vt:lpstr>
      <vt:lpstr>Символика Хиппи </vt:lpstr>
      <vt:lpstr> Культура «хиппи» имеет свою символику, признаки принадлежности и атрибуты. Для представителей движения хиппи, в соответствии с их миропониманием, характерно внедрение в костюм этнических элементов: бус, плетеных из бисера или ниток, браслетов («фенечек») и прочее, а также использование текстиля окрашенного в технике «тай-дай» (или иначе — «шибори»).  Примером могут служить так называемые фенечки. Эти украшения имеют сложную символику. Фенечки разных цветов и разных узоров обозначают разные пожелания, изъявления собственных музыкальных предпочтений, жизненной позиции и т. п. Так, чёрно-жёлтая полосатая фенечка означает пожелание хорошего автостопа, а красно-жёлтая — признание в любви.    Следует отметить тем не менее, что эта символика трактуется в разных местах и тусовках произвольно и совершенно по-разному, и «хиппи со стажем» не придают ей никакого значения  Российская исследовательница молодёжных движений Т. Б. Щепанская установила, что «системная» символика напоминает голограмму — даже из небольшой её части, как из семечка, вырастает всё богатство неформальной культуры. </vt:lpstr>
      <vt:lpstr> Лозунги хиппи 60-х «Make love, not war» («Занимайтесь любовью, а не войной»)  «Off The Pig!» («Выключи свинью!») (игра слов — «свиньёй» назывался пулемет M60, немаловажный атрибут и символ Вьетнамской войны)  «Give Peace A Chance» («Дайте миру шанс») (название песни Джона Леннона)  «All You Need Is Love!» («Всё, что тебе нужно — это любовь!») (название песни The Beatles) </vt:lpstr>
      <vt:lpstr>История  В 40-х — 50-х годах XX века в США среди представителей «бит-поколения» существовал термин хипстеры, обозначавшийджазовых музыкантов, а затем и богемную контркультуру, которая формировалась вокруг них. Культура хиппи 60-х развилась из бит-культуры 50-х параллельно развитию рок-н-ролла из джаза. Первое использование слова «хиппи» зафиксировано в передаче одного из нью-йоркских телеканалов, где этим словом была названа группа молодых людей в майках, джинсах и с длинными волосами, протестующих против вьетнамской войны. В то время было популярным сленговое выражение «to be hip», означавшее «быть в курсе», «быть „мировым“», а нью-йоркские сторонники контркультуры из Гринвич-Виллиджа назывались «hips». В данном случае телевизионщики использовали слово hippie уничижительно, намекая на претензии намеренно плохо одетых демонстрантов, пришедших из пригородов Нью-Йорка, быть hips. </vt:lpstr>
      <vt:lpstr>Началом движения хиппи можно считать 1965 год в США. Основным принципом субкультуры являлось ненасилие (ахимса). Хиппи носили длинные волосы, слушали рок-н-ролл (в особенности «I’ve Got You Babe» Сонни и Шер), употреблялинаркотики (главным образом марихуану, но также гашиш и ЛСД), жили в коммунах (самые известные ныне коммуны находились в Хайт-Эшбери, районе Сан-Франциско, позже в Дании — Свободный город Христиания), путешествовали автостопом, увлекались медитацией и восточной мистикой и религиями, главным образом дзэн-буддизмом, индуизмом и даосизмом, многие из них были вегетарианцами. Имели так же место «Jesus movement» и «Jesus Revolution» (рок-опера Иисус Христос — суперзвезда — 70г.). Поскольку хиппи часто вплетали цветы в волосы, раздавали цветы прохожим и вставляли их в оружейные дула полицейских и солдат, а также использовали лозунг «Flower Power» («сила», или «власть цветов»), их стали называть «детьми цветов».  </vt:lpstr>
      <vt:lpstr> Пик популярности движения пришёлся на 1967 год (так называемое «лето любви»), когда были выпущены неофициальные гимны хиппи — A «San Francisco (Be Sure To Wear Some Flowers In Your Hair)» (автор — Джон Филлипс из The Mamas and the Papas, исполнялась певцом Скоттом МакКензи), «All You Need Is Love» и «She’s Leaving Home» The Beatles. Музыкальной проекцией движения стала психоделическая музыка     Несмотря на закат хиппи-движения в мировом масштабе, его представителей до сих пор можно найти во многих странах мира. Идеи хиппи, казавшиеся в 70-е годы консервативным обывателям утопическими, вошли в менталитет современного человека. </vt:lpstr>
      <vt:lpstr>Хиппи в России  Представителей субкультуры хиппи (в просторечии — хиппари, хиппаны, хиппанутые) в конце 60-х — 70-х годах легко можно было отыскать почти в каждом крупном городе СССР/России, на т. н. «тусовках» (или «тусовочных местах»). К примеру, в Москве — «Психодром № 2», «Фрунзенский садик» (улица Знаменка), «Пушка» (площадь Пушкина), Арбатили «Гоголя» (Гоголевский бульвар), в Питере— «Сайгон» (кофейня на Невском), «Казань» (площадь перед Казанским собором), в Киеве — Андреевский спуск и др. Приехавший в город иногородний «пипл», отправившись вечером на место тусовки, мог всегда рассчитывать на обретение там новых друзей и «вписки» (размещения на врем. проживание, у кого-либо из знакомых). Советская (русская) культура хиппи сформировала свой сленг, на основе английского языка и арго. Например: «ксивник» (от «ксива» — документ, маленькая сумочка для переноски сего документа), «хайратник» (или «хаератник», от «хаер» — волосы), ленточка на лбу (по легенде — чтоб «не срывало крышу»), «фенечка» (браслет из ниток, кожаных полосок или бисера, дарится «на память» или друзьям, существует символика фенечек) и другие .   </vt:lpstr>
      <vt:lpstr>Помимо внешней атрибутики — «фенечек», к культуре хиппи относится также фольклорная традиция «заморочек». В основном это песни, стихи и «телеги», забавные истории из жизни системы. Одно из традиционно хипповых занятий — «аск» (от англ. ask — просить, спрашивать), попрошайничество. Обычно это собирание денег с проходящих сограждан. В СССР это было опасным и подсудным делом, но сейчас «а́скерами» часто называют уличных музыкантов — играющих не из романтических убеждений, а просто по нужде. Для такого «хиппового» образа жизни существовал специальный термин —хипповать, означающий внешнее и внутреннее состояние и поведение человека, с соответствующей атрибутикой (также нередко во время длительного безденежья в жизни), и обязательно лёгкое, ненапряжное отношение к такому состоянию. Появившись на исходе «хрущёвской оттепели», субкультура хиппи в СССР (в целом) была распространена среди весьма немногочисленных представителей молодежи. В массовом сознании слово «хиппи» вызывало ассоциации скорее негативные — «хиппи» воспринимался как неопрятно одетый молодой человек с длинными волосами, бездельник, выпивоха и наркоман, часто аполитичный и безыдейный, — противопоставление культивировавшемуся тогда образу «советского человека», «строителя коммунизма» — опрятно одетого и коротко подстриженного, целеустремлённого, обладающего чёткими политическими воззрениями по поводу «линии партии». О существовании представителей «хиппи» не только за границей, но и в СССР можно было узнать только из критических статей в центральной прессе начала 70-х. </vt:lpstr>
      <vt:lpstr>Так же я задала несколько вопросов ребятам нескольких молодёжных субкультур.</vt:lpstr>
      <vt:lpstr>Эмо… Скажите пожалуйста, как вы поняли, что именно эмо ваша субкультура? Я стал эмо только благодаря тому, что с помощью этого я могу открыто выражать свои эмоции… Вот многие думают, что эмо это суицидники и ноющие люди, ты лично, как считаешь? Нет я так не считаю, просто есть два типа эмо: 1 тип. Становятся из-за открытого самовыражения.. 2 тип. Становятся те кому нравиться стиль… То есть большая часть людей не понимают "путь эмо"? Как такового пути нет, каждый выбирает путь сам, ведь есть и те эмо, которые протестуют против системы с помощью суицида, те кто с помощью пирсинга и яркой одежды....... каждый по-своему И на последок…Как желающим стать эмо? не стараться списать всё на внешнюю атрибутику...... те кто хотят, они по сути уже эмо, просто нужно избавиться от комплексов и начать выражать свои эмоции открыто)     </vt:lpstr>
      <vt:lpstr>          </vt:lpstr>
      <vt:lpstr>Отаку… Скажи..вот как ты понял, что субкультура Отаку именно твоё? я не смогу объяснить почему я выбрал , просто я не заметил, как я начил увлекаться аниме и смотреть новые и новые аниме, увлекся японией и тем откуда зародилось аниме Возможно ли совмещать эту субкультуру с любой другой? ммм я не скозалбы что это можно, где то обьеденяют аниме и эмо культуру, но я мало этого видел и знаю об этом  Есть ли что-то особенное в этой субкультуре,что с каждым днём количество отаку увеличивается? это простота, аниме завлекает своей фантазией и оригинальностью, рассказы похожи на те. которые мы прокручивали в детстве представляя собой героев или принцесс Считаешь ли ты,что отаку это фанат, а анимешник - человек увлечёный просмотром?И вообще какова разница между отаку и анимешниками? Отаку-знаток аниме и манги, пересмотревший большое количество аниме. Анимешник-ценитель аниме и манги и всего, что связано с Японией. А разница между нами….ну я так думаю, что в опыте)     </vt:lpstr>
      <vt:lpstr>Использовался материал: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Молодёжные субкультуры</dc:title>
  <dc:creator>Алёнчик))))</dc:creator>
  <cp:lastModifiedBy>User</cp:lastModifiedBy>
  <cp:revision>71</cp:revision>
  <dcterms:created xsi:type="dcterms:W3CDTF">2011-11-15T07:52:59Z</dcterms:created>
  <dcterms:modified xsi:type="dcterms:W3CDTF">2013-03-30T18:49:02Z</dcterms:modified>
</cp:coreProperties>
</file>