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B5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C4D9A-E68F-4B64-B4B4-F77A01AD689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A1A74-40D8-4C15-A9F6-9380E1688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endParaRPr lang="ru-RU" dirty="0" smtClean="0"/>
          </a:p>
          <a:p>
            <a:r>
              <a:rPr lang="ru-RU" sz="5400" dirty="0" smtClean="0">
                <a:solidFill>
                  <a:srgbClr val="7030A0"/>
                </a:solidFill>
              </a:rPr>
              <a:t>Презентация по теме: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« Определение арифметической прогрессии. Формула </a:t>
            </a:r>
            <a:r>
              <a:rPr lang="de-DE" b="1" i="1" dirty="0" smtClean="0">
                <a:solidFill>
                  <a:srgbClr val="C00000"/>
                </a:solidFill>
              </a:rPr>
              <a:t>n</a:t>
            </a:r>
            <a:r>
              <a:rPr lang="ru-RU" b="1" i="1" dirty="0" smtClean="0">
                <a:solidFill>
                  <a:srgbClr val="C00000"/>
                </a:solidFill>
              </a:rPr>
              <a:t>-го члена арифметической прогрессии»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Учитель : </a:t>
            </a:r>
            <a:r>
              <a:rPr lang="ru-RU" b="1" dirty="0" err="1" smtClean="0">
                <a:solidFill>
                  <a:srgbClr val="7030A0"/>
                </a:solidFill>
              </a:rPr>
              <a:t>Зашкалова</a:t>
            </a:r>
            <a:r>
              <a:rPr lang="ru-RU" b="1" dirty="0" smtClean="0">
                <a:solidFill>
                  <a:srgbClr val="7030A0"/>
                </a:solidFill>
              </a:rPr>
              <a:t> С.И.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9 класс.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2010-2011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уч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. год.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21304568" lon="602246" rev="21547774"/>
            </a:camera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dirty="0">
                <a:solidFill>
                  <a:srgbClr val="C00000"/>
                </a:solidFill>
              </a:rPr>
              <a:t>Свойство арифметической прогрессии:</a:t>
            </a:r>
            <a:endParaRPr lang="ru-RU" sz="40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600" i="1" dirty="0" smtClean="0"/>
              <a:t>каждый </a:t>
            </a:r>
            <a:r>
              <a:rPr lang="ru-RU" sz="3600" i="1" dirty="0"/>
              <a:t>член арифметической прогрессии, начиная со второго , равен среднему арифметическому </a:t>
            </a:r>
            <a:r>
              <a:rPr lang="ru-RU" sz="3600" i="1" dirty="0" smtClean="0"/>
              <a:t>предыдущего </a:t>
            </a:r>
            <a:r>
              <a:rPr lang="ru-RU" sz="3600" i="1" dirty="0"/>
              <a:t>и последующего членов</a:t>
            </a:r>
            <a:r>
              <a:rPr lang="ru-RU" sz="3600" i="1" dirty="0" smtClean="0"/>
              <a:t>.</a:t>
            </a:r>
          </a:p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r>
              <a:rPr lang="ru-RU" dirty="0" smtClean="0"/>
              <a:t>1.Дано: (</a:t>
            </a:r>
            <a:r>
              <a:rPr lang="ru-RU" dirty="0" err="1" smtClean="0"/>
              <a:t>а</a:t>
            </a:r>
            <a:r>
              <a:rPr lang="ru-RU" sz="2000" dirty="0" err="1" smtClean="0"/>
              <a:t>n</a:t>
            </a:r>
            <a:r>
              <a:rPr lang="ru-RU" dirty="0" smtClean="0"/>
              <a:t>)- арифметическая прогрессия,</a:t>
            </a:r>
          </a:p>
          <a:p>
            <a:pPr>
              <a:buNone/>
            </a:pPr>
            <a:r>
              <a:rPr lang="ru-RU" dirty="0" smtClean="0"/>
              <a:t>    1 группа        а) </a:t>
            </a:r>
            <a:r>
              <a:rPr lang="ru-RU" dirty="0" err="1" smtClean="0"/>
              <a:t>а</a:t>
            </a:r>
            <a:r>
              <a:rPr lang="ru-RU" dirty="0" smtClean="0"/>
              <a:t>₁ = 4,  а₃ = 6.       Найти: а₂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2 группа        б) а</a:t>
            </a:r>
            <a:r>
              <a:rPr lang="el-GR" dirty="0" smtClean="0"/>
              <a:t>₃</a:t>
            </a:r>
            <a:r>
              <a:rPr lang="ru-RU" dirty="0" smtClean="0"/>
              <a:t> = -5,  а₅ = 5.     Найти: а₄</a:t>
            </a:r>
          </a:p>
          <a:p>
            <a:pPr>
              <a:buNone/>
            </a:pPr>
            <a:r>
              <a:rPr lang="ru-RU" dirty="0" smtClean="0"/>
              <a:t>    3 группа        в) а₇ = 10, а₉ = 6.     Найти: а₈</a:t>
            </a:r>
          </a:p>
          <a:p>
            <a:pPr>
              <a:buNone/>
            </a:pPr>
            <a:endParaRPr lang="ru-RU" sz="4000" i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928934"/>
            <a:ext cx="4714908" cy="126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517718" lon="20376060" rev="10523651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/>
          <a:lstStyle/>
          <a:p>
            <a:pPr>
              <a:buNone/>
            </a:pPr>
            <a:r>
              <a:rPr lang="ru-RU" sz="4000" b="1" dirty="0">
                <a:solidFill>
                  <a:srgbClr val="C00000"/>
                </a:solidFill>
              </a:rPr>
              <a:t>Верно и обратное утверждение:</a:t>
            </a:r>
            <a:endParaRPr lang="ru-RU" sz="4000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r>
              <a:rPr lang="ru-RU" sz="4000" i="1" dirty="0" smtClean="0"/>
              <a:t>Если </a:t>
            </a:r>
            <a:r>
              <a:rPr lang="ru-RU" sz="4000" i="1" dirty="0"/>
              <a:t>в последовательности (</a:t>
            </a:r>
            <a:r>
              <a:rPr lang="en-US" sz="4000" i="1" dirty="0"/>
              <a:t>a</a:t>
            </a:r>
            <a:r>
              <a:rPr lang="en-US" sz="4000" i="1" baseline="-25000" dirty="0"/>
              <a:t>n </a:t>
            </a:r>
            <a:r>
              <a:rPr lang="ru-RU" sz="4000" i="1" dirty="0"/>
              <a:t>) каждый член, начиная со второго , равен среднему арифметическому предыдущего и последующего членов, то эта последовательность является арифметической прогрессией.</a:t>
            </a:r>
            <a:endParaRPr lang="ru-RU" sz="4000" dirty="0"/>
          </a:p>
          <a:p>
            <a:pPr>
              <a:buNone/>
            </a:pPr>
            <a:r>
              <a:rPr lang="ru-RU" sz="4000" baseline="-25000" dirty="0"/>
              <a:t> </a:t>
            </a:r>
            <a:endParaRPr lang="ru-RU" sz="40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4800" b="1" dirty="0">
                <a:solidFill>
                  <a:srgbClr val="C00000"/>
                </a:solidFill>
              </a:rPr>
              <a:t>3.Закрепление.</a:t>
            </a:r>
            <a:endParaRPr lang="ru-RU" sz="4800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№ 579 </a:t>
            </a:r>
            <a:r>
              <a:rPr lang="ru-RU" sz="4400" dirty="0"/>
              <a:t>(а)  ( решение у доски)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r>
              <a:rPr lang="en-US" sz="4400" b="1" baseline="-25000" dirty="0" smtClean="0">
                <a:solidFill>
                  <a:srgbClr val="FF0000"/>
                </a:solidFill>
              </a:rPr>
              <a:t>n</a:t>
            </a:r>
            <a:r>
              <a:rPr lang="ru-RU" sz="4400" b="1" dirty="0" smtClean="0">
                <a:solidFill>
                  <a:srgbClr val="FF0000"/>
                </a:solidFill>
              </a:rPr>
              <a:t> = </a:t>
            </a:r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1</a:t>
            </a:r>
            <a:r>
              <a:rPr lang="ru-RU" sz="4400" b="1" dirty="0" smtClean="0">
                <a:solidFill>
                  <a:srgbClr val="FF0000"/>
                </a:solidFill>
              </a:rPr>
              <a:t>+ </a:t>
            </a:r>
            <a:r>
              <a:rPr lang="en-US" sz="4400" b="1" dirty="0" smtClean="0">
                <a:solidFill>
                  <a:srgbClr val="FF0000"/>
                </a:solidFill>
              </a:rPr>
              <a:t>d </a:t>
            </a:r>
            <a:r>
              <a:rPr lang="ru-RU" sz="4400" b="1" dirty="0" smtClean="0">
                <a:solidFill>
                  <a:srgbClr val="FF0000"/>
                </a:solidFill>
              </a:rPr>
              <a:t>(</a:t>
            </a:r>
            <a:r>
              <a:rPr lang="en-US" sz="4400" b="1" dirty="0" smtClean="0">
                <a:solidFill>
                  <a:srgbClr val="FF0000"/>
                </a:solidFill>
              </a:rPr>
              <a:t>n</a:t>
            </a:r>
            <a:r>
              <a:rPr lang="ru-RU" sz="4400" b="1" dirty="0" smtClean="0">
                <a:solidFill>
                  <a:srgbClr val="FF0000"/>
                </a:solidFill>
              </a:rPr>
              <a:t>-1)</a:t>
            </a:r>
            <a:endParaRPr lang="ru-RU" sz="4400" dirty="0" smtClean="0"/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№ </a:t>
            </a:r>
            <a:r>
              <a:rPr lang="ru-RU" sz="4400" dirty="0"/>
              <a:t>591 (а) ( решение у доски)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Проверка теста: 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1 правильный ответ -1 балл.</a:t>
            </a:r>
          </a:p>
          <a:p>
            <a:pPr marL="514350" indent="-514350">
              <a:buNone/>
            </a:pPr>
            <a:r>
              <a:rPr lang="ru-RU" dirty="0" smtClean="0"/>
              <a:t>1.(а)</a:t>
            </a:r>
          </a:p>
          <a:p>
            <a:pPr marL="514350" indent="-514350">
              <a:buNone/>
            </a:pPr>
            <a:r>
              <a:rPr lang="ru-RU" dirty="0" smtClean="0"/>
              <a:t>         2.(г )</a:t>
            </a:r>
          </a:p>
          <a:p>
            <a:pPr marL="514350" indent="-514350">
              <a:buNone/>
            </a:pPr>
            <a:r>
              <a:rPr lang="ru-RU" dirty="0" smtClean="0"/>
              <a:t>                   3.(б)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4.(б)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5.(в)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6.(г)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    7.(б)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            8.(в)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                    9.(а)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                            10.(г).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 Домашнее задание:</a:t>
            </a:r>
          </a:p>
          <a:p>
            <a:pPr>
              <a:buNone/>
            </a:pPr>
            <a:r>
              <a:rPr lang="ru-RU" sz="4000" b="1" dirty="0" smtClean="0"/>
              <a:t>    </a:t>
            </a:r>
            <a:r>
              <a:rPr lang="ru-RU" dirty="0" smtClean="0"/>
              <a:t>п.25 ( </a:t>
            </a:r>
            <a:r>
              <a:rPr lang="ru-RU" sz="2400" dirty="0" smtClean="0"/>
              <a:t>вывод  второй формулы </a:t>
            </a:r>
            <a:r>
              <a:rPr lang="de-DE" sz="2400" dirty="0" smtClean="0"/>
              <a:t>n</a:t>
            </a:r>
            <a:r>
              <a:rPr lang="ru-RU" sz="2400" dirty="0" smtClean="0"/>
              <a:t>-го члена арифметической прогрессии рассмотреть самостоятельно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              № 575 (</a:t>
            </a:r>
            <a:r>
              <a:rPr lang="ru-RU" dirty="0" err="1" smtClean="0"/>
              <a:t>а,б</a:t>
            </a:r>
            <a:r>
              <a:rPr lang="ru-RU" dirty="0" smtClean="0"/>
              <a:t>)  </a:t>
            </a:r>
          </a:p>
          <a:p>
            <a:pPr>
              <a:buNone/>
            </a:pPr>
            <a:r>
              <a:rPr lang="ru-RU" dirty="0" smtClean="0"/>
              <a:t>               № 577 ( б) </a:t>
            </a:r>
          </a:p>
          <a:p>
            <a:pPr>
              <a:buNone/>
            </a:pPr>
            <a:r>
              <a:rPr lang="ru-RU" dirty="0" smtClean="0"/>
              <a:t>               № 579 (б)  </a:t>
            </a:r>
          </a:p>
          <a:p>
            <a:pPr>
              <a:buNone/>
            </a:pPr>
            <a:r>
              <a:rPr lang="ru-RU" dirty="0" smtClean="0"/>
              <a:t>               № 591 (б) </a:t>
            </a:r>
          </a:p>
          <a:p>
            <a:pPr>
              <a:buNone/>
            </a:pPr>
            <a:r>
              <a:rPr lang="ru-RU" dirty="0" smtClean="0"/>
              <a:t>     Повторение: № 600(а)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8900000" scaled="0"/>
            <a:tileRect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 </a:t>
            </a:r>
            <a:r>
              <a:rPr lang="ru-RU" sz="6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>
              <a:buNone/>
            </a:pPr>
            <a:r>
              <a:rPr lang="ru-RU" sz="6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за </a:t>
            </a:r>
          </a:p>
          <a:p>
            <a:pPr algn="ctr">
              <a:buNone/>
            </a:pPr>
            <a:r>
              <a:rPr lang="ru-RU" sz="6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сотрудничество.</a:t>
            </a:r>
            <a:endParaRPr lang="ru-RU" sz="66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 Устные упражнения по теме « Последовательности»</a:t>
            </a:r>
            <a:endParaRPr lang="ru-RU" sz="2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sz="2800" dirty="0" smtClean="0"/>
              <a:t>1.Что </a:t>
            </a:r>
            <a:r>
              <a:rPr lang="ru-RU" sz="2800" dirty="0"/>
              <a:t>называется  числовой последовательностью?</a:t>
            </a:r>
          </a:p>
          <a:p>
            <a:pPr>
              <a:buNone/>
            </a:pPr>
            <a:r>
              <a:rPr lang="ru-RU" sz="2800" dirty="0"/>
              <a:t>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2</a:t>
            </a:r>
            <a:r>
              <a:rPr lang="ru-RU" sz="2800" dirty="0"/>
              <a:t>.  Приведите примеры числовых последовательностей.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3. Каким способом можно задать последовательность?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/>
              <a:t>4. Какие члены последовательности (</a:t>
            </a:r>
            <a:r>
              <a:rPr lang="ru-RU" sz="3500" dirty="0" err="1"/>
              <a:t>b</a:t>
            </a:r>
            <a:r>
              <a:rPr lang="ru-RU" sz="1900" dirty="0" err="1"/>
              <a:t>n</a:t>
            </a:r>
            <a:r>
              <a:rPr lang="ru-RU" sz="2800" dirty="0" smtClean="0"/>
              <a:t>) </a:t>
            </a:r>
            <a:r>
              <a:rPr lang="ru-RU" sz="2800" dirty="0"/>
              <a:t>расположены между:   </a:t>
            </a:r>
            <a:r>
              <a:rPr lang="ru-RU" sz="3500" dirty="0"/>
              <a:t>b</a:t>
            </a:r>
            <a:r>
              <a:rPr lang="ru-RU" sz="1900" dirty="0"/>
              <a:t>638</a:t>
            </a:r>
            <a:r>
              <a:rPr lang="ru-RU" sz="2800" dirty="0"/>
              <a:t>  и  </a:t>
            </a:r>
            <a:r>
              <a:rPr lang="ru-RU" sz="3500" dirty="0"/>
              <a:t>b</a:t>
            </a:r>
            <a:r>
              <a:rPr lang="ru-RU" sz="1900" dirty="0"/>
              <a:t>645</a:t>
            </a:r>
            <a:r>
              <a:rPr lang="ru-RU" sz="2800" dirty="0"/>
              <a:t> ,   </a:t>
            </a:r>
            <a:r>
              <a:rPr lang="ru-RU" sz="2800" dirty="0" smtClean="0"/>
              <a:t>       </a:t>
            </a:r>
            <a:r>
              <a:rPr lang="ru-RU" sz="3500" dirty="0" smtClean="0"/>
              <a:t>b</a:t>
            </a:r>
            <a:r>
              <a:rPr lang="ru-RU" sz="1900" dirty="0" smtClean="0"/>
              <a:t>n</a:t>
            </a:r>
            <a:r>
              <a:rPr lang="ru-RU" sz="2800" dirty="0" smtClean="0"/>
              <a:t>+</a:t>
            </a:r>
            <a:r>
              <a:rPr lang="ru-RU" sz="19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и  </a:t>
            </a:r>
            <a:r>
              <a:rPr lang="ru-RU" sz="3500" dirty="0" smtClean="0"/>
              <a:t>b</a:t>
            </a:r>
            <a:r>
              <a:rPr lang="ru-RU" sz="1900" dirty="0" smtClean="0"/>
              <a:t>n</a:t>
            </a:r>
            <a:r>
              <a:rPr lang="ru-RU" sz="2800" dirty="0" smtClean="0"/>
              <a:t>+</a:t>
            </a:r>
            <a:r>
              <a:rPr lang="ru-RU" sz="1900" dirty="0" smtClean="0"/>
              <a:t>5</a:t>
            </a:r>
            <a:r>
              <a:rPr lang="ru-RU" sz="2800" dirty="0" smtClean="0"/>
              <a:t>,           </a:t>
            </a:r>
            <a:r>
              <a:rPr lang="ru-RU" sz="3500" dirty="0" smtClean="0"/>
              <a:t>b</a:t>
            </a:r>
            <a:r>
              <a:rPr lang="ru-RU" sz="1900" dirty="0" smtClean="0"/>
              <a:t>n</a:t>
            </a:r>
            <a:r>
              <a:rPr lang="ru-RU" sz="2800" dirty="0" smtClean="0"/>
              <a:t>-</a:t>
            </a:r>
            <a:r>
              <a:rPr lang="ru-RU" sz="1900" dirty="0" smtClean="0"/>
              <a:t>6  </a:t>
            </a:r>
            <a:r>
              <a:rPr lang="ru-RU" sz="2800" dirty="0"/>
              <a:t>и </a:t>
            </a:r>
            <a:r>
              <a:rPr lang="ru-RU" sz="2800" dirty="0" smtClean="0"/>
              <a:t> </a:t>
            </a:r>
            <a:r>
              <a:rPr lang="ru-RU" sz="3500" dirty="0" err="1" smtClean="0"/>
              <a:t>b</a:t>
            </a:r>
            <a:r>
              <a:rPr lang="ru-RU" sz="1900" dirty="0" err="1" smtClean="0"/>
              <a:t>n</a:t>
            </a:r>
            <a:r>
              <a:rPr lang="ru-RU" sz="2800" dirty="0" smtClean="0"/>
              <a:t>–</a:t>
            </a:r>
            <a:r>
              <a:rPr lang="ru-RU" sz="1900" dirty="0" smtClean="0"/>
              <a:t>2 </a:t>
            </a:r>
            <a:r>
              <a:rPr lang="ru-RU" sz="2800" dirty="0"/>
              <a:t>?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5</a:t>
            </a:r>
            <a:r>
              <a:rPr lang="ru-RU" sz="2800" dirty="0"/>
              <a:t>. Последовательность задана формулой  </a:t>
            </a:r>
            <a:r>
              <a:rPr lang="ru-RU" sz="2800" dirty="0" smtClean="0"/>
              <a:t>    </a:t>
            </a:r>
            <a:r>
              <a:rPr lang="ru-RU" sz="3500" dirty="0" err="1"/>
              <a:t>а</a:t>
            </a:r>
            <a:r>
              <a:rPr lang="ru-RU" sz="1900" dirty="0" err="1" smtClean="0"/>
              <a:t>n</a:t>
            </a:r>
            <a:r>
              <a:rPr lang="ru-RU" sz="2800" dirty="0" smtClean="0"/>
              <a:t> </a:t>
            </a:r>
            <a:r>
              <a:rPr lang="ru-RU" sz="2800" dirty="0"/>
              <a:t>= 4n – 1. </a:t>
            </a:r>
          </a:p>
          <a:p>
            <a:pPr>
              <a:buNone/>
            </a:pPr>
            <a:r>
              <a:rPr lang="ru-RU" sz="2800" dirty="0"/>
              <a:t>  </a:t>
            </a:r>
            <a:r>
              <a:rPr lang="ru-RU" sz="2800" dirty="0" smtClean="0"/>
              <a:t>   Найдите</a:t>
            </a:r>
            <a:r>
              <a:rPr lang="ru-RU" sz="2800" dirty="0"/>
              <a:t>:   </a:t>
            </a:r>
            <a:r>
              <a:rPr lang="ru-RU" sz="3500" dirty="0"/>
              <a:t>а</a:t>
            </a:r>
            <a:r>
              <a:rPr lang="ru-RU" sz="2800" dirty="0" smtClean="0"/>
              <a:t> </a:t>
            </a:r>
            <a:r>
              <a:rPr lang="ru-RU" sz="1900" dirty="0"/>
              <a:t>5</a:t>
            </a:r>
            <a:r>
              <a:rPr lang="ru-RU" sz="2800" dirty="0"/>
              <a:t>, </a:t>
            </a:r>
            <a:r>
              <a:rPr lang="ru-RU" sz="2800" dirty="0" smtClean="0"/>
              <a:t>    </a:t>
            </a:r>
            <a:r>
              <a:rPr lang="ru-RU" sz="3500" dirty="0"/>
              <a:t>а</a:t>
            </a:r>
            <a:r>
              <a:rPr lang="ru-RU" sz="1900" dirty="0" smtClean="0"/>
              <a:t>10</a:t>
            </a:r>
            <a:r>
              <a:rPr lang="ru-RU" sz="2800" dirty="0"/>
              <a:t>,  </a:t>
            </a:r>
            <a:r>
              <a:rPr lang="ru-RU" sz="2800" dirty="0" smtClean="0"/>
              <a:t>     </a:t>
            </a:r>
            <a:r>
              <a:rPr lang="ru-RU" sz="3500" dirty="0" err="1"/>
              <a:t>а</a:t>
            </a:r>
            <a:r>
              <a:rPr lang="ru-RU" sz="1900" dirty="0" err="1" smtClean="0"/>
              <a:t>k</a:t>
            </a:r>
            <a:r>
              <a:rPr lang="ru-RU" sz="2800" dirty="0" smtClean="0"/>
              <a:t> 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6.  Дано:  </a:t>
            </a:r>
            <a:r>
              <a:rPr lang="ru-RU" dirty="0"/>
              <a:t>с</a:t>
            </a:r>
            <a:r>
              <a:rPr lang="ru-RU" sz="1800" dirty="0"/>
              <a:t>1</a:t>
            </a:r>
            <a:r>
              <a:rPr lang="ru-RU" sz="2800" dirty="0"/>
              <a:t> = - 20,    </a:t>
            </a:r>
            <a:r>
              <a:rPr lang="ru-RU" sz="3500" dirty="0"/>
              <a:t>с</a:t>
            </a:r>
            <a:r>
              <a:rPr lang="ru-RU" sz="1900" dirty="0"/>
              <a:t>n+1</a:t>
            </a:r>
            <a:r>
              <a:rPr lang="ru-RU" sz="2800" dirty="0"/>
              <a:t> = </a:t>
            </a:r>
            <a:r>
              <a:rPr lang="ru-RU" sz="3500" dirty="0" err="1"/>
              <a:t>с</a:t>
            </a:r>
            <a:r>
              <a:rPr lang="ru-RU" sz="1900" dirty="0" err="1"/>
              <a:t>n</a:t>
            </a:r>
            <a:r>
              <a:rPr lang="ru-RU" sz="2800" dirty="0"/>
              <a:t> + 10. </a:t>
            </a:r>
            <a:r>
              <a:rPr lang="ru-RU" sz="2800" dirty="0" smtClean="0"/>
              <a:t>        Найдите </a:t>
            </a:r>
            <a:r>
              <a:rPr lang="ru-RU" sz="2800" dirty="0"/>
              <a:t>:  </a:t>
            </a:r>
            <a:r>
              <a:rPr lang="ru-RU" sz="3500" dirty="0" smtClean="0"/>
              <a:t>с₂, </a:t>
            </a:r>
            <a:r>
              <a:rPr lang="ru-RU" sz="3500" dirty="0" err="1" smtClean="0"/>
              <a:t>с₃,с</a:t>
            </a:r>
            <a:r>
              <a:rPr lang="ru-RU" sz="3500" dirty="0" smtClean="0"/>
              <a:t>₄.</a:t>
            </a:r>
            <a:endParaRPr lang="ru-RU" sz="3500" dirty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Тема урока: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« </a:t>
            </a:r>
            <a:r>
              <a:rPr lang="ru-RU" i="1" dirty="0">
                <a:solidFill>
                  <a:srgbClr val="C00000"/>
                </a:solidFill>
              </a:rPr>
              <a:t>Определение арифметической прогрессии. Формула </a:t>
            </a:r>
            <a:r>
              <a:rPr lang="de-DE" i="1" dirty="0">
                <a:solidFill>
                  <a:srgbClr val="C00000"/>
                </a:solidFill>
              </a:rPr>
              <a:t>n</a:t>
            </a:r>
            <a:r>
              <a:rPr lang="ru-RU" i="1" dirty="0">
                <a:solidFill>
                  <a:srgbClr val="C00000"/>
                </a:solidFill>
              </a:rPr>
              <a:t>-го члена арифметической прогрессии</a:t>
            </a:r>
            <a:r>
              <a:rPr lang="ru-RU" i="1" dirty="0" smtClean="0">
                <a:solidFill>
                  <a:srgbClr val="C00000"/>
                </a:solidFill>
              </a:rPr>
              <a:t>»</a:t>
            </a: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   Научиться распознавать арифметическую прогрессию используя определение арифметической прогрессии, находить члены , разность , порядковые номера членов арифметической прогрессии используя формулу </a:t>
            </a:r>
            <a:r>
              <a:rPr lang="de-DE" sz="2800" i="1" dirty="0" smtClean="0">
                <a:solidFill>
                  <a:schemeClr val="accent2">
                    <a:lumMod val="75000"/>
                  </a:schemeClr>
                </a:solidFill>
              </a:rPr>
              <a:t>n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-го члена и свойство арифметической прогрессии</a:t>
            </a:r>
            <a:r>
              <a:rPr lang="de-DE" sz="2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4000" dirty="0">
                <a:solidFill>
                  <a:srgbClr val="C00000"/>
                </a:solidFill>
              </a:rPr>
              <a:t>На доске записаны последовательности: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/>
              <a:t>а</a:t>
            </a:r>
            <a:r>
              <a:rPr lang="ru-RU" sz="3600" dirty="0"/>
              <a:t>) 2; 4; 6; 8; …                     </a:t>
            </a:r>
            <a:r>
              <a:rPr lang="ru-RU" sz="3600" dirty="0" smtClean="0"/>
              <a:t>  </a:t>
            </a:r>
            <a:r>
              <a:rPr lang="ru-RU" sz="3600" dirty="0"/>
              <a:t>г)  1; 2; 3; 4; …</a:t>
            </a:r>
          </a:p>
          <a:p>
            <a:pPr>
              <a:buNone/>
            </a:pPr>
            <a:r>
              <a:rPr lang="ru-RU" sz="3600" dirty="0"/>
              <a:t>б) - 3; - 5; - 7; - 9; …            </a:t>
            </a:r>
            <a:r>
              <a:rPr lang="ru-RU" sz="3600" dirty="0" smtClean="0"/>
              <a:t> </a:t>
            </a:r>
            <a:r>
              <a:rPr lang="ru-RU" sz="3600" dirty="0" err="1"/>
              <a:t>д</a:t>
            </a:r>
            <a:r>
              <a:rPr lang="ru-RU" sz="3600" dirty="0"/>
              <a:t>) 2; 5; 8; 11; …</a:t>
            </a:r>
          </a:p>
          <a:p>
            <a:pPr>
              <a:buNone/>
            </a:pPr>
            <a:r>
              <a:rPr lang="ru-RU" sz="3600" dirty="0"/>
              <a:t>в) - 2; </a:t>
            </a:r>
            <a:r>
              <a:rPr lang="ru-RU" sz="3600" dirty="0" smtClean="0"/>
              <a:t>- 4</a:t>
            </a:r>
            <a:r>
              <a:rPr lang="ru-RU" sz="3600" dirty="0"/>
              <a:t>; - 8; </a:t>
            </a:r>
            <a:r>
              <a:rPr lang="ru-RU" sz="3600" dirty="0" smtClean="0"/>
              <a:t>- </a:t>
            </a:r>
            <a:r>
              <a:rPr lang="ru-RU" sz="3600" dirty="0"/>
              <a:t>16; 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1.Продолжите </a:t>
            </a:r>
            <a:r>
              <a:rPr lang="ru-RU" i="1" dirty="0"/>
              <a:t>их.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2.Какие </a:t>
            </a:r>
            <a:r>
              <a:rPr lang="ru-RU" i="1" dirty="0"/>
              <a:t>последовательности образованы с помощью одного и того же правила?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>
                <a:solidFill>
                  <a:srgbClr val="C00000"/>
                </a:solidFill>
              </a:rPr>
              <a:t>Определение: 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/>
              <a:t>Числовая </a:t>
            </a:r>
            <a:r>
              <a:rPr lang="ru-RU" i="1" dirty="0"/>
              <a:t>последовательность, каждый член которой, начиная со второго, равен предыдущему, сложенному с одним и тем же числом, называется арифметической прогрессией.</a:t>
            </a:r>
            <a:endParaRPr lang="ru-RU" dirty="0"/>
          </a:p>
          <a:p>
            <a:pPr>
              <a:buNone/>
            </a:pPr>
            <a:r>
              <a:rPr lang="ru-RU" sz="6600" dirty="0" err="1" smtClean="0">
                <a:solidFill>
                  <a:srgbClr val="C00000"/>
                </a:solidFill>
              </a:rPr>
              <a:t>а</a:t>
            </a:r>
            <a:r>
              <a:rPr lang="ru-RU" dirty="0" err="1" smtClean="0">
                <a:solidFill>
                  <a:srgbClr val="C00000"/>
                </a:solidFill>
              </a:rPr>
              <a:t>n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+ 1 = </a:t>
            </a:r>
            <a:r>
              <a:rPr lang="ru-RU" sz="6600" dirty="0" err="1">
                <a:solidFill>
                  <a:srgbClr val="C00000"/>
                </a:solidFill>
              </a:rPr>
              <a:t>а</a:t>
            </a:r>
            <a:r>
              <a:rPr lang="ru-RU" dirty="0" err="1" smtClean="0">
                <a:solidFill>
                  <a:srgbClr val="C00000"/>
                </a:solidFill>
              </a:rPr>
              <a:t>n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6600" dirty="0">
                <a:solidFill>
                  <a:srgbClr val="C00000"/>
                </a:solidFill>
              </a:rPr>
              <a:t>+ </a:t>
            </a:r>
            <a:r>
              <a:rPr lang="de-DE" sz="6600" dirty="0">
                <a:solidFill>
                  <a:srgbClr val="C00000"/>
                </a:solidFill>
              </a:rPr>
              <a:t>d</a:t>
            </a:r>
            <a:r>
              <a:rPr lang="ru-RU" dirty="0"/>
              <a:t>,      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de-DE" sz="6600" dirty="0">
                <a:solidFill>
                  <a:srgbClr val="C00000"/>
                </a:solidFill>
              </a:rPr>
              <a:t>d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– некоторое </a:t>
            </a:r>
            <a:r>
              <a:rPr lang="ru-RU" dirty="0" smtClean="0"/>
              <a:t>число. </a:t>
            </a:r>
            <a:endParaRPr lang="ru-RU" dirty="0"/>
          </a:p>
          <a:p>
            <a:pPr>
              <a:buNone/>
            </a:pPr>
            <a:r>
              <a:rPr lang="ru-RU" sz="4000" dirty="0" smtClean="0"/>
              <a:t>Выразим</a:t>
            </a:r>
            <a:r>
              <a:rPr lang="ru-RU" dirty="0" smtClean="0"/>
              <a:t> </a:t>
            </a:r>
            <a:r>
              <a:rPr lang="de-DE" sz="6600" dirty="0">
                <a:solidFill>
                  <a:srgbClr val="C00000"/>
                </a:solidFill>
              </a:rPr>
              <a:t>d</a:t>
            </a:r>
            <a:r>
              <a:rPr lang="ru-RU" dirty="0"/>
              <a:t> , </a:t>
            </a:r>
            <a:r>
              <a:rPr lang="ru-RU" sz="4000" dirty="0"/>
              <a:t>получим формулу  </a:t>
            </a:r>
          </a:p>
          <a:p>
            <a:pPr algn="ctr">
              <a:buNone/>
            </a:pPr>
            <a:r>
              <a:rPr lang="de-DE" sz="6600" dirty="0" smtClean="0">
                <a:solidFill>
                  <a:srgbClr val="C00000"/>
                </a:solidFill>
              </a:rPr>
              <a:t>d</a:t>
            </a:r>
            <a:r>
              <a:rPr lang="ru-RU" sz="6600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= </a:t>
            </a:r>
            <a:r>
              <a:rPr lang="ru-RU" sz="6600" dirty="0" err="1">
                <a:solidFill>
                  <a:srgbClr val="C00000"/>
                </a:solidFill>
              </a:rPr>
              <a:t>а</a:t>
            </a:r>
            <a:r>
              <a:rPr lang="ru-RU" dirty="0" err="1" smtClean="0">
                <a:solidFill>
                  <a:srgbClr val="C00000"/>
                </a:solidFill>
              </a:rPr>
              <a:t>n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+ 1 </a:t>
            </a:r>
            <a:r>
              <a:rPr lang="ru-RU" sz="6600" dirty="0">
                <a:solidFill>
                  <a:srgbClr val="C00000"/>
                </a:solidFill>
              </a:rPr>
              <a:t>–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6600" dirty="0" err="1" smtClean="0">
                <a:solidFill>
                  <a:srgbClr val="C00000"/>
                </a:solidFill>
              </a:rPr>
              <a:t>а</a:t>
            </a:r>
            <a:r>
              <a:rPr lang="ru-RU" dirty="0" err="1" smtClean="0">
                <a:solidFill>
                  <a:srgbClr val="C00000"/>
                </a:solidFill>
              </a:rPr>
              <a:t>n</a:t>
            </a:r>
            <a:r>
              <a:rPr lang="ru-RU" dirty="0" smtClean="0">
                <a:solidFill>
                  <a:srgbClr val="C00000"/>
                </a:solidFill>
              </a:rPr>
              <a:t> - </a:t>
            </a:r>
            <a:r>
              <a:rPr lang="ru-RU" dirty="0" smtClean="0"/>
              <a:t>разность арифметической прогрессии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Решить устно: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600" i="1" dirty="0" smtClean="0"/>
              <a:t>1.Назовите </a:t>
            </a:r>
            <a:r>
              <a:rPr lang="ru-RU" sz="3600" i="1" dirty="0"/>
              <a:t>первые пять членов арифметической прогрессии:</a:t>
            </a:r>
          </a:p>
          <a:p>
            <a:pPr>
              <a:buNone/>
            </a:pPr>
            <a:r>
              <a:rPr lang="ru-RU" sz="4000" dirty="0" smtClean="0"/>
              <a:t>а</a:t>
            </a:r>
            <a:r>
              <a:rPr lang="ru-RU" sz="4000" dirty="0"/>
              <a:t>) </a:t>
            </a:r>
            <a:r>
              <a:rPr lang="ru-RU" sz="4000" dirty="0" err="1" smtClean="0"/>
              <a:t>а</a:t>
            </a:r>
            <a:r>
              <a:rPr lang="ru-RU" sz="4000" dirty="0" smtClean="0"/>
              <a:t>₁ </a:t>
            </a:r>
            <a:r>
              <a:rPr lang="ru-RU" sz="4000" dirty="0"/>
              <a:t>= </a:t>
            </a:r>
            <a:r>
              <a:rPr lang="ru-RU" sz="4000" dirty="0" smtClean="0"/>
              <a:t>5,</a:t>
            </a:r>
            <a:r>
              <a:rPr lang="de-DE" sz="4000" dirty="0" smtClean="0"/>
              <a:t>d</a:t>
            </a:r>
            <a:r>
              <a:rPr lang="ru-RU" sz="4000" dirty="0" smtClean="0"/>
              <a:t> </a:t>
            </a:r>
            <a:r>
              <a:rPr lang="ru-RU" sz="4000" dirty="0"/>
              <a:t>= </a:t>
            </a:r>
            <a:r>
              <a:rPr lang="ru-RU" sz="4000" dirty="0" smtClean="0"/>
              <a:t>3           1 группа 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4000" dirty="0" smtClean="0"/>
              <a:t>Ответ:</a:t>
            </a:r>
            <a:r>
              <a:rPr lang="ru-RU" sz="4000" dirty="0" smtClean="0">
                <a:solidFill>
                  <a:srgbClr val="FF0000"/>
                </a:solidFill>
              </a:rPr>
              <a:t> а₁=5, </a:t>
            </a:r>
            <a:r>
              <a:rPr lang="ru-RU" sz="4000" dirty="0" err="1" smtClean="0">
                <a:solidFill>
                  <a:srgbClr val="FF0000"/>
                </a:solidFill>
              </a:rPr>
              <a:t>а₂=</a:t>
            </a:r>
            <a:r>
              <a:rPr lang="ru-RU" sz="4000" dirty="0" smtClean="0">
                <a:solidFill>
                  <a:srgbClr val="FF0000"/>
                </a:solidFill>
              </a:rPr>
              <a:t> 8, а₃ = 11, а₄=14, а₅=17.      </a:t>
            </a:r>
          </a:p>
          <a:p>
            <a:pPr>
              <a:buNone/>
            </a:pPr>
            <a:r>
              <a:rPr lang="ru-RU" sz="4000" dirty="0" smtClean="0"/>
              <a:t> б</a:t>
            </a:r>
            <a:r>
              <a:rPr lang="ru-RU" sz="4000" dirty="0"/>
              <a:t>) </a:t>
            </a:r>
            <a:r>
              <a:rPr lang="ru-RU" sz="4000" dirty="0" smtClean="0"/>
              <a:t>а₁ </a:t>
            </a:r>
            <a:r>
              <a:rPr lang="ru-RU" sz="4000" dirty="0"/>
              <a:t>= </a:t>
            </a:r>
            <a:r>
              <a:rPr lang="ru-RU" sz="4000" dirty="0" smtClean="0"/>
              <a:t>5,</a:t>
            </a:r>
            <a:r>
              <a:rPr lang="de-DE" sz="4000" dirty="0" smtClean="0"/>
              <a:t>d</a:t>
            </a:r>
            <a:r>
              <a:rPr lang="ru-RU" sz="4000" dirty="0" smtClean="0"/>
              <a:t> </a:t>
            </a:r>
            <a:r>
              <a:rPr lang="ru-RU" sz="4000" dirty="0"/>
              <a:t>= - </a:t>
            </a:r>
            <a:r>
              <a:rPr lang="ru-RU" sz="4000" dirty="0" smtClean="0"/>
              <a:t>3        2 группа  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3900" dirty="0" smtClean="0"/>
              <a:t>Ответ:</a:t>
            </a:r>
            <a:r>
              <a:rPr lang="ru-RU" sz="3900" dirty="0" smtClean="0">
                <a:solidFill>
                  <a:srgbClr val="FF0000"/>
                </a:solidFill>
              </a:rPr>
              <a:t> а₁=5, </a:t>
            </a:r>
            <a:r>
              <a:rPr lang="ru-RU" sz="3900" dirty="0" err="1" smtClean="0">
                <a:solidFill>
                  <a:srgbClr val="FF0000"/>
                </a:solidFill>
              </a:rPr>
              <a:t>а₂=</a:t>
            </a:r>
            <a:r>
              <a:rPr lang="ru-RU" sz="3900" dirty="0" smtClean="0">
                <a:solidFill>
                  <a:srgbClr val="FF0000"/>
                </a:solidFill>
              </a:rPr>
              <a:t> 2, а₃ =-1 , а₄=-4, а₅=-7.</a:t>
            </a:r>
            <a:r>
              <a:rPr lang="ru-RU" sz="3900" dirty="0" smtClean="0"/>
              <a:t>  </a:t>
            </a:r>
            <a:r>
              <a:rPr lang="ru-RU" sz="5400" dirty="0" smtClean="0"/>
              <a:t>                            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4000" dirty="0" smtClean="0"/>
              <a:t>в</a:t>
            </a:r>
            <a:r>
              <a:rPr lang="ru-RU" sz="4000" dirty="0"/>
              <a:t>) </a:t>
            </a:r>
            <a:r>
              <a:rPr lang="ru-RU" sz="4000" dirty="0" smtClean="0"/>
              <a:t>а₁ = 5,</a:t>
            </a:r>
            <a:r>
              <a:rPr lang="de-DE" sz="4000" dirty="0" smtClean="0"/>
              <a:t>d</a:t>
            </a:r>
            <a:r>
              <a:rPr lang="ru-RU" sz="4000" dirty="0" smtClean="0"/>
              <a:t> </a:t>
            </a:r>
            <a:r>
              <a:rPr lang="ru-RU" sz="4000" dirty="0"/>
              <a:t>= </a:t>
            </a:r>
            <a:r>
              <a:rPr lang="ru-RU" sz="4000" dirty="0" smtClean="0"/>
              <a:t>0          3 группа </a:t>
            </a:r>
          </a:p>
          <a:p>
            <a:pPr>
              <a:buNone/>
            </a:pPr>
            <a:r>
              <a:rPr lang="ru-RU" sz="4000" dirty="0" smtClean="0"/>
              <a:t>Ответ:</a:t>
            </a:r>
            <a:r>
              <a:rPr lang="ru-RU" sz="4000" dirty="0" smtClean="0">
                <a:solidFill>
                  <a:srgbClr val="FF0000"/>
                </a:solidFill>
              </a:rPr>
              <a:t> а₁=5, </a:t>
            </a:r>
            <a:r>
              <a:rPr lang="ru-RU" sz="4000" dirty="0" err="1" smtClean="0">
                <a:solidFill>
                  <a:srgbClr val="FF0000"/>
                </a:solidFill>
              </a:rPr>
              <a:t>а₂=</a:t>
            </a:r>
            <a:r>
              <a:rPr lang="ru-RU" sz="4000" dirty="0" smtClean="0">
                <a:solidFill>
                  <a:srgbClr val="FF0000"/>
                </a:solidFill>
              </a:rPr>
              <a:t> 5, а₃ = 5, а₄=5, а₅=5.</a:t>
            </a:r>
            <a:endParaRPr lang="ru-RU" sz="4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2. Дано:  (</a:t>
            </a:r>
            <a:r>
              <a:rPr lang="ru-RU" dirty="0" err="1" smtClean="0"/>
              <a:t>а</a:t>
            </a:r>
            <a:r>
              <a:rPr lang="ru-RU" sz="2000" dirty="0" err="1" smtClean="0"/>
              <a:t>n</a:t>
            </a:r>
            <a:r>
              <a:rPr lang="ru-RU" dirty="0" smtClean="0"/>
              <a:t>)- арифметическая прогрессия.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1 группа:            а) </a:t>
            </a:r>
            <a:r>
              <a:rPr lang="ru-RU" dirty="0" err="1" smtClean="0"/>
              <a:t>а</a:t>
            </a:r>
            <a:r>
              <a:rPr lang="ru-RU" dirty="0" smtClean="0"/>
              <a:t>₁ = 4, </a:t>
            </a:r>
            <a:r>
              <a:rPr lang="ru-RU" dirty="0" err="1" smtClean="0"/>
              <a:t>а₂=</a:t>
            </a:r>
            <a:r>
              <a:rPr lang="ru-RU" dirty="0" smtClean="0"/>
              <a:t> 6.      Найти:</a:t>
            </a:r>
            <a:r>
              <a:rPr lang="de-DE" dirty="0" smtClean="0"/>
              <a:t> d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Ответ:    </a:t>
            </a:r>
            <a:r>
              <a:rPr lang="de-DE" dirty="0" smtClean="0">
                <a:solidFill>
                  <a:srgbClr val="FF0000"/>
                </a:solidFill>
              </a:rPr>
              <a:t>d</a:t>
            </a:r>
            <a:r>
              <a:rPr lang="ru-RU" dirty="0" smtClean="0">
                <a:solidFill>
                  <a:srgbClr val="FF0000"/>
                </a:solidFill>
              </a:rPr>
              <a:t> = 2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2 группа:            б) а₃ = 7, </a:t>
            </a:r>
            <a:r>
              <a:rPr lang="ru-RU" dirty="0" err="1" smtClean="0"/>
              <a:t>а₄=</a:t>
            </a:r>
            <a:r>
              <a:rPr lang="ru-RU" dirty="0" smtClean="0"/>
              <a:t> 5.</a:t>
            </a: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dirty="0" smtClean="0"/>
              <a:t>Найти:</a:t>
            </a:r>
            <a:r>
              <a:rPr lang="de-DE" dirty="0" smtClean="0"/>
              <a:t> 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Ответ:    </a:t>
            </a:r>
            <a:r>
              <a:rPr lang="de-DE" dirty="0" smtClean="0">
                <a:solidFill>
                  <a:srgbClr val="FF0000"/>
                </a:solidFill>
              </a:rPr>
              <a:t>d</a:t>
            </a:r>
            <a:r>
              <a:rPr lang="ru-RU" dirty="0" smtClean="0">
                <a:solidFill>
                  <a:srgbClr val="FF0000"/>
                </a:solidFill>
              </a:rPr>
              <a:t> = -2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3 группа:           в) а₇ = 10, а₈ = -2.  Найти:</a:t>
            </a:r>
            <a:r>
              <a:rPr lang="de-DE" dirty="0" smtClean="0"/>
              <a:t> 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Ответ:    </a:t>
            </a:r>
            <a:r>
              <a:rPr lang="de-DE" dirty="0" smtClean="0">
                <a:solidFill>
                  <a:srgbClr val="FF0000"/>
                </a:solidFill>
              </a:rPr>
              <a:t>d</a:t>
            </a:r>
            <a:r>
              <a:rPr lang="ru-RU" dirty="0" smtClean="0">
                <a:solidFill>
                  <a:srgbClr val="FF0000"/>
                </a:solidFill>
              </a:rPr>
              <a:t> = -12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7233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C00000"/>
                </a:solidFill>
              </a:rPr>
              <a:t>Вывод формулы </a:t>
            </a:r>
            <a:r>
              <a:rPr lang="de-DE" b="1" i="1" dirty="0">
                <a:solidFill>
                  <a:srgbClr val="C00000"/>
                </a:solidFill>
              </a:rPr>
              <a:t>n</a:t>
            </a:r>
            <a:r>
              <a:rPr lang="ru-RU" b="1" i="1" dirty="0">
                <a:solidFill>
                  <a:srgbClr val="C00000"/>
                </a:solidFill>
              </a:rPr>
              <a:t>-го члена арифметической прогрессии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ru-RU" b="1" dirty="0" smtClean="0"/>
              <a:t>Дано</a:t>
            </a:r>
            <a:r>
              <a:rPr lang="ru-RU" dirty="0" smtClean="0"/>
              <a:t>:   </a:t>
            </a:r>
            <a:r>
              <a:rPr lang="ru-RU" b="1" dirty="0"/>
              <a:t>(а</a:t>
            </a:r>
            <a:r>
              <a:rPr lang="en-US" b="1" baseline="-25000" dirty="0"/>
              <a:t>n</a:t>
            </a:r>
            <a:r>
              <a:rPr lang="ru-RU" b="1" dirty="0"/>
              <a:t>)</a:t>
            </a:r>
            <a:r>
              <a:rPr lang="ru-RU" dirty="0"/>
              <a:t> – арифметическая прогрессия, 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</a:t>
            </a:r>
            <a:r>
              <a:rPr lang="ru-RU" baseline="-25000" dirty="0"/>
              <a:t>1</a:t>
            </a:r>
            <a:r>
              <a:rPr lang="ru-RU" dirty="0"/>
              <a:t>- первый член прогрессии, </a:t>
            </a:r>
            <a:r>
              <a:rPr lang="en-US" dirty="0"/>
              <a:t>d</a:t>
            </a:r>
            <a:r>
              <a:rPr lang="ru-RU" dirty="0"/>
              <a:t> – разность.</a:t>
            </a:r>
          </a:p>
          <a:p>
            <a:pPr lvl="0"/>
            <a:r>
              <a:rPr lang="en-US" dirty="0"/>
              <a:t>a</a:t>
            </a:r>
            <a:r>
              <a:rPr lang="en-US" baseline="-25000" dirty="0"/>
              <a:t>2 </a:t>
            </a:r>
            <a:r>
              <a:rPr lang="en-US" dirty="0"/>
              <a:t>= a</a:t>
            </a:r>
            <a:r>
              <a:rPr lang="en-US" baseline="-25000" dirty="0"/>
              <a:t>1</a:t>
            </a:r>
            <a:r>
              <a:rPr lang="en-US" dirty="0"/>
              <a:t> + d</a:t>
            </a:r>
            <a:endParaRPr lang="ru-RU" dirty="0"/>
          </a:p>
          <a:p>
            <a:pPr lvl="0"/>
            <a:r>
              <a:rPr lang="en-US" dirty="0" smtClean="0"/>
              <a:t>a</a:t>
            </a:r>
            <a:r>
              <a:rPr lang="en-US" baseline="-25000" dirty="0" smtClean="0"/>
              <a:t>3 </a:t>
            </a:r>
            <a:r>
              <a:rPr lang="en-US" dirty="0" smtClean="0"/>
              <a:t>= a</a:t>
            </a:r>
            <a:r>
              <a:rPr lang="en-US" baseline="-25000" dirty="0" smtClean="0"/>
              <a:t>2 </a:t>
            </a:r>
            <a:r>
              <a:rPr lang="en-US" dirty="0" smtClean="0"/>
              <a:t>+ d =(a</a:t>
            </a:r>
            <a:r>
              <a:rPr lang="en-US" baseline="-25000" dirty="0" smtClean="0"/>
              <a:t>1</a:t>
            </a:r>
            <a:r>
              <a:rPr lang="en-US" dirty="0" smtClean="0"/>
              <a:t> + d) + d = a</a:t>
            </a:r>
            <a:r>
              <a:rPr lang="en-US" baseline="-25000" dirty="0" smtClean="0"/>
              <a:t>1</a:t>
            </a:r>
            <a:r>
              <a:rPr lang="en-US" dirty="0" smtClean="0"/>
              <a:t>+2d</a:t>
            </a:r>
            <a:endParaRPr lang="ru-RU" dirty="0" smtClean="0"/>
          </a:p>
          <a:p>
            <a:pPr lvl="0"/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r>
              <a:rPr lang="en-US" dirty="0" smtClean="0"/>
              <a:t> = a</a:t>
            </a:r>
            <a:r>
              <a:rPr lang="en-US" baseline="-25000" dirty="0" smtClean="0"/>
              <a:t>3 </a:t>
            </a:r>
            <a:r>
              <a:rPr lang="en-US" dirty="0" smtClean="0"/>
              <a:t>+ d =(a</a:t>
            </a:r>
            <a:r>
              <a:rPr lang="en-US" baseline="-25000" dirty="0" smtClean="0"/>
              <a:t>1</a:t>
            </a:r>
            <a:r>
              <a:rPr lang="en-US" dirty="0" smtClean="0"/>
              <a:t>+2d) +d = a</a:t>
            </a:r>
            <a:r>
              <a:rPr lang="en-US" baseline="-25000" dirty="0" smtClean="0"/>
              <a:t>1</a:t>
            </a:r>
            <a:r>
              <a:rPr lang="en-US" dirty="0" smtClean="0"/>
              <a:t>+3d</a:t>
            </a:r>
            <a:endParaRPr lang="ru-RU" dirty="0" smtClean="0"/>
          </a:p>
          <a:p>
            <a:pPr lvl="0"/>
            <a:r>
              <a:rPr lang="en-US" dirty="0" smtClean="0"/>
              <a:t>a</a:t>
            </a:r>
            <a:r>
              <a:rPr lang="en-US" baseline="-25000" dirty="0" smtClean="0"/>
              <a:t>5 </a:t>
            </a:r>
            <a:r>
              <a:rPr lang="en-US" dirty="0" smtClean="0"/>
              <a:t>= a</a:t>
            </a:r>
            <a:r>
              <a:rPr lang="en-US" baseline="-25000" dirty="0" smtClean="0"/>
              <a:t>4 </a:t>
            </a:r>
            <a:r>
              <a:rPr lang="en-US" dirty="0" smtClean="0"/>
              <a:t>+ d =(a</a:t>
            </a:r>
            <a:r>
              <a:rPr lang="en-US" baseline="-25000" dirty="0" smtClean="0"/>
              <a:t>1</a:t>
            </a:r>
            <a:r>
              <a:rPr lang="en-US" dirty="0" smtClean="0"/>
              <a:t>+3d) +d = a</a:t>
            </a:r>
            <a:r>
              <a:rPr lang="en-US" baseline="-25000" dirty="0" smtClean="0"/>
              <a:t>1</a:t>
            </a:r>
            <a:r>
              <a:rPr lang="en-US" dirty="0" smtClean="0"/>
              <a:t>+4d</a:t>
            </a:r>
            <a:endParaRPr lang="ru-RU" dirty="0" smtClean="0"/>
          </a:p>
          <a:p>
            <a:pPr lvl="0"/>
            <a:r>
              <a:rPr lang="en-US" dirty="0" smtClean="0"/>
              <a:t>           .    .    .</a:t>
            </a:r>
            <a:endParaRPr lang="ru-RU" dirty="0" smtClean="0"/>
          </a:p>
          <a:p>
            <a:pPr lvl="0"/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= a</a:t>
            </a:r>
            <a:r>
              <a:rPr lang="en-US" baseline="-25000" dirty="0" smtClean="0"/>
              <a:t>1</a:t>
            </a:r>
            <a:r>
              <a:rPr lang="en-US" dirty="0" smtClean="0"/>
              <a:t>+ (n-1)d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Записать в тетрадь формулу:</a:t>
            </a:r>
            <a:r>
              <a:rPr lang="ru-RU" b="1" dirty="0" smtClean="0"/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baseline="-25000" dirty="0" smtClean="0">
                <a:solidFill>
                  <a:srgbClr val="FF0000"/>
                </a:solidFill>
              </a:rPr>
              <a:t>n</a:t>
            </a:r>
            <a:r>
              <a:rPr lang="ru-RU" b="1" dirty="0" smtClean="0">
                <a:solidFill>
                  <a:srgbClr val="FF0000"/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baseline="-25000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+ </a:t>
            </a:r>
            <a:r>
              <a:rPr lang="en-US" b="1" dirty="0" smtClean="0">
                <a:solidFill>
                  <a:srgbClr val="FF0000"/>
                </a:solidFill>
              </a:rPr>
              <a:t>d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n</a:t>
            </a:r>
            <a:r>
              <a:rPr lang="ru-RU" b="1" dirty="0" smtClean="0">
                <a:solidFill>
                  <a:srgbClr val="FF0000"/>
                </a:solidFill>
              </a:rPr>
              <a:t>-1)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i="1" dirty="0" smtClean="0"/>
              <a:t> 1.    </a:t>
            </a:r>
            <a:r>
              <a:rPr lang="ru-RU" sz="4400" i="1" dirty="0" smtClean="0"/>
              <a:t>Комментированное </a:t>
            </a:r>
            <a:r>
              <a:rPr lang="ru-RU" sz="4400" i="1" dirty="0"/>
              <a:t>решение с </a:t>
            </a:r>
            <a:r>
              <a:rPr lang="ru-RU" sz="4400" i="1" dirty="0" smtClean="0"/>
              <a:t>места:</a:t>
            </a:r>
            <a:endParaRPr lang="ru-RU" sz="4400" dirty="0"/>
          </a:p>
          <a:p>
            <a:pPr algn="ctr">
              <a:buNone/>
            </a:pPr>
            <a:r>
              <a:rPr lang="ru-RU" sz="4400" dirty="0"/>
              <a:t>№ 576 </a:t>
            </a:r>
            <a:endParaRPr lang="ru-RU" sz="4400" dirty="0" smtClean="0"/>
          </a:p>
          <a:p>
            <a:pPr algn="ctr">
              <a:buNone/>
            </a:pPr>
            <a:r>
              <a:rPr lang="ru-RU" sz="4400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r>
              <a:rPr lang="en-US" sz="4400" b="1" baseline="-25000" dirty="0" smtClean="0">
                <a:solidFill>
                  <a:srgbClr val="FF0000"/>
                </a:solidFill>
              </a:rPr>
              <a:t>n</a:t>
            </a:r>
            <a:r>
              <a:rPr lang="ru-RU" sz="4400" b="1" dirty="0" smtClean="0">
                <a:solidFill>
                  <a:srgbClr val="FF0000"/>
                </a:solidFill>
              </a:rPr>
              <a:t> = </a:t>
            </a:r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1</a:t>
            </a:r>
            <a:r>
              <a:rPr lang="ru-RU" sz="4400" b="1" dirty="0" smtClean="0">
                <a:solidFill>
                  <a:srgbClr val="FF0000"/>
                </a:solidFill>
              </a:rPr>
              <a:t>+ </a:t>
            </a:r>
            <a:r>
              <a:rPr lang="en-US" sz="4400" b="1" dirty="0" smtClean="0">
                <a:solidFill>
                  <a:srgbClr val="FF0000"/>
                </a:solidFill>
              </a:rPr>
              <a:t>d </a:t>
            </a:r>
            <a:r>
              <a:rPr lang="ru-RU" sz="4400" b="1" dirty="0" smtClean="0">
                <a:solidFill>
                  <a:srgbClr val="FF0000"/>
                </a:solidFill>
              </a:rPr>
              <a:t>(</a:t>
            </a:r>
            <a:r>
              <a:rPr lang="en-US" sz="4400" b="1" dirty="0" smtClean="0">
                <a:solidFill>
                  <a:srgbClr val="FF0000"/>
                </a:solidFill>
              </a:rPr>
              <a:t>n</a:t>
            </a:r>
            <a:r>
              <a:rPr lang="ru-RU" sz="4400" b="1" dirty="0" smtClean="0">
                <a:solidFill>
                  <a:srgbClr val="FF0000"/>
                </a:solidFill>
              </a:rPr>
              <a:t>-1)</a:t>
            </a:r>
            <a:endParaRPr lang="ru-RU" sz="4400" dirty="0"/>
          </a:p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r>
              <a:rPr lang="ru-RU" sz="4000" i="1" dirty="0" smtClean="0"/>
              <a:t>2. </a:t>
            </a:r>
            <a:r>
              <a:rPr lang="ru-RU" sz="4000" i="1" dirty="0"/>
              <a:t>Решить у доски:</a:t>
            </a:r>
            <a:endParaRPr lang="ru-RU" sz="4000" dirty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№ 577 ( 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844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50</cp:revision>
  <dcterms:created xsi:type="dcterms:W3CDTF">2011-01-13T13:02:22Z</dcterms:created>
  <dcterms:modified xsi:type="dcterms:W3CDTF">2011-10-20T14:11:34Z</dcterms:modified>
</cp:coreProperties>
</file>