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57" r:id="rId5"/>
    <p:sldId id="264" r:id="rId6"/>
    <p:sldId id="265" r:id="rId7"/>
    <p:sldId id="266" r:id="rId8"/>
    <p:sldId id="258" r:id="rId9"/>
    <p:sldId id="267" r:id="rId10"/>
    <p:sldId id="268" r:id="rId11"/>
    <p:sldId id="259" r:id="rId12"/>
    <p:sldId id="26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2000"/>
            <a:lum/>
          </a:blip>
          <a:srcRect/>
          <a:stretch>
            <a:fillRect t="-9000" b="-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Monotype Corsiva" pitchFamily="66" charset="0"/>
              </a:rPr>
              <a:t>Презентация собственной методической системы </a:t>
            </a:r>
            <a:endParaRPr lang="ru-RU" dirty="0">
              <a:latin typeface="Monotype Corsiva" pitchFamily="66" charset="0"/>
            </a:endParaRPr>
          </a:p>
        </p:txBody>
      </p:sp>
      <p:sp>
        <p:nvSpPr>
          <p:cNvPr id="3" name="Подзаголовок 2"/>
          <p:cNvSpPr>
            <a:spLocks noGrp="1"/>
          </p:cNvSpPr>
          <p:nvPr>
            <p:ph type="subTitle" idx="1"/>
          </p:nvPr>
        </p:nvSpPr>
        <p:spPr>
          <a:xfrm>
            <a:off x="899592" y="3789040"/>
            <a:ext cx="7776864" cy="2160240"/>
          </a:xfrm>
        </p:spPr>
        <p:txBody>
          <a:bodyPr>
            <a:normAutofit/>
          </a:bodyPr>
          <a:lstStyle/>
          <a:p>
            <a:r>
              <a:rPr lang="ru-RU" dirty="0" smtClean="0">
                <a:solidFill>
                  <a:schemeClr val="tx1"/>
                </a:solidFill>
                <a:latin typeface="Monotype Corsiva" pitchFamily="66" charset="0"/>
              </a:rPr>
              <a:t>Учителя музыки и МХК</a:t>
            </a:r>
          </a:p>
          <a:p>
            <a:r>
              <a:rPr lang="ru-RU" sz="4400" b="1" dirty="0" smtClean="0">
                <a:solidFill>
                  <a:schemeClr val="tx1"/>
                </a:solidFill>
                <a:latin typeface="Monotype Corsiva" pitchFamily="66" charset="0"/>
              </a:rPr>
              <a:t>Акопян Натальи Владимировны</a:t>
            </a:r>
            <a:endParaRPr lang="ru-RU" sz="4400" b="1" dirty="0">
              <a:solidFill>
                <a:schemeClr val="tx1"/>
              </a:solidFill>
              <a:latin typeface="Monotype Corsiva"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60048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412776"/>
            <a:ext cx="8229600" cy="1143000"/>
          </a:xfrm>
        </p:spPr>
        <p:txBody>
          <a:bodyPr>
            <a:normAutofit fontScale="90000"/>
          </a:bodyPr>
          <a:lstStyle/>
          <a:p>
            <a:r>
              <a:rPr lang="ru-RU" dirty="0">
                <a:latin typeface="Monotype Corsiva" pitchFamily="66" charset="0"/>
              </a:rPr>
              <a:t>Проведение мероприятий для развития музыкально одаренных детей.</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96821321"/>
              </p:ext>
            </p:extLst>
          </p:nvPr>
        </p:nvGraphicFramePr>
        <p:xfrm>
          <a:off x="611560" y="2780928"/>
          <a:ext cx="7863330" cy="3835640"/>
        </p:xfrm>
        <a:graphic>
          <a:graphicData uri="http://schemas.openxmlformats.org/drawingml/2006/table">
            <a:tbl>
              <a:tblPr firstRow="1" firstCol="1" lastRow="1" lastCol="1" bandRow="1" bandCol="1">
                <a:tableStyleId>{5A111915-BE36-4E01-A7E5-04B1672EAD32}</a:tableStyleId>
              </a:tblPr>
              <a:tblGrid>
                <a:gridCol w="976036"/>
                <a:gridCol w="2955218"/>
                <a:gridCol w="1966038"/>
                <a:gridCol w="1966038"/>
              </a:tblGrid>
              <a:tr h="697389">
                <a:tc>
                  <a:txBody>
                    <a:bodyPr/>
                    <a:lstStyle/>
                    <a:p>
                      <a:pPr algn="ctr">
                        <a:spcAft>
                          <a:spcPts val="0"/>
                        </a:spcAft>
                      </a:pPr>
                      <a:r>
                        <a:rPr lang="ru-RU" sz="1400" dirty="0">
                          <a:effectLst/>
                        </a:rPr>
                        <a:t>№</a:t>
                      </a:r>
                      <a:endParaRPr lang="ru-RU" sz="1200" dirty="0">
                        <a:effectLst/>
                        <a:latin typeface="Times New Roman"/>
                        <a:ea typeface="Times New Roman"/>
                      </a:endParaRPr>
                    </a:p>
                  </a:txBody>
                  <a:tcPr marL="68580" marR="68580" marT="0" marB="0"/>
                </a:tc>
                <a:tc>
                  <a:txBody>
                    <a:bodyPr/>
                    <a:lstStyle/>
                    <a:p>
                      <a:pPr algn="ctr">
                        <a:spcAft>
                          <a:spcPts val="0"/>
                        </a:spcAft>
                      </a:pPr>
                      <a:r>
                        <a:rPr lang="ru-RU" sz="1400">
                          <a:effectLst/>
                        </a:rPr>
                        <a:t>Наименование мероприятия</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rPr>
                        <a:t>Сроки проведения</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rPr>
                        <a:t>Исполнитель</a:t>
                      </a:r>
                      <a:endParaRPr lang="ru-RU" sz="1200">
                        <a:effectLst/>
                        <a:latin typeface="Times New Roman"/>
                        <a:ea typeface="Times New Roman"/>
                      </a:endParaRPr>
                    </a:p>
                  </a:txBody>
                  <a:tcPr marL="68580" marR="68580" marT="0" marB="0"/>
                </a:tc>
              </a:tr>
              <a:tr h="697389">
                <a:tc>
                  <a:txBody>
                    <a:bodyPr/>
                    <a:lstStyle/>
                    <a:p>
                      <a:pPr>
                        <a:spcAft>
                          <a:spcPts val="0"/>
                        </a:spcAft>
                      </a:pPr>
                      <a:r>
                        <a:rPr lang="ru-RU" sz="1400">
                          <a:effectLst/>
                        </a:rPr>
                        <a:t>1</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Организация и проведение предметных недель в школе</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В течение года</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Учитель-предметник</a:t>
                      </a:r>
                      <a:endParaRPr lang="ru-RU" sz="1200">
                        <a:effectLst/>
                        <a:latin typeface="Times New Roman"/>
                        <a:ea typeface="Times New Roman"/>
                      </a:endParaRPr>
                    </a:p>
                  </a:txBody>
                  <a:tcPr marL="68580" marR="68580" marT="0" marB="0"/>
                </a:tc>
              </a:tr>
              <a:tr h="697389">
                <a:tc>
                  <a:txBody>
                    <a:bodyPr/>
                    <a:lstStyle/>
                    <a:p>
                      <a:pPr>
                        <a:spcAft>
                          <a:spcPts val="0"/>
                        </a:spcAft>
                      </a:pPr>
                      <a:r>
                        <a:rPr lang="ru-RU" sz="1400">
                          <a:effectLst/>
                        </a:rPr>
                        <a:t>2</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Участие в школьных мероприятиях</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В течение года</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Учитель-предметник</a:t>
                      </a:r>
                      <a:endParaRPr lang="ru-RU" sz="1200">
                        <a:effectLst/>
                        <a:latin typeface="Times New Roman"/>
                        <a:ea typeface="Times New Roman"/>
                      </a:endParaRPr>
                    </a:p>
                  </a:txBody>
                  <a:tcPr marL="68580" marR="68580" marT="0" marB="0"/>
                </a:tc>
              </a:tr>
              <a:tr h="697389">
                <a:tc>
                  <a:txBody>
                    <a:bodyPr/>
                    <a:lstStyle/>
                    <a:p>
                      <a:pPr>
                        <a:spcAft>
                          <a:spcPts val="0"/>
                        </a:spcAft>
                      </a:pPr>
                      <a:r>
                        <a:rPr lang="ru-RU" sz="1400">
                          <a:effectLst/>
                        </a:rPr>
                        <a:t>3</a:t>
                      </a:r>
                      <a:endParaRPr lang="ru-RU" sz="1200">
                        <a:effectLst/>
                        <a:latin typeface="Times New Roman"/>
                        <a:ea typeface="Times New Roman"/>
                      </a:endParaRPr>
                    </a:p>
                  </a:txBody>
                  <a:tcPr marL="68580" marR="68580" marT="0" marB="0"/>
                </a:tc>
                <a:tc>
                  <a:txBody>
                    <a:bodyPr/>
                    <a:lstStyle/>
                    <a:p>
                      <a:pPr>
                        <a:spcAft>
                          <a:spcPts val="0"/>
                        </a:spcAft>
                      </a:pPr>
                      <a:r>
                        <a:rPr lang="ru-RU" sz="1400" dirty="0">
                          <a:effectLst/>
                        </a:rPr>
                        <a:t>Участие </a:t>
                      </a:r>
                      <a:r>
                        <a:rPr lang="ru-RU" sz="1400" dirty="0" smtClean="0">
                          <a:effectLst/>
                        </a:rPr>
                        <a:t>в муниципальных мероприятиях</a:t>
                      </a:r>
                      <a:endParaRPr lang="ru-RU" sz="1200" dirty="0">
                        <a:effectLst/>
                        <a:latin typeface="Times New Roman"/>
                        <a:ea typeface="Times New Roman"/>
                      </a:endParaRPr>
                    </a:p>
                  </a:txBody>
                  <a:tcPr marL="68580" marR="68580" marT="0" marB="0"/>
                </a:tc>
                <a:tc>
                  <a:txBody>
                    <a:bodyPr/>
                    <a:lstStyle/>
                    <a:p>
                      <a:pPr>
                        <a:spcAft>
                          <a:spcPts val="0"/>
                        </a:spcAft>
                      </a:pPr>
                      <a:r>
                        <a:rPr lang="ru-RU" sz="1400">
                          <a:effectLst/>
                        </a:rPr>
                        <a:t>В течение года</a:t>
                      </a:r>
                      <a:endParaRPr lang="ru-RU" sz="1200">
                        <a:effectLst/>
                        <a:latin typeface="Times New Roman"/>
                        <a:ea typeface="Times New Roman"/>
                      </a:endParaRPr>
                    </a:p>
                  </a:txBody>
                  <a:tcPr marL="68580" marR="68580" marT="0" marB="0"/>
                </a:tc>
                <a:tc>
                  <a:txBody>
                    <a:bodyPr/>
                    <a:lstStyle/>
                    <a:p>
                      <a:pPr>
                        <a:spcAft>
                          <a:spcPts val="0"/>
                        </a:spcAft>
                      </a:pPr>
                      <a:r>
                        <a:rPr lang="ru-RU" sz="1400">
                          <a:effectLst/>
                        </a:rPr>
                        <a:t>Учитель-предметник</a:t>
                      </a:r>
                      <a:endParaRPr lang="ru-RU" sz="1200">
                        <a:effectLst/>
                        <a:latin typeface="Times New Roman"/>
                        <a:ea typeface="Times New Roman"/>
                      </a:endParaRPr>
                    </a:p>
                  </a:txBody>
                  <a:tcPr marL="68580" marR="68580" marT="0" marB="0"/>
                </a:tc>
              </a:tr>
              <a:tr h="1046084">
                <a:tc>
                  <a:txBody>
                    <a:bodyPr/>
                    <a:lstStyle/>
                    <a:p>
                      <a:pPr>
                        <a:spcAft>
                          <a:spcPts val="0"/>
                        </a:spcAft>
                      </a:pPr>
                      <a:r>
                        <a:rPr lang="ru-RU" sz="1400">
                          <a:effectLst/>
                        </a:rPr>
                        <a:t>4 </a:t>
                      </a:r>
                      <a:endParaRPr lang="ru-RU" sz="1200">
                        <a:effectLst/>
                        <a:latin typeface="Times New Roman"/>
                        <a:ea typeface="Times New Roman"/>
                      </a:endParaRPr>
                    </a:p>
                  </a:txBody>
                  <a:tcPr marL="68580" marR="68580" marT="0" marB="0"/>
                </a:tc>
                <a:tc>
                  <a:txBody>
                    <a:bodyPr/>
                    <a:lstStyle/>
                    <a:p>
                      <a:pPr>
                        <a:spcAft>
                          <a:spcPts val="0"/>
                        </a:spcAft>
                      </a:pPr>
                      <a:r>
                        <a:rPr lang="ru-RU" sz="1400" dirty="0">
                          <a:effectLst/>
                        </a:rPr>
                        <a:t>Участие в конкурсах, фестивалях на </a:t>
                      </a:r>
                      <a:r>
                        <a:rPr lang="ru-RU" sz="1400" dirty="0" smtClean="0">
                          <a:effectLst/>
                        </a:rPr>
                        <a:t>краевом </a:t>
                      </a:r>
                      <a:r>
                        <a:rPr lang="ru-RU" sz="1400" dirty="0">
                          <a:effectLst/>
                        </a:rPr>
                        <a:t>уровне</a:t>
                      </a:r>
                      <a:endParaRPr lang="ru-RU" sz="1200" dirty="0">
                        <a:effectLst/>
                        <a:latin typeface="Times New Roman"/>
                        <a:ea typeface="Times New Roman"/>
                      </a:endParaRPr>
                    </a:p>
                  </a:txBody>
                  <a:tcPr marL="68580" marR="68580" marT="0" marB="0"/>
                </a:tc>
                <a:tc>
                  <a:txBody>
                    <a:bodyPr/>
                    <a:lstStyle/>
                    <a:p>
                      <a:pPr>
                        <a:spcAft>
                          <a:spcPts val="0"/>
                        </a:spcAft>
                      </a:pPr>
                      <a:r>
                        <a:rPr lang="ru-RU" sz="1400" dirty="0">
                          <a:effectLst/>
                        </a:rPr>
                        <a:t>В течение года</a:t>
                      </a:r>
                      <a:endParaRPr lang="ru-RU" sz="1200" dirty="0">
                        <a:effectLst/>
                        <a:latin typeface="Times New Roman"/>
                        <a:ea typeface="Times New Roman"/>
                      </a:endParaRPr>
                    </a:p>
                  </a:txBody>
                  <a:tcPr marL="68580" marR="68580" marT="0" marB="0"/>
                </a:tc>
                <a:tc>
                  <a:txBody>
                    <a:bodyPr/>
                    <a:lstStyle/>
                    <a:p>
                      <a:pPr>
                        <a:spcAft>
                          <a:spcPts val="0"/>
                        </a:spcAft>
                      </a:pPr>
                      <a:r>
                        <a:rPr lang="ru-RU" sz="1400" dirty="0">
                          <a:effectLst/>
                        </a:rPr>
                        <a:t>Учитель-предметник</a:t>
                      </a:r>
                      <a:endParaRPr lang="ru-RU" sz="1200" dirty="0">
                        <a:effectLst/>
                        <a:latin typeface="Times New Roman"/>
                        <a:ea typeface="Times New Roman"/>
                      </a:endParaRPr>
                    </a:p>
                  </a:txBody>
                  <a:tcPr marL="68580" marR="68580" marT="0" marB="0"/>
                </a:tc>
              </a:tr>
            </a:tbl>
          </a:graphicData>
        </a:graphic>
      </p:graphicFrame>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3" y="-31545"/>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595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914400" y="260648"/>
            <a:ext cx="8229600" cy="1143000"/>
          </a:xfrm>
        </p:spPr>
        <p:txBody>
          <a:bodyPr>
            <a:normAutofit fontScale="90000"/>
          </a:bodyPr>
          <a:lstStyle/>
          <a:p>
            <a:r>
              <a:rPr lang="ru-RU" dirty="0" smtClean="0">
                <a:latin typeface="Monotype Corsiva" pitchFamily="66" charset="0"/>
              </a:rPr>
              <a:t>Результативность, эффективность представленной собственной методической системы </a:t>
            </a:r>
            <a:endParaRPr lang="ru-RU" dirty="0">
              <a:latin typeface="Monotype Corsiva" pitchFamily="66" charset="0"/>
            </a:endParaRPr>
          </a:p>
        </p:txBody>
      </p:sp>
      <p:sp>
        <p:nvSpPr>
          <p:cNvPr id="3" name="Объект 2"/>
          <p:cNvSpPr>
            <a:spLocks noGrp="1"/>
          </p:cNvSpPr>
          <p:nvPr>
            <p:ph idx="1"/>
          </p:nvPr>
        </p:nvSpPr>
        <p:spPr>
          <a:xfrm>
            <a:off x="395536" y="1844824"/>
            <a:ext cx="8229600" cy="4925144"/>
          </a:xfrm>
        </p:spPr>
        <p:txBody>
          <a:bodyPr>
            <a:normAutofit fontScale="70000" lnSpcReduction="20000"/>
          </a:bodyPr>
          <a:lstStyle/>
          <a:p>
            <a:pPr marL="0" indent="0">
              <a:buNone/>
            </a:pPr>
            <a:r>
              <a:rPr lang="ru-RU" dirty="0">
                <a:latin typeface="Monotype Corsiva" pitchFamily="66" charset="0"/>
              </a:rPr>
              <a:t>1.У детей развиваются творческие способности, вокально-хоровые навыки, музыкальное мышление. </a:t>
            </a:r>
          </a:p>
          <a:p>
            <a:pPr marL="0" indent="0">
              <a:buNone/>
            </a:pPr>
            <a:r>
              <a:rPr lang="ru-RU" dirty="0">
                <a:latin typeface="Monotype Corsiva" pitchFamily="66" charset="0"/>
              </a:rPr>
              <a:t>2. Дети с интеллектуальной недостаточностью значительно продвигаются в эстетическом развитии.</a:t>
            </a:r>
          </a:p>
          <a:p>
            <a:pPr marL="0" indent="0">
              <a:buNone/>
            </a:pPr>
            <a:r>
              <a:rPr lang="ru-RU" dirty="0">
                <a:latin typeface="Monotype Corsiva" pitchFamily="66" charset="0"/>
              </a:rPr>
              <a:t>3. Пение в ансамбле несет  детям радость, создает предпосылки для дальнейших занятий музыкой, формирует интерес к познанию мира музыки в разных его проявлениях.</a:t>
            </a:r>
          </a:p>
          <a:p>
            <a:pPr marL="0" indent="0">
              <a:buNone/>
            </a:pPr>
            <a:r>
              <a:rPr lang="ru-RU" dirty="0">
                <a:latin typeface="Monotype Corsiva" pitchFamily="66" charset="0"/>
              </a:rPr>
              <a:t>4. Возникает потребность общения с высококачественной песенной культурой.</a:t>
            </a:r>
          </a:p>
          <a:p>
            <a:pPr marL="0" indent="0">
              <a:buNone/>
            </a:pPr>
            <a:r>
              <a:rPr lang="ru-RU" dirty="0">
                <a:latin typeface="Monotype Corsiva" pitchFamily="66" charset="0"/>
              </a:rPr>
              <a:t>5. На занятиях кружка у учащихся вырабатывается чувство ответственности за общее дело, понимание  роли     коллективного  труда, дисциплинированность, товарищеское доверие, уверенность в своих силах.</a:t>
            </a:r>
          </a:p>
          <a:p>
            <a:pPr marL="0" indent="0">
              <a:buNone/>
            </a:pPr>
            <a:r>
              <a:rPr lang="ru-RU" dirty="0">
                <a:latin typeface="Monotype Corsiva" pitchFamily="66" charset="0"/>
              </a:rPr>
              <a:t>6.Ребята учатся быть более чуткими слушателями и исполнителями.</a:t>
            </a:r>
          </a:p>
          <a:p>
            <a:pPr marL="0" indent="0">
              <a:buNone/>
            </a:pPr>
            <a:r>
              <a:rPr lang="ru-RU" dirty="0">
                <a:latin typeface="Monotype Corsiva" pitchFamily="66" charset="0"/>
              </a:rPr>
              <a:t>7.У детей формируется творческая инициатива, коммуникативные качества.</a:t>
            </a:r>
          </a:p>
          <a:p>
            <a:endParaRPr lang="ru-RU" dirty="0"/>
          </a:p>
        </p:txBody>
      </p:sp>
    </p:spTree>
    <p:extLst>
      <p:ext uri="{BB962C8B-B14F-4D97-AF65-F5344CB8AC3E}">
        <p14:creationId xmlns:p14="http://schemas.microsoft.com/office/powerpoint/2010/main" val="4035952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42" y="1"/>
            <a:ext cx="1616354" cy="112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115616" y="260648"/>
            <a:ext cx="8229600" cy="1143000"/>
          </a:xfrm>
        </p:spPr>
        <p:txBody>
          <a:bodyPr>
            <a:normAutofit fontScale="90000"/>
          </a:bodyPr>
          <a:lstStyle/>
          <a:p>
            <a:r>
              <a:rPr lang="ru-RU" dirty="0" smtClean="0">
                <a:latin typeface="Monotype Corsiva" pitchFamily="66" charset="0"/>
              </a:rPr>
              <a:t>Электронные публикации методических материалов на профессиональных сайтах педагогической направленности </a:t>
            </a:r>
            <a:endParaRPr lang="ru-RU" dirty="0">
              <a:latin typeface="Monotype Corsiva" pitchFamily="66" charset="0"/>
            </a:endParaRPr>
          </a:p>
        </p:txBody>
      </p:sp>
      <p:pic>
        <p:nvPicPr>
          <p:cNvPr id="2050" name="Picture 2" descr="C:\Users\1\Documents\Документы сканера\1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rot="10800000">
            <a:off x="107504" y="1700808"/>
            <a:ext cx="3306639" cy="452596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1\Documents\Документы сканера\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5648494" y="1628800"/>
            <a:ext cx="3491880" cy="47795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1\Documents\Документы сканера\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a:off x="2979974" y="2617011"/>
            <a:ext cx="3120008" cy="4270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673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fontScale="90000"/>
          </a:bodyPr>
          <a:lstStyle/>
          <a:p>
            <a:r>
              <a:rPr lang="ru-RU" dirty="0">
                <a:latin typeface="Monotype Corsiva" pitchFamily="66" charset="0"/>
              </a:rPr>
              <a:t>Методика выявления музыкально одаренных детей.</a:t>
            </a:r>
            <a:br>
              <a:rPr lang="ru-RU" dirty="0">
                <a:latin typeface="Monotype Corsiva" pitchFamily="66" charset="0"/>
              </a:rPr>
            </a:br>
            <a:endParaRPr lang="ru-RU" dirty="0">
              <a:latin typeface="Monotype Corsiva" pitchFamily="66" charset="0"/>
            </a:endParaRPr>
          </a:p>
        </p:txBody>
      </p:sp>
      <p:sp>
        <p:nvSpPr>
          <p:cNvPr id="3" name="Объект 2"/>
          <p:cNvSpPr>
            <a:spLocks noGrp="1"/>
          </p:cNvSpPr>
          <p:nvPr>
            <p:ph idx="1"/>
          </p:nvPr>
        </p:nvSpPr>
        <p:spPr>
          <a:xfrm>
            <a:off x="467544" y="1772816"/>
            <a:ext cx="8229600" cy="3816424"/>
          </a:xfrm>
        </p:spPr>
        <p:txBody>
          <a:bodyPr>
            <a:noAutofit/>
          </a:bodyPr>
          <a:lstStyle/>
          <a:p>
            <a:pPr marL="0" indent="0" algn="ctr">
              <a:lnSpc>
                <a:spcPct val="120000"/>
              </a:lnSpc>
              <a:buNone/>
            </a:pPr>
            <a:r>
              <a:rPr lang="ru-RU" sz="2400" b="1" dirty="0" smtClean="0">
                <a:latin typeface="Monotype Corsiva" pitchFamily="66" charset="0"/>
              </a:rPr>
              <a:t>Цель данной </a:t>
            </a:r>
            <a:r>
              <a:rPr lang="ru-RU" sz="2400" b="1" dirty="0">
                <a:latin typeface="Monotype Corsiva" pitchFamily="66" charset="0"/>
              </a:rPr>
              <a:t>методики.</a:t>
            </a:r>
          </a:p>
          <a:p>
            <a:pPr>
              <a:lnSpc>
                <a:spcPct val="120000"/>
              </a:lnSpc>
            </a:pPr>
            <a:r>
              <a:rPr lang="ru-RU" sz="2800" dirty="0" smtClean="0">
                <a:latin typeface="Monotype Corsiva" pitchFamily="66" charset="0"/>
              </a:rPr>
              <a:t>Выявление </a:t>
            </a:r>
            <a:r>
              <a:rPr lang="ru-RU" sz="2800" dirty="0">
                <a:latin typeface="Monotype Corsiva" pitchFamily="66" charset="0"/>
              </a:rPr>
              <a:t>одарённых детей и  создание условий для оптимального развития  детей, чья одаренность на данный момент может быть еще не проявившейся, а также способных   детей,   в   отношении   которых   есть   серьезная   надежда   на уверенный скачок в развитии их способностей</a:t>
            </a:r>
            <a:r>
              <a:rPr lang="ru-RU" sz="2800" dirty="0" smtClean="0">
                <a:latin typeface="Monotype Corsiva" pitchFamily="66" charset="0"/>
              </a:rPr>
              <a:t>.</a:t>
            </a:r>
            <a:endParaRPr lang="ru-RU" sz="2800" dirty="0">
              <a:latin typeface="Monotype Corsiva" pitchFamily="66" charset="0"/>
            </a:endParaRPr>
          </a:p>
        </p:txBody>
      </p:sp>
    </p:spTree>
    <p:extLst>
      <p:ext uri="{BB962C8B-B14F-4D97-AF65-F5344CB8AC3E}">
        <p14:creationId xmlns:p14="http://schemas.microsoft.com/office/powerpoint/2010/main" val="4258148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latin typeface="Monotype Corsiva" pitchFamily="66" charset="0"/>
              </a:rPr>
              <a:t>Задачи </a:t>
            </a:r>
            <a:r>
              <a:rPr lang="ru-RU" dirty="0" smtClean="0">
                <a:latin typeface="Monotype Corsiva" pitchFamily="66" charset="0"/>
              </a:rPr>
              <a:t>методики</a:t>
            </a:r>
            <a:endParaRPr lang="ru-RU" dirty="0">
              <a:latin typeface="Monotype Corsiva" pitchFamily="66" charset="0"/>
            </a:endParaRPr>
          </a:p>
        </p:txBody>
      </p:sp>
      <p:sp>
        <p:nvSpPr>
          <p:cNvPr id="3" name="Объект 2"/>
          <p:cNvSpPr>
            <a:spLocks noGrp="1"/>
          </p:cNvSpPr>
          <p:nvPr>
            <p:ph idx="1"/>
          </p:nvPr>
        </p:nvSpPr>
        <p:spPr/>
        <p:txBody>
          <a:bodyPr>
            <a:normAutofit fontScale="85000" lnSpcReduction="10000"/>
          </a:bodyPr>
          <a:lstStyle/>
          <a:p>
            <a:pPr marL="0" indent="0">
              <a:buNone/>
            </a:pPr>
            <a:r>
              <a:rPr lang="ru-RU" dirty="0" smtClean="0">
                <a:latin typeface="Monotype Corsiva" pitchFamily="66" charset="0"/>
              </a:rPr>
              <a:t>1.Выбор </a:t>
            </a:r>
            <a:r>
              <a:rPr lang="ru-RU" dirty="0">
                <a:latin typeface="Monotype Corsiva" pitchFamily="66" charset="0"/>
              </a:rPr>
              <a:t>рациональных форм управления творческой  деятельностью учащихся.</a:t>
            </a:r>
          </a:p>
          <a:p>
            <a:pPr marL="0" indent="0">
              <a:buNone/>
            </a:pPr>
            <a:r>
              <a:rPr lang="ru-RU" dirty="0">
                <a:latin typeface="Monotype Corsiva" pitchFamily="66" charset="0"/>
              </a:rPr>
              <a:t>2.Выявление и развитие возможности музыкально - одаренных детей.</a:t>
            </a:r>
          </a:p>
          <a:p>
            <a:pPr marL="0" indent="0">
              <a:buNone/>
            </a:pPr>
            <a:r>
              <a:rPr lang="ru-RU" dirty="0">
                <a:latin typeface="Monotype Corsiva" pitchFamily="66" charset="0"/>
              </a:rPr>
              <a:t>3.Создание благоприятной атмосферы для достижения максимальной самореализации творческих учащихся.</a:t>
            </a:r>
          </a:p>
          <a:p>
            <a:pPr marL="0" indent="0">
              <a:buNone/>
            </a:pPr>
            <a:r>
              <a:rPr lang="ru-RU" dirty="0">
                <a:latin typeface="Monotype Corsiva" pitchFamily="66" charset="0"/>
              </a:rPr>
              <a:t>4 Проведение различных внеурочных конкурсов, концертов позволяющих     учащимся     проявить     свои способности.</a:t>
            </a:r>
          </a:p>
          <a:p>
            <a:pPr marL="0" indent="0">
              <a:buNone/>
            </a:pPr>
            <a:r>
              <a:rPr lang="ru-RU" dirty="0">
                <a:latin typeface="Monotype Corsiva" pitchFamily="66" charset="0"/>
              </a:rPr>
              <a:t>5 . Выбор среди различных систем обучения тех методов и приемов, которые способствуют  творческому развитию.</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7421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914400" y="800965"/>
            <a:ext cx="8229600" cy="1143000"/>
          </a:xfrm>
        </p:spPr>
        <p:txBody>
          <a:bodyPr>
            <a:normAutofit fontScale="90000"/>
          </a:bodyPr>
          <a:lstStyle/>
          <a:p>
            <a:r>
              <a:rPr lang="ru-RU" dirty="0">
                <a:latin typeface="Monotype Corsiva" pitchFamily="66" charset="0"/>
              </a:rPr>
              <a:t>Надпредметная  и воспитательная направленность методики выявления музыкально-одаренных детей  в урочной деятельности.</a:t>
            </a:r>
          </a:p>
        </p:txBody>
      </p:sp>
      <p:sp>
        <p:nvSpPr>
          <p:cNvPr id="3" name="Объект 2"/>
          <p:cNvSpPr>
            <a:spLocks noGrp="1"/>
          </p:cNvSpPr>
          <p:nvPr>
            <p:ph idx="1"/>
          </p:nvPr>
        </p:nvSpPr>
        <p:spPr>
          <a:xfrm>
            <a:off x="457200" y="2348880"/>
            <a:ext cx="8229600" cy="3777283"/>
          </a:xfrm>
        </p:spPr>
        <p:txBody>
          <a:bodyPr>
            <a:normAutofit fontScale="85000" lnSpcReduction="10000"/>
          </a:bodyPr>
          <a:lstStyle/>
          <a:p>
            <a:r>
              <a:rPr lang="ru-RU" dirty="0" smtClean="0">
                <a:latin typeface="Monotype Corsiva" pitchFamily="66" charset="0"/>
              </a:rPr>
              <a:t>Для </a:t>
            </a:r>
            <a:r>
              <a:rPr lang="ru-RU" dirty="0">
                <a:latin typeface="Monotype Corsiva" pitchFamily="66" charset="0"/>
              </a:rPr>
              <a:t>любого педагога необходимо совершенствовать формы, методы работы с одаренными детьми на уроке</a:t>
            </a:r>
          </a:p>
          <a:p>
            <a:endParaRPr lang="ru-RU" dirty="0">
              <a:latin typeface="Monotype Corsiva" pitchFamily="66" charset="0"/>
            </a:endParaRPr>
          </a:p>
          <a:p>
            <a:r>
              <a:rPr lang="ru-RU" dirty="0">
                <a:latin typeface="Monotype Corsiva" pitchFamily="66" charset="0"/>
              </a:rPr>
              <a:t>При проведении практических исследований необходимо учитывать, что выявление одаренных и талантливых детей – достаточно продолжительный процесс, связанный с динамикой их развития, и его эффективное осуществление невозможно посредством какой-либо одноразовой процедуры тестирования</a:t>
            </a:r>
          </a:p>
          <a:p>
            <a:endParaRPr lang="ru-RU" dirty="0"/>
          </a:p>
        </p:txBody>
      </p:sp>
    </p:spTree>
    <p:extLst>
      <p:ext uri="{BB962C8B-B14F-4D97-AF65-F5344CB8AC3E}">
        <p14:creationId xmlns:p14="http://schemas.microsoft.com/office/powerpoint/2010/main" val="734088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7"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67544" y="1438275"/>
            <a:ext cx="8229600" cy="1143000"/>
          </a:xfrm>
        </p:spPr>
        <p:txBody>
          <a:bodyPr>
            <a:normAutofit fontScale="90000"/>
          </a:bodyPr>
          <a:lstStyle/>
          <a:p>
            <a:r>
              <a:rPr lang="ru-RU" dirty="0">
                <a:latin typeface="Monotype Corsiva" pitchFamily="66" charset="0"/>
              </a:rPr>
              <a:t>Организационная деятельность учителя при работе с одаренными детьми.</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630021882"/>
              </p:ext>
            </p:extLst>
          </p:nvPr>
        </p:nvGraphicFramePr>
        <p:xfrm>
          <a:off x="467544" y="3429000"/>
          <a:ext cx="8229600" cy="23469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a:r>
                        <a:rPr lang="ru-RU" dirty="0" smtClean="0"/>
                        <a:t>№</a:t>
                      </a:r>
                      <a:endParaRPr lang="ru-RU" dirty="0"/>
                    </a:p>
                  </a:txBody>
                  <a:tcPr/>
                </a:tc>
                <a:tc>
                  <a:txBody>
                    <a:bodyPr/>
                    <a:lstStyle/>
                    <a:p>
                      <a:pPr algn="ctr">
                        <a:spcAft>
                          <a:spcPts val="0"/>
                        </a:spcAft>
                      </a:pPr>
                      <a:r>
                        <a:rPr lang="ru-RU" sz="1400" b="1" dirty="0">
                          <a:effectLst/>
                          <a:latin typeface="Times New Roman"/>
                          <a:ea typeface="Times New Roman"/>
                        </a:rPr>
                        <a:t>Наименование мероприятия</a:t>
                      </a:r>
                      <a:endParaRPr lang="ru-RU" sz="1200" dirty="0">
                        <a:effectLst/>
                        <a:latin typeface="Times New Roman"/>
                        <a:ea typeface="Times New Roman"/>
                      </a:endParaRPr>
                    </a:p>
                  </a:txBody>
                  <a:tcPr marL="68580" marR="68580" marT="0" marB="0"/>
                </a:tc>
                <a:tc>
                  <a:txBody>
                    <a:bodyPr/>
                    <a:lstStyle/>
                    <a:p>
                      <a:pPr algn="ctr">
                        <a:spcAft>
                          <a:spcPts val="0"/>
                        </a:spcAft>
                      </a:pPr>
                      <a:r>
                        <a:rPr lang="ru-RU" sz="1400" b="1">
                          <a:effectLst/>
                          <a:latin typeface="Times New Roman"/>
                          <a:ea typeface="Times New Roman"/>
                        </a:rPr>
                        <a:t>Сроки проведения</a:t>
                      </a:r>
                      <a:endParaRPr lang="ru-RU" sz="1200">
                        <a:effectLst/>
                        <a:latin typeface="Times New Roman"/>
                        <a:ea typeface="Times New Roman"/>
                      </a:endParaRPr>
                    </a:p>
                  </a:txBody>
                  <a:tcPr marL="68580" marR="68580" marT="0" marB="0"/>
                </a:tc>
                <a:tc>
                  <a:txBody>
                    <a:bodyPr/>
                    <a:lstStyle/>
                    <a:p>
                      <a:pPr algn="ctr">
                        <a:spcAft>
                          <a:spcPts val="0"/>
                        </a:spcAft>
                      </a:pPr>
                      <a:r>
                        <a:rPr lang="ru-RU" sz="1400" b="1">
                          <a:effectLst/>
                          <a:latin typeface="Times New Roman"/>
                          <a:ea typeface="Times New Roman"/>
                        </a:rPr>
                        <a:t>исполнитель</a:t>
                      </a:r>
                      <a:endParaRPr lang="ru-RU" sz="1200">
                        <a:effectLst/>
                        <a:latin typeface="Times New Roman"/>
                        <a:ea typeface="Times New Roman"/>
                      </a:endParaRPr>
                    </a:p>
                  </a:txBody>
                  <a:tcPr marL="68580" marR="68580" marT="0" marB="0"/>
                </a:tc>
              </a:tr>
              <a:tr h="370840">
                <a:tc>
                  <a:txBody>
                    <a:bodyPr/>
                    <a:lstStyle/>
                    <a:p>
                      <a:pPr marL="0" indent="0" algn="ctr">
                        <a:buFont typeface="+mj-lt"/>
                        <a:buNone/>
                      </a:pPr>
                      <a:r>
                        <a:rPr lang="ru-RU" dirty="0" smtClean="0"/>
                        <a:t>1</a:t>
                      </a:r>
                      <a:endParaRPr lang="ru-RU" dirty="0"/>
                    </a:p>
                  </a:txBody>
                  <a:tcPr/>
                </a:tc>
                <a:tc>
                  <a:txBody>
                    <a:bodyPr/>
                    <a:lstStyle/>
                    <a:p>
                      <a:pPr>
                        <a:spcAft>
                          <a:spcPts val="0"/>
                        </a:spcAft>
                      </a:pPr>
                      <a:r>
                        <a:rPr lang="ru-RU" sz="1400">
                          <a:effectLst/>
                          <a:latin typeface="Times New Roman"/>
                          <a:ea typeface="Times New Roman"/>
                        </a:rPr>
                        <a:t>Своевременное выявление одаренных детей</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latin typeface="Times New Roman"/>
                          <a:ea typeface="Times New Roman"/>
                        </a:rPr>
                        <a:t>В течение года</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latin typeface="Times New Roman"/>
                          <a:ea typeface="Times New Roman"/>
                        </a:rPr>
                        <a:t>Учитель-предметник</a:t>
                      </a:r>
                      <a:endParaRPr lang="ru-RU" sz="1200">
                        <a:effectLst/>
                        <a:latin typeface="Times New Roman"/>
                        <a:ea typeface="Times New Roman"/>
                      </a:endParaRPr>
                    </a:p>
                  </a:txBody>
                  <a:tcPr marL="68580" marR="68580" marT="0" marB="0"/>
                </a:tc>
              </a:tr>
              <a:tr h="370840">
                <a:tc>
                  <a:txBody>
                    <a:bodyPr/>
                    <a:lstStyle/>
                    <a:p>
                      <a:pPr marL="0" indent="0" algn="ctr">
                        <a:buFont typeface="+mj-lt"/>
                        <a:buNone/>
                      </a:pPr>
                      <a:r>
                        <a:rPr lang="ru-RU" dirty="0" smtClean="0"/>
                        <a:t>2</a:t>
                      </a:r>
                      <a:endParaRPr lang="ru-RU" dirty="0"/>
                    </a:p>
                  </a:txBody>
                  <a:tcPr/>
                </a:tc>
                <a:tc>
                  <a:txBody>
                    <a:bodyPr/>
                    <a:lstStyle/>
                    <a:p>
                      <a:pPr>
                        <a:spcAft>
                          <a:spcPts val="0"/>
                        </a:spcAft>
                      </a:pPr>
                      <a:r>
                        <a:rPr lang="ru-RU" sz="1400">
                          <a:effectLst/>
                          <a:latin typeface="Times New Roman"/>
                          <a:ea typeface="Times New Roman"/>
                        </a:rPr>
                        <a:t>Формирование базы данных одаренных детей школы</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latin typeface="Times New Roman"/>
                          <a:ea typeface="Times New Roman"/>
                        </a:rPr>
                        <a:t>Ежегодно</a:t>
                      </a:r>
                      <a:endParaRPr lang="ru-RU" sz="1200">
                        <a:effectLst/>
                        <a:latin typeface="Times New Roman"/>
                        <a:ea typeface="Times New Roman"/>
                      </a:endParaRPr>
                    </a:p>
                  </a:txBody>
                  <a:tcPr marL="68580" marR="68580" marT="0" marB="0"/>
                </a:tc>
                <a:tc>
                  <a:txBody>
                    <a:bodyPr/>
                    <a:lstStyle/>
                    <a:p>
                      <a:pPr algn="ctr">
                        <a:spcAft>
                          <a:spcPts val="0"/>
                        </a:spcAft>
                      </a:pPr>
                      <a:r>
                        <a:rPr lang="ru-RU" sz="1400">
                          <a:effectLst/>
                          <a:latin typeface="Times New Roman"/>
                          <a:ea typeface="Times New Roman"/>
                        </a:rPr>
                        <a:t>Учитель-предметник</a:t>
                      </a:r>
                      <a:endParaRPr lang="ru-RU" sz="1200">
                        <a:effectLst/>
                        <a:latin typeface="Times New Roman"/>
                        <a:ea typeface="Times New Roman"/>
                      </a:endParaRPr>
                    </a:p>
                  </a:txBody>
                  <a:tcPr marL="68580" marR="68580" marT="0" marB="0"/>
                </a:tc>
              </a:tr>
              <a:tr h="370840">
                <a:tc>
                  <a:txBody>
                    <a:bodyPr/>
                    <a:lstStyle/>
                    <a:p>
                      <a:pPr marL="0" indent="0" algn="ctr">
                        <a:buFont typeface="+mj-lt"/>
                        <a:buNone/>
                      </a:pPr>
                      <a:r>
                        <a:rPr lang="ru-RU" dirty="0" smtClean="0"/>
                        <a:t>3</a:t>
                      </a:r>
                      <a:endParaRPr lang="ru-RU" dirty="0"/>
                    </a:p>
                  </a:txBody>
                  <a:tcPr/>
                </a:tc>
                <a:tc>
                  <a:txBody>
                    <a:bodyPr/>
                    <a:lstStyle/>
                    <a:p>
                      <a:pPr>
                        <a:spcAft>
                          <a:spcPts val="0"/>
                        </a:spcAft>
                      </a:pPr>
                      <a:r>
                        <a:rPr lang="ru-RU" sz="1400" dirty="0">
                          <a:effectLst/>
                          <a:latin typeface="Times New Roman"/>
                          <a:ea typeface="Times New Roman"/>
                        </a:rPr>
                        <a:t>Составление плана работы с одаренными детьми</a:t>
                      </a:r>
                      <a:endParaRPr lang="ru-RU" sz="1200" dirty="0">
                        <a:effectLst/>
                        <a:latin typeface="Times New Roman"/>
                        <a:ea typeface="Times New Roman"/>
                      </a:endParaRPr>
                    </a:p>
                  </a:txBody>
                  <a:tcPr marL="68580" marR="68580" marT="0" marB="0"/>
                </a:tc>
                <a:tc>
                  <a:txBody>
                    <a:bodyPr/>
                    <a:lstStyle/>
                    <a:p>
                      <a:pPr algn="ctr">
                        <a:spcAft>
                          <a:spcPts val="0"/>
                        </a:spcAft>
                      </a:pPr>
                      <a:r>
                        <a:rPr lang="ru-RU" sz="1400">
                          <a:effectLst/>
                          <a:latin typeface="Times New Roman"/>
                          <a:ea typeface="Times New Roman"/>
                        </a:rPr>
                        <a:t>В течение года</a:t>
                      </a:r>
                      <a:endParaRPr lang="ru-RU" sz="1200">
                        <a:effectLst/>
                        <a:latin typeface="Times New Roman"/>
                        <a:ea typeface="Times New Roman"/>
                      </a:endParaRPr>
                    </a:p>
                  </a:txBody>
                  <a:tcPr marL="68580" marR="68580" marT="0" marB="0"/>
                </a:tc>
                <a:tc>
                  <a:txBody>
                    <a:bodyPr/>
                    <a:lstStyle/>
                    <a:p>
                      <a:pPr algn="ctr">
                        <a:spcAft>
                          <a:spcPts val="0"/>
                        </a:spcAft>
                      </a:pPr>
                      <a:r>
                        <a:rPr lang="ru-RU" sz="1400" dirty="0">
                          <a:effectLst/>
                          <a:latin typeface="Times New Roman"/>
                          <a:ea typeface="Times New Roman"/>
                        </a:rPr>
                        <a:t>Учитель-предметник</a:t>
                      </a:r>
                      <a:endParaRPr lang="ru-RU"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832575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6" y="0"/>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3"/>
          <p:cNvSpPr>
            <a:spLocks noGrp="1"/>
          </p:cNvSpPr>
          <p:nvPr>
            <p:ph type="title"/>
          </p:nvPr>
        </p:nvSpPr>
        <p:spPr>
          <a:xfrm>
            <a:off x="1019786" y="264978"/>
            <a:ext cx="8229600" cy="1143000"/>
          </a:xfrm>
        </p:spPr>
        <p:txBody>
          <a:bodyPr>
            <a:normAutofit fontScale="90000"/>
          </a:bodyPr>
          <a:lstStyle/>
          <a:p>
            <a:r>
              <a:rPr lang="ru-RU" dirty="0" err="1">
                <a:latin typeface="Monotype Corsiva" pitchFamily="66" charset="0"/>
              </a:rPr>
              <a:t>Надпредметные</a:t>
            </a:r>
            <a:r>
              <a:rPr lang="ru-RU" dirty="0">
                <a:latin typeface="Monotype Corsiva" pitchFamily="66" charset="0"/>
              </a:rPr>
              <a:t> и воспитательные методы на уроке музыки</a:t>
            </a:r>
          </a:p>
        </p:txBody>
      </p:sp>
      <p:sp>
        <p:nvSpPr>
          <p:cNvPr id="5" name="Объект 4"/>
          <p:cNvSpPr>
            <a:spLocks noGrp="1"/>
          </p:cNvSpPr>
          <p:nvPr>
            <p:ph sz="half" idx="1"/>
          </p:nvPr>
        </p:nvSpPr>
        <p:spPr>
          <a:xfrm>
            <a:off x="179512" y="1600200"/>
            <a:ext cx="4316288" cy="4925144"/>
          </a:xfrm>
        </p:spPr>
        <p:txBody>
          <a:bodyPr>
            <a:noAutofit/>
          </a:bodyPr>
          <a:lstStyle/>
          <a:p>
            <a:r>
              <a:rPr lang="ru-RU" sz="2000" dirty="0">
                <a:latin typeface="Monotype Corsiva" pitchFamily="66" charset="0"/>
              </a:rPr>
              <a:t>Создание на уроке  благоприятной моральной атмосферы взаимопонимания. (Занятия пением должны приносить не только радость и положительные эмоции, но и производить психопрофилактический характер, создавать возможность для самовыражения. Специальные </a:t>
            </a:r>
            <a:r>
              <a:rPr lang="ru-RU" sz="2000" dirty="0" err="1">
                <a:latin typeface="Monotype Corsiva" pitchFamily="66" charset="0"/>
              </a:rPr>
              <a:t>распевки</a:t>
            </a:r>
            <a:r>
              <a:rPr lang="ru-RU" sz="2000" dirty="0">
                <a:latin typeface="Monotype Corsiva" pitchFamily="66" charset="0"/>
              </a:rPr>
              <a:t> по музыкотерапии В. Н Петрушина повышают жизненный тонус, настроение детей, эмоциональное благополучие, умение раскрепощаться. Эти упражнения на формулу повышения самооценки помогают неуверенным и стеснительным детям. </a:t>
            </a:r>
          </a:p>
        </p:txBody>
      </p:sp>
      <p:sp>
        <p:nvSpPr>
          <p:cNvPr id="6" name="Объект 5"/>
          <p:cNvSpPr>
            <a:spLocks noGrp="1"/>
          </p:cNvSpPr>
          <p:nvPr>
            <p:ph sz="half" idx="2"/>
          </p:nvPr>
        </p:nvSpPr>
        <p:spPr/>
        <p:txBody>
          <a:bodyPr>
            <a:normAutofit fontScale="62500" lnSpcReduction="20000"/>
          </a:bodyPr>
          <a:lstStyle/>
          <a:p>
            <a:pPr marL="0" indent="0" algn="ctr">
              <a:buNone/>
            </a:pPr>
            <a:r>
              <a:rPr lang="ru-RU" dirty="0">
                <a:latin typeface="Monotype Corsiva" pitchFamily="66" charset="0"/>
              </a:rPr>
              <a:t>Например:</a:t>
            </a:r>
          </a:p>
          <a:p>
            <a:r>
              <a:rPr lang="ru-RU" dirty="0">
                <a:latin typeface="Monotype Corsiva" pitchFamily="66" charset="0"/>
              </a:rPr>
              <a:t>“Только смеяться” </a:t>
            </a:r>
          </a:p>
          <a:p>
            <a:endParaRPr lang="ru-RU" dirty="0">
              <a:latin typeface="Monotype Corsiva" pitchFamily="66" charset="0"/>
            </a:endParaRPr>
          </a:p>
          <a:p>
            <a:r>
              <a:rPr lang="ru-RU" dirty="0">
                <a:latin typeface="Monotype Corsiva" pitchFamily="66" charset="0"/>
              </a:rPr>
              <a:t>Только смеяться и улыбаться! Крепко держаться и снова смеяться! </a:t>
            </a:r>
          </a:p>
          <a:p>
            <a:endParaRPr lang="ru-RU" dirty="0">
              <a:latin typeface="Monotype Corsiva" pitchFamily="66" charset="0"/>
            </a:endParaRPr>
          </a:p>
          <a:p>
            <a:r>
              <a:rPr lang="ru-RU" dirty="0">
                <a:latin typeface="Monotype Corsiva" pitchFamily="66" charset="0"/>
              </a:rPr>
              <a:t>“Я хороший” Я, я, я хороший! Ты, ты, ты хороший! Я, я, я с тобой! Ты, ты, ты со мной! </a:t>
            </a:r>
          </a:p>
          <a:p>
            <a:endParaRPr lang="ru-RU" dirty="0">
              <a:latin typeface="Monotype Corsiva" pitchFamily="66" charset="0"/>
            </a:endParaRPr>
          </a:p>
          <a:p>
            <a:r>
              <a:rPr lang="ru-RU" dirty="0">
                <a:latin typeface="Monotype Corsiva" pitchFamily="66" charset="0"/>
              </a:rPr>
              <a:t>“Да и нет” Нашему здоровью - да , да, да! А всему плохому - нет, нет, нет! </a:t>
            </a:r>
          </a:p>
          <a:p>
            <a:endParaRPr lang="ru-RU" dirty="0">
              <a:latin typeface="Monotype Corsiva" pitchFamily="66" charset="0"/>
            </a:endParaRPr>
          </a:p>
          <a:p>
            <a:r>
              <a:rPr lang="ru-RU" dirty="0">
                <a:latin typeface="Monotype Corsiva" pitchFamily="66" charset="0"/>
              </a:rPr>
              <a:t>“Счастье” </a:t>
            </a:r>
          </a:p>
          <a:p>
            <a:endParaRPr lang="ru-RU" dirty="0">
              <a:latin typeface="Monotype Corsiva" pitchFamily="66" charset="0"/>
            </a:endParaRPr>
          </a:p>
          <a:p>
            <a:r>
              <a:rPr lang="ru-RU" dirty="0">
                <a:latin typeface="Monotype Corsiva" pitchFamily="66" charset="0"/>
              </a:rPr>
              <a:t>Счастливый и довольный, уверен я в себе Иду по жизни весело и радуюсь судьбе)</a:t>
            </a:r>
          </a:p>
          <a:p>
            <a:endParaRPr lang="ru-RU" dirty="0">
              <a:latin typeface="Monotype Corsiva" pitchFamily="66" charset="0"/>
            </a:endParaRPr>
          </a:p>
        </p:txBody>
      </p:sp>
    </p:spTree>
    <p:extLst>
      <p:ext uri="{BB962C8B-B14F-4D97-AF65-F5344CB8AC3E}">
        <p14:creationId xmlns:p14="http://schemas.microsoft.com/office/powerpoint/2010/main" val="153129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393503" cy="969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sz="half" idx="1"/>
          </p:nvPr>
        </p:nvSpPr>
        <p:spPr>
          <a:xfrm>
            <a:off x="696751" y="0"/>
            <a:ext cx="4680520" cy="3960440"/>
          </a:xfrm>
        </p:spPr>
        <p:txBody>
          <a:bodyPr>
            <a:normAutofit fontScale="70000" lnSpcReduction="20000"/>
          </a:bodyPr>
          <a:lstStyle/>
          <a:p>
            <a:r>
              <a:rPr lang="ru-RU" dirty="0" smtClean="0">
                <a:latin typeface="Monotype Corsiva" pitchFamily="66" charset="0"/>
              </a:rPr>
              <a:t>Стимулировать детей к творчеству во всех направлениях. ( Например можно предложить детям упражнение “Испорченный телевизор”, которое целесообразно проводить со всем  классом одновременно. Перед выполнением упражнения, настраивая учащихся на выразительное пение, предложить детям представить, что они выступают по телевизору, но по техническим причинам телевизор испортился (не стало звука). Мамы, папы, бабушки и т. д. смотрят детей по телевизору и должны без звука, по артикуляции, мимике и настроению детей узнать, о чём песня, понять слова).</a:t>
            </a:r>
            <a:endParaRPr lang="ru-RU" dirty="0">
              <a:latin typeface="Monotype Corsiva" pitchFamily="66" charset="0"/>
            </a:endParaRPr>
          </a:p>
        </p:txBody>
      </p:sp>
      <p:sp>
        <p:nvSpPr>
          <p:cNvPr id="4" name="Объект 3"/>
          <p:cNvSpPr>
            <a:spLocks noGrp="1"/>
          </p:cNvSpPr>
          <p:nvPr>
            <p:ph sz="half" idx="2"/>
          </p:nvPr>
        </p:nvSpPr>
        <p:spPr>
          <a:xfrm>
            <a:off x="4842164" y="117763"/>
            <a:ext cx="4038600" cy="3455253"/>
          </a:xfrm>
        </p:spPr>
        <p:txBody>
          <a:bodyPr>
            <a:noAutofit/>
          </a:bodyPr>
          <a:lstStyle/>
          <a:p>
            <a:r>
              <a:rPr lang="ru-RU" sz="2400" dirty="0" smtClean="0">
                <a:latin typeface="Monotype Corsiva" pitchFamily="66" charset="0"/>
              </a:rPr>
              <a:t>Через </a:t>
            </a:r>
            <a:r>
              <a:rPr lang="ru-RU" sz="2400" dirty="0">
                <a:latin typeface="Monotype Corsiva" pitchFamily="66" charset="0"/>
              </a:rPr>
              <a:t>хоровое пение выявлять учащихся у которых имеются ярко выраженные способности к вокальному исполнению.</a:t>
            </a:r>
          </a:p>
          <a:p>
            <a:endParaRPr lang="ru-RU" sz="2400" dirty="0">
              <a:latin typeface="Monotype Corsiva" pitchFamily="66" charset="0"/>
            </a:endParaRPr>
          </a:p>
          <a:p>
            <a:r>
              <a:rPr lang="ru-RU" sz="2400" dirty="0" smtClean="0">
                <a:latin typeface="Monotype Corsiva" pitchFamily="66" charset="0"/>
              </a:rPr>
              <a:t>.</a:t>
            </a:r>
            <a:r>
              <a:rPr lang="ru-RU" sz="2400" dirty="0">
                <a:latin typeface="Monotype Corsiva" pitchFamily="66" charset="0"/>
              </a:rPr>
              <a:t>Выявленных детей назначать солистами в хоре и начинать работать с ними индивидуально</a:t>
            </a:r>
            <a:r>
              <a:rPr lang="ru-RU" sz="2400" dirty="0" smtClean="0">
                <a:latin typeface="Monotype Corsiva" pitchFamily="66" charset="0"/>
              </a:rPr>
              <a:t>.</a:t>
            </a:r>
          </a:p>
          <a:p>
            <a:endParaRPr lang="ru-RU" sz="2400" dirty="0">
              <a:latin typeface="Monotype Corsiva" pitchFamily="66" charset="0"/>
            </a:endParaRPr>
          </a:p>
          <a:p>
            <a:endParaRPr lang="ru-RU" sz="2400" dirty="0">
              <a:latin typeface="Monotype Corsiva" pitchFamily="66" charset="0"/>
            </a:endParaRPr>
          </a:p>
        </p:txBody>
      </p:sp>
      <p:sp>
        <p:nvSpPr>
          <p:cNvPr id="5" name="Объект 2"/>
          <p:cNvSpPr txBox="1">
            <a:spLocks/>
          </p:cNvSpPr>
          <p:nvPr/>
        </p:nvSpPr>
        <p:spPr>
          <a:xfrm>
            <a:off x="422616" y="3789040"/>
            <a:ext cx="8613879" cy="24928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ru-RU" sz="1800" dirty="0">
                <a:latin typeface="Monotype Corsiva" pitchFamily="66" charset="0"/>
              </a:rPr>
              <a:t>Систематически давать упражнения для поддержки развития творческих способностей детей. (В процессе работы дети учатся различать оттенки музыки, лад, развивают чувство тяготения к тонике в песенном творчестве. Придумывают свои варианты мелодий и исполняют их эмоционально и выразительно, применяя различные способы пения – </a:t>
            </a:r>
            <a:r>
              <a:rPr lang="ru-RU" sz="1800" dirty="0" err="1">
                <a:latin typeface="Monotype Corsiva" pitchFamily="66" charset="0"/>
              </a:rPr>
              <a:t>legato</a:t>
            </a:r>
            <a:r>
              <a:rPr lang="ru-RU" sz="1800" dirty="0">
                <a:latin typeface="Monotype Corsiva" pitchFamily="66" charset="0"/>
              </a:rPr>
              <a:t>, </a:t>
            </a:r>
            <a:r>
              <a:rPr lang="ru-RU" sz="1800" dirty="0" err="1">
                <a:latin typeface="Monotype Corsiva" pitchFamily="66" charset="0"/>
              </a:rPr>
              <a:t>staccato</a:t>
            </a:r>
            <a:r>
              <a:rPr lang="ru-RU" sz="1800" dirty="0">
                <a:latin typeface="Monotype Corsiva" pitchFamily="66" charset="0"/>
              </a:rPr>
              <a:t>, </a:t>
            </a:r>
            <a:r>
              <a:rPr lang="ru-RU" sz="1800" dirty="0" err="1">
                <a:latin typeface="Monotype Corsiva" pitchFamily="66" charset="0"/>
              </a:rPr>
              <a:t>non</a:t>
            </a:r>
            <a:r>
              <a:rPr lang="ru-RU" sz="1800" dirty="0">
                <a:latin typeface="Monotype Corsiva" pitchFamily="66" charset="0"/>
              </a:rPr>
              <a:t> </a:t>
            </a:r>
            <a:r>
              <a:rPr lang="ru-RU" sz="1800" dirty="0" err="1">
                <a:latin typeface="Monotype Corsiva" pitchFamily="66" charset="0"/>
              </a:rPr>
              <a:t>legato</a:t>
            </a:r>
            <a:r>
              <a:rPr lang="ru-RU" sz="1800" dirty="0">
                <a:latin typeface="Monotype Corsiva" pitchFamily="66" charset="0"/>
              </a:rPr>
              <a:t>. Например, в упражнениях: “Мама зовёт” </a:t>
            </a:r>
          </a:p>
          <a:p>
            <a:r>
              <a:rPr lang="ru-RU" sz="1800" dirty="0" smtClean="0">
                <a:latin typeface="Monotype Corsiva" pitchFamily="66" charset="0"/>
              </a:rPr>
              <a:t>1 </a:t>
            </a:r>
            <a:r>
              <a:rPr lang="ru-RU" sz="1800" dirty="0">
                <a:latin typeface="Monotype Corsiva" pitchFamily="66" charset="0"/>
              </a:rPr>
              <a:t>ученик: “Оля, иди домой” 2 ученик: “Не хочу” </a:t>
            </a:r>
          </a:p>
          <a:p>
            <a:r>
              <a:rPr lang="ru-RU" sz="1800" dirty="0">
                <a:latin typeface="Monotype Corsiva" pitchFamily="66" charset="0"/>
              </a:rPr>
              <a:t>“Ёжик” “Что за шар, не разберёшь?” “Это я, колючий ёж” </a:t>
            </a:r>
          </a:p>
          <a:p>
            <a:r>
              <a:rPr lang="ru-RU" sz="1800" dirty="0">
                <a:latin typeface="Monotype Corsiva" pitchFamily="66" charset="0"/>
              </a:rPr>
              <a:t>“Мальчик и пальчик” </a:t>
            </a:r>
          </a:p>
          <a:p>
            <a:r>
              <a:rPr lang="ru-RU" sz="1800" dirty="0">
                <a:latin typeface="Monotype Corsiva" pitchFamily="66" charset="0"/>
              </a:rPr>
              <a:t>Плачет мальчик, ушиб свой пальчик. (Придумать мелодию в миноре) А-А-А-А Завязали пальчик, засмеялся мальчик. (Придумать мелодию в мажоре) Ха – Ха – Ха – Ха……….</a:t>
            </a:r>
          </a:p>
        </p:txBody>
      </p:sp>
    </p:spTree>
    <p:extLst>
      <p:ext uri="{BB962C8B-B14F-4D97-AF65-F5344CB8AC3E}">
        <p14:creationId xmlns:p14="http://schemas.microsoft.com/office/powerpoint/2010/main" val="4011887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2" y="6749"/>
            <a:ext cx="1917100" cy="1334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914400" y="260648"/>
            <a:ext cx="8229600" cy="1143000"/>
          </a:xfrm>
        </p:spPr>
        <p:txBody>
          <a:bodyPr>
            <a:normAutofit fontScale="90000"/>
          </a:bodyPr>
          <a:lstStyle/>
          <a:p>
            <a:r>
              <a:rPr lang="ru-RU" dirty="0" smtClean="0">
                <a:latin typeface="Monotype Corsiva" pitchFamily="66" charset="0"/>
              </a:rPr>
              <a:t>Эффективность методической системы в организации работы во внеурочной деятельности учащихся </a:t>
            </a:r>
            <a:endParaRPr lang="ru-RU" dirty="0">
              <a:latin typeface="Monotype Corsiva" pitchFamily="66" charset="0"/>
            </a:endParaRPr>
          </a:p>
        </p:txBody>
      </p:sp>
      <p:sp>
        <p:nvSpPr>
          <p:cNvPr id="3" name="Объект 2"/>
          <p:cNvSpPr>
            <a:spLocks noGrp="1"/>
          </p:cNvSpPr>
          <p:nvPr>
            <p:ph idx="1"/>
          </p:nvPr>
        </p:nvSpPr>
        <p:spPr>
          <a:xfrm>
            <a:off x="467544" y="1772816"/>
            <a:ext cx="8229600" cy="4525963"/>
          </a:xfrm>
        </p:spPr>
        <p:txBody>
          <a:bodyPr>
            <a:normAutofit fontScale="77500" lnSpcReduction="20000"/>
          </a:bodyPr>
          <a:lstStyle/>
          <a:p>
            <a:pPr marL="0" indent="0">
              <a:buNone/>
            </a:pPr>
            <a:r>
              <a:rPr lang="ru-RU" dirty="0">
                <a:latin typeface="Monotype Corsiva" pitchFamily="66" charset="0"/>
              </a:rPr>
              <a:t>После отбора музыкально одаренных детей  я приступила к созданию вокальной группы «Перезвон».</a:t>
            </a:r>
          </a:p>
          <a:p>
            <a:pPr marL="0" indent="0">
              <a:buNone/>
            </a:pPr>
            <a:endParaRPr lang="ru-RU" dirty="0">
              <a:latin typeface="Monotype Corsiva" pitchFamily="66" charset="0"/>
            </a:endParaRPr>
          </a:p>
          <a:p>
            <a:pPr marL="0" indent="0">
              <a:buNone/>
            </a:pPr>
            <a:r>
              <a:rPr lang="ru-RU" dirty="0">
                <a:latin typeface="Monotype Corsiva" pitchFamily="66" charset="0"/>
              </a:rPr>
              <a:t>Задачи вокальной группы: </a:t>
            </a:r>
          </a:p>
          <a:p>
            <a:pPr marL="0" indent="0">
              <a:buNone/>
            </a:pPr>
            <a:r>
              <a:rPr lang="ru-RU" dirty="0" smtClean="0">
                <a:latin typeface="Monotype Corsiva" pitchFamily="66" charset="0"/>
              </a:rPr>
              <a:t>1</a:t>
            </a:r>
            <a:r>
              <a:rPr lang="ru-RU" dirty="0">
                <a:latin typeface="Monotype Corsiva" pitchFamily="66" charset="0"/>
              </a:rPr>
              <a:t>. Формирование устойчивого интереса к пению </a:t>
            </a:r>
          </a:p>
          <a:p>
            <a:pPr marL="0" indent="0">
              <a:buNone/>
            </a:pPr>
            <a:r>
              <a:rPr lang="ru-RU" dirty="0" smtClean="0">
                <a:latin typeface="Monotype Corsiva" pitchFamily="66" charset="0"/>
              </a:rPr>
              <a:t>2</a:t>
            </a:r>
            <a:r>
              <a:rPr lang="ru-RU" dirty="0">
                <a:latin typeface="Monotype Corsiva" pitchFamily="66" charset="0"/>
              </a:rPr>
              <a:t>. Обучение выразительному пению </a:t>
            </a:r>
          </a:p>
          <a:p>
            <a:pPr marL="0" indent="0">
              <a:buNone/>
            </a:pPr>
            <a:r>
              <a:rPr lang="ru-RU" dirty="0" smtClean="0">
                <a:latin typeface="Monotype Corsiva" pitchFamily="66" charset="0"/>
              </a:rPr>
              <a:t>3</a:t>
            </a:r>
            <a:r>
              <a:rPr lang="ru-RU" dirty="0">
                <a:latin typeface="Monotype Corsiva" pitchFamily="66" charset="0"/>
              </a:rPr>
              <a:t>. Обучение певческим навыкам </a:t>
            </a:r>
          </a:p>
          <a:p>
            <a:pPr marL="0" indent="0">
              <a:buNone/>
            </a:pPr>
            <a:r>
              <a:rPr lang="ru-RU" dirty="0" smtClean="0">
                <a:latin typeface="Monotype Corsiva" pitchFamily="66" charset="0"/>
              </a:rPr>
              <a:t>4</a:t>
            </a:r>
            <a:r>
              <a:rPr lang="ru-RU" dirty="0">
                <a:latin typeface="Monotype Corsiva" pitchFamily="66" charset="0"/>
              </a:rPr>
              <a:t>. Развитие слуха и голоса детей </a:t>
            </a:r>
          </a:p>
          <a:p>
            <a:pPr marL="0" indent="0">
              <a:buNone/>
            </a:pPr>
            <a:r>
              <a:rPr lang="ru-RU" dirty="0" smtClean="0">
                <a:latin typeface="Monotype Corsiva" pitchFamily="66" charset="0"/>
              </a:rPr>
              <a:t>5</a:t>
            </a:r>
            <a:r>
              <a:rPr lang="ru-RU" dirty="0">
                <a:latin typeface="Monotype Corsiva" pitchFamily="66" charset="0"/>
              </a:rPr>
              <a:t>. Формирование голосового аппарата </a:t>
            </a:r>
          </a:p>
          <a:p>
            <a:pPr marL="0" indent="0">
              <a:buNone/>
            </a:pPr>
            <a:r>
              <a:rPr lang="ru-RU" dirty="0" smtClean="0">
                <a:latin typeface="Monotype Corsiva" pitchFamily="66" charset="0"/>
              </a:rPr>
              <a:t>6</a:t>
            </a:r>
            <a:r>
              <a:rPr lang="ru-RU" dirty="0">
                <a:latin typeface="Monotype Corsiva" pitchFamily="66" charset="0"/>
              </a:rPr>
              <a:t>. Развитие музыкальных способностей: ладового чувства, музыкально-слуховых представлений, чувства ритма </a:t>
            </a:r>
          </a:p>
          <a:p>
            <a:pPr marL="0" indent="0">
              <a:buNone/>
            </a:pPr>
            <a:r>
              <a:rPr lang="ru-RU" dirty="0" smtClean="0">
                <a:latin typeface="Monotype Corsiva" pitchFamily="66" charset="0"/>
              </a:rPr>
              <a:t>7</a:t>
            </a:r>
            <a:r>
              <a:rPr lang="ru-RU" dirty="0">
                <a:latin typeface="Monotype Corsiva" pitchFamily="66" charset="0"/>
              </a:rPr>
              <a:t>. Сохранение и укрепление психического здоровья детей</a:t>
            </a:r>
          </a:p>
          <a:p>
            <a:pPr marL="0" indent="0">
              <a:buNone/>
            </a:pPr>
            <a:endParaRPr lang="ru-RU" dirty="0">
              <a:latin typeface="Monotype Corsiva" pitchFamily="66" charset="0"/>
            </a:endParaRPr>
          </a:p>
          <a:p>
            <a:pPr marL="0" indent="0">
              <a:buNone/>
            </a:pPr>
            <a:endParaRPr lang="ru-RU" dirty="0">
              <a:latin typeface="Monotype Corsiva" pitchFamily="66" charset="0"/>
            </a:endParaRPr>
          </a:p>
        </p:txBody>
      </p:sp>
    </p:spTree>
    <p:extLst>
      <p:ext uri="{BB962C8B-B14F-4D97-AF65-F5344CB8AC3E}">
        <p14:creationId xmlns:p14="http://schemas.microsoft.com/office/powerpoint/2010/main" val="2365978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5" y="-34458"/>
            <a:ext cx="20669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914400" y="188640"/>
            <a:ext cx="8229600" cy="5904656"/>
          </a:xfrm>
        </p:spPr>
        <p:txBody>
          <a:bodyPr>
            <a:normAutofit fontScale="77500" lnSpcReduction="20000"/>
          </a:bodyPr>
          <a:lstStyle/>
          <a:p>
            <a:pPr marL="0" indent="0" algn="ctr">
              <a:buNone/>
            </a:pPr>
            <a:r>
              <a:rPr lang="ru-RU" sz="3800" b="1" dirty="0">
                <a:latin typeface="Monotype Corsiva" pitchFamily="66" charset="0"/>
              </a:rPr>
              <a:t>Постепенно, в процессе работы, стараюсь добиваться: </a:t>
            </a:r>
          </a:p>
          <a:p>
            <a:pPr marL="0" indent="0">
              <a:buNone/>
            </a:pPr>
            <a:r>
              <a:rPr lang="ru-RU" dirty="0">
                <a:latin typeface="Monotype Corsiva" pitchFamily="66" charset="0"/>
              </a:rPr>
              <a:t>- пения естественным звуком без напряжения; </a:t>
            </a:r>
          </a:p>
          <a:p>
            <a:pPr marL="0" indent="0">
              <a:buNone/>
            </a:pPr>
            <a:r>
              <a:rPr lang="ru-RU" dirty="0">
                <a:latin typeface="Monotype Corsiva" pitchFamily="66" charset="0"/>
              </a:rPr>
              <a:t>- чистого интонирования в удобном диапазоне; </a:t>
            </a:r>
          </a:p>
          <a:p>
            <a:pPr marL="0" indent="0">
              <a:buNone/>
            </a:pPr>
            <a:r>
              <a:rPr lang="ru-RU" dirty="0">
                <a:latin typeface="Monotype Corsiva" pitchFamily="66" charset="0"/>
              </a:rPr>
              <a:t>- пения без музыкального сопровождения, под аккомпанемент фортепиано, под фонограмму; </a:t>
            </a:r>
          </a:p>
          <a:p>
            <a:pPr marL="0" indent="0">
              <a:buNone/>
            </a:pPr>
            <a:r>
              <a:rPr lang="ru-RU" dirty="0">
                <a:latin typeface="Monotype Corsiva" pitchFamily="66" charset="0"/>
              </a:rPr>
              <a:t>- слышать и передавать в пении  </a:t>
            </a:r>
            <a:r>
              <a:rPr lang="ru-RU" dirty="0" err="1">
                <a:latin typeface="Monotype Corsiva" pitchFamily="66" charset="0"/>
              </a:rPr>
              <a:t>поступенное</a:t>
            </a:r>
            <a:r>
              <a:rPr lang="ru-RU" dirty="0">
                <a:latin typeface="Monotype Corsiva" pitchFamily="66" charset="0"/>
              </a:rPr>
              <a:t>  и скачкообразное движение мелодии; </a:t>
            </a:r>
          </a:p>
          <a:p>
            <a:pPr marL="0" indent="0">
              <a:buNone/>
            </a:pPr>
            <a:r>
              <a:rPr lang="ru-RU" dirty="0">
                <a:latin typeface="Monotype Corsiva" pitchFamily="66" charset="0"/>
              </a:rPr>
              <a:t>- слышать и оценивать правильное и неправильное пение; </a:t>
            </a:r>
          </a:p>
          <a:p>
            <a:pPr marL="0" indent="0">
              <a:buNone/>
            </a:pPr>
            <a:r>
              <a:rPr lang="ru-RU" dirty="0">
                <a:latin typeface="Monotype Corsiva" pitchFamily="66" charset="0"/>
              </a:rPr>
              <a:t>- самостоятельно попадать в тонику; </a:t>
            </a:r>
          </a:p>
          <a:p>
            <a:pPr marL="0" indent="0">
              <a:buNone/>
            </a:pPr>
            <a:r>
              <a:rPr lang="ru-RU" dirty="0">
                <a:latin typeface="Monotype Corsiva" pitchFamily="66" charset="0"/>
              </a:rPr>
              <a:t>- эмоционально исполнять соответствующие возрасту и вокальным возможностям песни, в вокальной группе и индивидуально; </a:t>
            </a:r>
          </a:p>
          <a:p>
            <a:pPr>
              <a:buFontTx/>
              <a:buChar char="-"/>
            </a:pPr>
            <a:r>
              <a:rPr lang="ru-RU" dirty="0" smtClean="0">
                <a:latin typeface="Monotype Corsiva" pitchFamily="66" charset="0"/>
              </a:rPr>
              <a:t>чувствовать </a:t>
            </a:r>
            <a:r>
              <a:rPr lang="ru-RU" dirty="0">
                <a:latin typeface="Monotype Corsiva" pitchFamily="66" charset="0"/>
              </a:rPr>
              <a:t>и соблюдать в пении </a:t>
            </a:r>
            <a:r>
              <a:rPr lang="ru-RU" dirty="0" smtClean="0">
                <a:latin typeface="Monotype Corsiva" pitchFamily="66" charset="0"/>
              </a:rPr>
              <a:t>метроритм;</a:t>
            </a:r>
          </a:p>
          <a:p>
            <a:pPr>
              <a:buFontTx/>
              <a:buChar char="-"/>
            </a:pPr>
            <a:r>
              <a:rPr lang="ru-RU" dirty="0" smtClean="0">
                <a:latin typeface="Monotype Corsiva" pitchFamily="66" charset="0"/>
              </a:rPr>
              <a:t>прививать любовь к кубанским народным песням;</a:t>
            </a:r>
          </a:p>
          <a:p>
            <a:pPr>
              <a:buFontTx/>
              <a:buChar char="-"/>
            </a:pPr>
            <a:r>
              <a:rPr lang="ru-RU" dirty="0" smtClean="0">
                <a:latin typeface="Monotype Corsiva" pitchFamily="66" charset="0"/>
              </a:rPr>
              <a:t>получать более глубокие знания о творчестве современных кубанских композиторов.</a:t>
            </a:r>
          </a:p>
          <a:p>
            <a:pPr>
              <a:buFontTx/>
              <a:buChar char="-"/>
            </a:pPr>
            <a:endParaRPr lang="ru-RU" dirty="0">
              <a:latin typeface="Monotype Corsiva" pitchFamily="66" charset="0"/>
            </a:endParaRPr>
          </a:p>
          <a:p>
            <a:pPr marL="0" indent="0">
              <a:buNone/>
            </a:pPr>
            <a:endParaRPr lang="ru-RU" dirty="0">
              <a:latin typeface="Monotype Corsiva" pitchFamily="66" charset="0"/>
            </a:endParaRPr>
          </a:p>
        </p:txBody>
      </p:sp>
    </p:spTree>
    <p:extLst>
      <p:ext uri="{BB962C8B-B14F-4D97-AF65-F5344CB8AC3E}">
        <p14:creationId xmlns:p14="http://schemas.microsoft.com/office/powerpoint/2010/main" val="2283719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1010</Words>
  <Application>Microsoft Office PowerPoint</Application>
  <PresentationFormat>Экран (4:3)</PresentationFormat>
  <Paragraphs>108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собственной методической системы </vt:lpstr>
      <vt:lpstr>Методика выявления музыкально одаренных детей. </vt:lpstr>
      <vt:lpstr>Задачи методики</vt:lpstr>
      <vt:lpstr>Надпредметная  и воспитательная направленность методики выявления музыкально-одаренных детей  в урочной деятельности.</vt:lpstr>
      <vt:lpstr>Организационная деятельность учителя при работе с одаренными детьми.</vt:lpstr>
      <vt:lpstr>Надпредметные и воспитательные методы на уроке музыки</vt:lpstr>
      <vt:lpstr>Презентация PowerPoint</vt:lpstr>
      <vt:lpstr>Эффективность методической системы в организации работы во внеурочной деятельности учащихся </vt:lpstr>
      <vt:lpstr>Презентация PowerPoint</vt:lpstr>
      <vt:lpstr>Проведение мероприятий для развития музыкально одаренных детей.</vt:lpstr>
      <vt:lpstr>Результативность, эффективность представленной собственной методической системы </vt:lpstr>
      <vt:lpstr>Электронные публикации методических материалов на профессиональных сайтах педагогической направленности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собственной методической системы</dc:title>
  <dc:creator>1</dc:creator>
  <cp:lastModifiedBy>Влад</cp:lastModifiedBy>
  <cp:revision>8</cp:revision>
  <dcterms:created xsi:type="dcterms:W3CDTF">2013-03-17T12:09:18Z</dcterms:created>
  <dcterms:modified xsi:type="dcterms:W3CDTF">2013-03-25T12:12:10Z</dcterms:modified>
</cp:coreProperties>
</file>