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5" r:id="rId8"/>
    <p:sldId id="264" r:id="rId9"/>
    <p:sldId id="267" r:id="rId10"/>
    <p:sldId id="268" r:id="rId11"/>
    <p:sldId id="263" r:id="rId12"/>
    <p:sldId id="269" r:id="rId1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4" name="Полилиния 3"/>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5" name="Полилиния 4"/>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9" name="Заголовок 8"/>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6" name="Дата 29"/>
          <p:cNvSpPr>
            <a:spLocks noGrp="1"/>
          </p:cNvSpPr>
          <p:nvPr>
            <p:ph type="dt" sz="half" idx="10"/>
          </p:nvPr>
        </p:nvSpPr>
        <p:spPr/>
        <p:txBody>
          <a:bodyPr/>
          <a:lstStyle>
            <a:lvl1pPr>
              <a:defRPr/>
            </a:lvl1pPr>
          </a:lstStyle>
          <a:p>
            <a:pPr>
              <a:defRPr/>
            </a:pPr>
            <a:fld id="{AA5A59FA-6C20-4688-BFC3-B13CA6C3DF6F}" type="datetimeFigureOut">
              <a:rPr lang="ru-RU"/>
              <a:pPr>
                <a:defRPr/>
              </a:pPr>
              <a:t>30.03.2013</a:t>
            </a:fld>
            <a:endParaRPr lang="ru-RU"/>
          </a:p>
        </p:txBody>
      </p:sp>
      <p:sp>
        <p:nvSpPr>
          <p:cNvPr id="7" name="Нижний колонтитул 18"/>
          <p:cNvSpPr>
            <a:spLocks noGrp="1"/>
          </p:cNvSpPr>
          <p:nvPr>
            <p:ph type="ftr" sz="quarter" idx="11"/>
          </p:nvPr>
        </p:nvSpPr>
        <p:spPr/>
        <p:txBody>
          <a:bodyPr/>
          <a:lstStyle>
            <a:lvl1pPr>
              <a:defRPr/>
            </a:lvl1pPr>
          </a:lstStyle>
          <a:p>
            <a:pPr>
              <a:defRPr/>
            </a:pPr>
            <a:endParaRPr lang="ru-RU"/>
          </a:p>
        </p:txBody>
      </p:sp>
      <p:sp>
        <p:nvSpPr>
          <p:cNvPr id="8" name="Номер слайда 26"/>
          <p:cNvSpPr>
            <a:spLocks noGrp="1"/>
          </p:cNvSpPr>
          <p:nvPr>
            <p:ph type="sldNum" sz="quarter" idx="12"/>
          </p:nvPr>
        </p:nvSpPr>
        <p:spPr/>
        <p:txBody>
          <a:bodyPr/>
          <a:lstStyle>
            <a:lvl1pPr>
              <a:defRPr/>
            </a:lvl1pPr>
          </a:lstStyle>
          <a:p>
            <a:pPr>
              <a:defRPr/>
            </a:pPr>
            <a:fld id="{3936FA20-9D4D-4067-86DF-E07011C9EB66}"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EA805B48-2C89-4E9D-9095-D2FC21EE101B}" type="datetimeFigureOut">
              <a:rPr lang="ru-RU"/>
              <a:pPr>
                <a:defRPr/>
              </a:pPr>
              <a:t>30.03.2013</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811FD258-AF32-40E4-9794-D5A04DACAB60}"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727DD0AC-87BB-4638-9506-5792ED0C1C4A}" type="datetimeFigureOut">
              <a:rPr lang="ru-RU"/>
              <a:pPr>
                <a:defRPr/>
              </a:pPr>
              <a:t>30.03.2013</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B5EB55B3-561D-4726-BEB7-86E8F7A88F8D}"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lang="ru-RU" smtClean="0"/>
              <a:t>Образец заголовка</a:t>
            </a:r>
            <a:endParaRPr lang="en-US"/>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862C02AE-4D96-4D8E-A0A8-2946F846AD7E}" type="datetimeFigureOut">
              <a:rPr lang="ru-RU"/>
              <a:pPr>
                <a:defRPr/>
              </a:pPr>
              <a:t>30.03.2013</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07905922-8DAC-4FBB-A99F-29BAAD080D28}"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4" name="Полилиния 3"/>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5" name="Полилиния 4"/>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ru-RU" smtClean="0"/>
              <a:t>Образец заголовка</a:t>
            </a:r>
            <a:endParaRPr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6" name="Дата 3"/>
          <p:cNvSpPr>
            <a:spLocks noGrp="1"/>
          </p:cNvSpPr>
          <p:nvPr>
            <p:ph type="dt" sz="half" idx="10"/>
          </p:nvPr>
        </p:nvSpPr>
        <p:spPr/>
        <p:txBody>
          <a:bodyPr/>
          <a:lstStyle>
            <a:lvl1pPr>
              <a:defRPr/>
            </a:lvl1pPr>
          </a:lstStyle>
          <a:p>
            <a:pPr>
              <a:defRPr/>
            </a:pPr>
            <a:fld id="{7CE02515-F24E-40EC-B2CE-9FC68E25A6B5}" type="datetimeFigureOut">
              <a:rPr lang="ru-RU"/>
              <a:pPr>
                <a:defRPr/>
              </a:pPr>
              <a:t>30.03.2013</a:t>
            </a:fld>
            <a:endParaRPr lang="ru-RU"/>
          </a:p>
        </p:txBody>
      </p:sp>
      <p:sp>
        <p:nvSpPr>
          <p:cNvPr id="7" name="Нижний колонтитул 4"/>
          <p:cNvSpPr>
            <a:spLocks noGrp="1"/>
          </p:cNvSpPr>
          <p:nvPr>
            <p:ph type="ftr" sz="quarter" idx="11"/>
          </p:nvPr>
        </p:nvSpPr>
        <p:spPr/>
        <p:txBody>
          <a:bodyPr/>
          <a:lstStyle>
            <a:lvl1pPr>
              <a:defRPr/>
            </a:lvl1pPr>
          </a:lstStyle>
          <a:p>
            <a:pPr>
              <a:defRPr/>
            </a:pPr>
            <a:endParaRPr lang="ru-RU"/>
          </a:p>
        </p:txBody>
      </p:sp>
      <p:sp>
        <p:nvSpPr>
          <p:cNvPr id="8" name="Номер слайда 5"/>
          <p:cNvSpPr>
            <a:spLocks noGrp="1"/>
          </p:cNvSpPr>
          <p:nvPr>
            <p:ph type="sldNum" sz="quarter" idx="12"/>
          </p:nvPr>
        </p:nvSpPr>
        <p:spPr/>
        <p:txBody>
          <a:bodyPr/>
          <a:lstStyle>
            <a:lvl1pPr>
              <a:defRPr/>
            </a:lvl1pPr>
          </a:lstStyle>
          <a:p>
            <a:pPr>
              <a:defRPr/>
            </a:pPr>
            <a:fld id="{618D7666-D26E-45E6-9FA9-C785EA9EDBCE}"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lang="ru-RU" smtClean="0"/>
              <a:t>Образец заголовка</a:t>
            </a:r>
            <a:endParaRPr lang="en-US"/>
          </a:p>
        </p:txBody>
      </p:sp>
      <p:sp>
        <p:nvSpPr>
          <p:cNvPr id="3" name="Объект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Объект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62CC2081-D139-4F1C-925D-F07CAE7A7841}" type="datetimeFigureOut">
              <a:rPr lang="ru-RU"/>
              <a:pPr>
                <a:defRPr/>
              </a:pPr>
              <a:t>30.03.2013</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5C187DDB-DC05-4550-9A86-853BCD42AE2F}"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Объект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Объект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lstStyle>
          <a:p>
            <a:pPr>
              <a:defRPr/>
            </a:pPr>
            <a:fld id="{2CD70C86-EC55-410E-9E11-BC4778F46944}" type="datetimeFigureOut">
              <a:rPr lang="ru-RU"/>
              <a:pPr>
                <a:defRPr/>
              </a:pPr>
              <a:t>30.03.2013</a:t>
            </a:fld>
            <a:endParaRPr lang="ru-RU"/>
          </a:p>
        </p:txBody>
      </p:sp>
      <p:sp>
        <p:nvSpPr>
          <p:cNvPr id="8" name="Нижний колонтитул 7"/>
          <p:cNvSpPr>
            <a:spLocks noGrp="1"/>
          </p:cNvSpPr>
          <p:nvPr>
            <p:ph type="ftr" sz="quarter" idx="11"/>
          </p:nvPr>
        </p:nvSpPr>
        <p:spPr/>
        <p:txBody>
          <a:bodyPr/>
          <a:lstStyle>
            <a:lvl1pPr>
              <a:defRPr/>
            </a:lvl1pPr>
          </a:lstStyle>
          <a:p>
            <a:pPr>
              <a:defRPr/>
            </a:pPr>
            <a:endParaRPr lang="ru-RU"/>
          </a:p>
        </p:txBody>
      </p:sp>
      <p:sp>
        <p:nvSpPr>
          <p:cNvPr id="9" name="Номер слайда 8"/>
          <p:cNvSpPr>
            <a:spLocks noGrp="1"/>
          </p:cNvSpPr>
          <p:nvPr>
            <p:ph type="sldNum" sz="quarter" idx="12"/>
          </p:nvPr>
        </p:nvSpPr>
        <p:spPr/>
        <p:txBody>
          <a:bodyPr/>
          <a:lstStyle>
            <a:lvl1pPr>
              <a:defRPr/>
            </a:lvl1pPr>
          </a:lstStyle>
          <a:p>
            <a:pPr>
              <a:defRPr/>
            </a:pPr>
            <a:fld id="{6A557EC7-F20B-4E7B-B332-DE4BAEED66F6}"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lstStyle>
            <a:lvl1pPr algn="l">
              <a:defRPr sz="4600"/>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8D8F925C-3B88-4628-9F5C-067E4D849325}" type="datetimeFigureOut">
              <a:rPr lang="ru-RU"/>
              <a:pPr>
                <a:defRPr/>
              </a:pPr>
              <a:t>30.03.2013</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648793FE-9B8B-4C10-A98F-241E3BB2A4E2}"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AB49736C-E2FC-4180-A829-98CAA3041286}" type="datetimeFigureOut">
              <a:rPr lang="ru-RU"/>
              <a:pPr>
                <a:defRPr/>
              </a:pPr>
              <a:t>30.03.2013</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D3371866-5A93-4211-9B8E-FE971BF6B91D}"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Объект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lstStyle>
          <a:p>
            <a:pPr>
              <a:defRPr/>
            </a:pPr>
            <a:fld id="{ED0C2FC2-AFA1-4881-82D1-A94790A9518D}" type="datetimeFigureOut">
              <a:rPr lang="ru-RU"/>
              <a:pPr>
                <a:defRPr/>
              </a:pPr>
              <a:t>30.03.2013</a:t>
            </a:fld>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a:xfrm>
            <a:off x="8156575" y="6421438"/>
            <a:ext cx="762000" cy="365125"/>
          </a:xfrm>
        </p:spPr>
        <p:txBody>
          <a:bodyPr/>
          <a:lstStyle>
            <a:lvl1pPr>
              <a:defRPr/>
            </a:lvl1pPr>
          </a:lstStyle>
          <a:p>
            <a:pPr>
              <a:defRPr/>
            </a:pPr>
            <a:fld id="{2401212F-27C7-4957-B702-88608D72BDCB}"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ru-RU" smtClean="0"/>
              <a:t>Образец заголовка</a:t>
            </a:r>
            <a:endParaRPr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fld id="{EB26B977-614F-4EE9-ADA4-BA66E0D7A3DE}" type="datetimeFigureOut">
              <a:rPr lang="ru-RU"/>
              <a:pPr>
                <a:defRPr/>
              </a:pPr>
              <a:t>30.03.2013</a:t>
            </a:fld>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400D520D-F028-4EF7-BDE1-82B99BDDF10C}"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1028" name="Заголовок 8"/>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421438"/>
            <a:ext cx="2133600" cy="365125"/>
          </a:xfrm>
          <a:prstGeom prst="rect">
            <a:avLst/>
          </a:prstGeom>
        </p:spPr>
        <p:txBody>
          <a:bodyPr vert="horz" bIns="0" anchor="b"/>
          <a:lstStyle>
            <a:lvl1pPr algn="l" eaLnBrk="1" fontAlgn="auto" latinLnBrk="0" hangingPunct="1">
              <a:spcBef>
                <a:spcPts val="0"/>
              </a:spcBef>
              <a:spcAft>
                <a:spcPts val="0"/>
              </a:spcAft>
              <a:defRPr kumimoji="0" sz="1000" smtClean="0">
                <a:solidFill>
                  <a:schemeClr val="tx2">
                    <a:shade val="50000"/>
                  </a:schemeClr>
                </a:solidFill>
                <a:latin typeface="+mn-lt"/>
                <a:cs typeface="+mn-cs"/>
              </a:defRPr>
            </a:lvl1pPr>
          </a:lstStyle>
          <a:p>
            <a:pPr>
              <a:defRPr/>
            </a:pPr>
            <a:fld id="{A542ECED-21F5-4635-9679-4D5B5ABAD5DF}" type="datetimeFigureOut">
              <a:rPr lang="ru-RU"/>
              <a:pPr>
                <a:defRPr/>
              </a:pPr>
              <a:t>30.03.2013</a:t>
            </a:fld>
            <a:endParaRPr lang="ru-RU"/>
          </a:p>
        </p:txBody>
      </p:sp>
      <p:sp>
        <p:nvSpPr>
          <p:cNvPr id="22" name="Нижний колонтитул 21"/>
          <p:cNvSpPr>
            <a:spLocks noGrp="1"/>
          </p:cNvSpPr>
          <p:nvPr>
            <p:ph type="ftr" sz="quarter" idx="3"/>
          </p:nvPr>
        </p:nvSpPr>
        <p:spPr>
          <a:xfrm>
            <a:off x="3124200" y="6421438"/>
            <a:ext cx="2895600" cy="365125"/>
          </a:xfrm>
          <a:prstGeom prst="rect">
            <a:avLst/>
          </a:prstGeom>
        </p:spPr>
        <p:txBody>
          <a:bodyPr vert="horz" lIns="0" rIns="0" bIns="0" anchor="b"/>
          <a:lstStyle>
            <a:lvl1pPr algn="ctr"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endParaRPr lang="ru-RU"/>
          </a:p>
        </p:txBody>
      </p:sp>
      <p:sp>
        <p:nvSpPr>
          <p:cNvPr id="18" name="Номер слайда 17"/>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000" smtClean="0">
                <a:solidFill>
                  <a:schemeClr val="tx2">
                    <a:shade val="50000"/>
                  </a:schemeClr>
                </a:solidFill>
                <a:latin typeface="+mn-lt"/>
                <a:cs typeface="+mn-cs"/>
              </a:defRPr>
            </a:lvl1pPr>
          </a:lstStyle>
          <a:p>
            <a:pPr>
              <a:defRPr/>
            </a:pPr>
            <a:fld id="{30EDDC8F-F9B4-44E1-B6D1-CE389CAC2457}"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743" r:id="rId1"/>
    <p:sldLayoutId id="2147483737" r:id="rId2"/>
    <p:sldLayoutId id="2147483744" r:id="rId3"/>
    <p:sldLayoutId id="2147483738" r:id="rId4"/>
    <p:sldLayoutId id="2147483745" r:id="rId5"/>
    <p:sldLayoutId id="2147483739" r:id="rId6"/>
    <p:sldLayoutId id="2147483740" r:id="rId7"/>
    <p:sldLayoutId id="2147483746" r:id="rId8"/>
    <p:sldLayoutId id="2147483747" r:id="rId9"/>
    <p:sldLayoutId id="2147483741" r:id="rId10"/>
    <p:sldLayoutId id="2147483742" r:id="rId11"/>
  </p:sldLayoutIdLst>
  <p:txStyles>
    <p:titleStyle>
      <a:lvl1pPr algn="l" rtl="0" fontAlgn="base">
        <a:spcBef>
          <a:spcPct val="0"/>
        </a:spcBef>
        <a:spcAft>
          <a:spcPct val="0"/>
        </a:spcAft>
        <a:defRPr sz="4600" kern="1200">
          <a:solidFill>
            <a:schemeClr val="tx1"/>
          </a:solidFill>
          <a:latin typeface="+mj-lt"/>
          <a:ea typeface="+mj-ea"/>
          <a:cs typeface="+mj-cs"/>
        </a:defRPr>
      </a:lvl1pPr>
      <a:lvl2pPr algn="l" rtl="0" fontAlgn="base">
        <a:spcBef>
          <a:spcPct val="0"/>
        </a:spcBef>
        <a:spcAft>
          <a:spcPct val="0"/>
        </a:spcAft>
        <a:defRPr sz="4600">
          <a:solidFill>
            <a:schemeClr val="tx1"/>
          </a:solidFill>
          <a:latin typeface="Franklin Gothic Book" pitchFamily="34" charset="0"/>
        </a:defRPr>
      </a:lvl2pPr>
      <a:lvl3pPr algn="l" rtl="0" fontAlgn="base">
        <a:spcBef>
          <a:spcPct val="0"/>
        </a:spcBef>
        <a:spcAft>
          <a:spcPct val="0"/>
        </a:spcAft>
        <a:defRPr sz="4600">
          <a:solidFill>
            <a:schemeClr val="tx1"/>
          </a:solidFill>
          <a:latin typeface="Franklin Gothic Book" pitchFamily="34" charset="0"/>
        </a:defRPr>
      </a:lvl3pPr>
      <a:lvl4pPr algn="l" rtl="0" fontAlgn="base">
        <a:spcBef>
          <a:spcPct val="0"/>
        </a:spcBef>
        <a:spcAft>
          <a:spcPct val="0"/>
        </a:spcAft>
        <a:defRPr sz="4600">
          <a:solidFill>
            <a:schemeClr val="tx1"/>
          </a:solidFill>
          <a:latin typeface="Franklin Gothic Book" pitchFamily="34" charset="0"/>
        </a:defRPr>
      </a:lvl4pPr>
      <a:lvl5pPr algn="l" rtl="0" fontAlgn="base">
        <a:spcBef>
          <a:spcPct val="0"/>
        </a:spcBef>
        <a:spcAft>
          <a:spcPct val="0"/>
        </a:spcAft>
        <a:defRPr sz="4600">
          <a:solidFill>
            <a:schemeClr val="tx1"/>
          </a:solidFill>
          <a:latin typeface="Franklin Gothic Book" pitchFamily="34"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fontAlgn="base">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fontAlgn="base">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fontAlgn="base">
        <a:spcBef>
          <a:spcPct val="20000"/>
        </a:spcBef>
        <a:spcAft>
          <a:spcPct val="0"/>
        </a:spcAft>
        <a:buClr>
          <a:srgbClr val="8D89A4"/>
        </a:buClr>
        <a:buSzPct val="90000"/>
        <a:buFont typeface="Wingdings 2" pitchFamily="18" charset="2"/>
        <a:buChar char=""/>
        <a:defRPr sz="2000" kern="1200">
          <a:solidFill>
            <a:schemeClr val="tx1"/>
          </a:solidFill>
          <a:latin typeface="+mn-lt"/>
          <a:ea typeface="+mn-ea"/>
          <a:cs typeface="+mn-cs"/>
        </a:defRPr>
      </a:lvl4pPr>
      <a:lvl5pPr marL="1489075" indent="-182563" algn="l" rtl="0" fontAlgn="base">
        <a:spcBef>
          <a:spcPct val="20000"/>
        </a:spcBef>
        <a:spcAft>
          <a:spcPct val="0"/>
        </a:spcAft>
        <a:buClr>
          <a:srgbClr val="74856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jpeg"/><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en.wikipedia.org/wiki/Thomas_Cole" TargetMode="External"/><Relationship Id="rId3" Type="http://schemas.openxmlformats.org/officeDocument/2006/relationships/hyperlink" Target="http://www.the-athenaeum.org/art/detail.php?ID=8533" TargetMode="External"/><Relationship Id="rId7" Type="http://schemas.openxmlformats.org/officeDocument/2006/relationships/hyperlink" Target="http://sergallery.ru/photo/k/koul_tomas/the_departure_1838/97-0-7479" TargetMode="External"/><Relationship Id="rId2" Type="http://schemas.openxmlformats.org/officeDocument/2006/relationships/hyperlink" Target="http://www.the-athenaeum.org/art/detail.php?ID=8537" TargetMode="External"/><Relationship Id="rId1" Type="http://schemas.openxmlformats.org/officeDocument/2006/relationships/slideLayout" Target="../slideLayouts/slideLayout2.xml"/><Relationship Id="rId6" Type="http://schemas.openxmlformats.org/officeDocument/2006/relationships/hyperlink" Target="http://www.the-athenaeum.org/art/detail.php?ID=8417" TargetMode="External"/><Relationship Id="rId5" Type="http://schemas.openxmlformats.org/officeDocument/2006/relationships/hyperlink" Target="http://www.juggle.com/distant-view-of-niagara-falls" TargetMode="External"/><Relationship Id="rId4" Type="http://schemas.openxmlformats.org/officeDocument/2006/relationships/hyperlink" Target="http://www.the-athenaeum.org/art/detail.php?ID=8525"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539552" y="620688"/>
            <a:ext cx="8077200" cy="1296144"/>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Aft>
                <a:spcPts val="0"/>
              </a:spcAft>
              <a:defRPr/>
            </a:pPr>
            <a:r>
              <a:rPr>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Project Work</a:t>
            </a:r>
            <a:endParaRPr lang="ru-RU">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Подзаголовок 4"/>
          <p:cNvSpPr>
            <a:spLocks noGrp="1"/>
          </p:cNvSpPr>
          <p:nvPr>
            <p:ph type="subTitle" idx="1"/>
          </p:nvPr>
        </p:nvSpPr>
        <p:spPr>
          <a:xfrm>
            <a:off x="395536" y="2348880"/>
            <a:ext cx="8077200" cy="3299816"/>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fontAlgn="auto">
              <a:spcAft>
                <a:spcPts val="0"/>
              </a:spcAft>
              <a:buFont typeface="Wingdings 2"/>
              <a:buNone/>
              <a:defRPr/>
            </a:pPr>
            <a:r>
              <a:rPr lang="en-US" sz="40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rush Script MT" pitchFamily="66" charset="0"/>
              </a:rPr>
              <a:t>Made by student </a:t>
            </a:r>
          </a:p>
          <a:p>
            <a:pPr fontAlgn="auto">
              <a:spcAft>
                <a:spcPts val="0"/>
              </a:spcAft>
              <a:buFont typeface="Wingdings 2"/>
              <a:buNone/>
              <a:defRPr/>
            </a:pPr>
            <a:r>
              <a:rPr lang="en-US" sz="40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rush Script MT" pitchFamily="66" charset="0"/>
              </a:rPr>
              <a:t>of 9 </a:t>
            </a:r>
            <a:r>
              <a:rPr lang="en-US" sz="40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rush Script MT" pitchFamily="66" charset="0"/>
              </a:rPr>
              <a:t>“A” form</a:t>
            </a:r>
            <a:endParaRPr lang="en-US" sz="40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rush Script MT" pitchFamily="66" charset="0"/>
            </a:endParaRPr>
          </a:p>
          <a:p>
            <a:pPr fontAlgn="auto">
              <a:spcAft>
                <a:spcPts val="0"/>
              </a:spcAft>
              <a:buFont typeface="Wingdings 2"/>
              <a:buNone/>
              <a:defRPr/>
            </a:pPr>
            <a:r>
              <a:rPr lang="en-US" sz="40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rush Script MT" pitchFamily="66" charset="0"/>
              </a:rPr>
              <a:t>School 180</a:t>
            </a:r>
          </a:p>
          <a:p>
            <a:pPr fontAlgn="auto">
              <a:spcAft>
                <a:spcPts val="0"/>
              </a:spcAft>
              <a:buFont typeface="Wingdings 2"/>
              <a:buNone/>
              <a:defRPr/>
            </a:pPr>
            <a:r>
              <a:rPr lang="en-US" sz="4000"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rush Script MT" pitchFamily="66" charset="0"/>
              </a:rPr>
              <a:t>Tishkova</a:t>
            </a:r>
            <a:r>
              <a:rPr lang="en-US" sz="40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rush Script MT" pitchFamily="66" charset="0"/>
              </a:rPr>
              <a:t> Jane</a:t>
            </a:r>
          </a:p>
          <a:p>
            <a:pPr fontAlgn="auto">
              <a:spcAft>
                <a:spcPts val="0"/>
              </a:spcAft>
              <a:buFont typeface="Wingdings 2"/>
              <a:buNone/>
              <a:defRPr/>
            </a:pPr>
            <a:endParaRPr lang="ru-RU" sz="40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Прямоугольник 5"/>
          <p:cNvSpPr>
            <a:spLocks noChangeArrowheads="1"/>
          </p:cNvSpPr>
          <p:nvPr/>
        </p:nvSpPr>
        <p:spPr bwMode="auto">
          <a:xfrm>
            <a:off x="539750" y="5013325"/>
            <a:ext cx="3960813" cy="646113"/>
          </a:xfrm>
          <a:prstGeom prst="rect">
            <a:avLst/>
          </a:prstGeom>
          <a:noFill/>
          <a:ln w="9525">
            <a:noFill/>
            <a:miter lim="800000"/>
            <a:headEnd/>
            <a:tailEnd/>
          </a:ln>
        </p:spPr>
        <p:txBody>
          <a:bodyPr>
            <a:spAutoFit/>
          </a:bodyPr>
          <a:lstStyle/>
          <a:p>
            <a:r>
              <a:rPr lang="en-US" i="1">
                <a:solidFill>
                  <a:srgbClr val="FFFF00"/>
                </a:solidFill>
                <a:latin typeface="Andalus" pitchFamily="18" charset="-78"/>
                <a:cs typeface="Andalus" pitchFamily="18" charset="-78"/>
              </a:rPr>
              <a:t>The</a:t>
            </a:r>
            <a:r>
              <a:rPr lang="en-US" i="1">
                <a:latin typeface="Andalus" pitchFamily="18" charset="-78"/>
                <a:cs typeface="Andalus" pitchFamily="18" charset="-78"/>
              </a:rPr>
              <a:t> </a:t>
            </a:r>
            <a:r>
              <a:rPr lang="en-US" i="1">
                <a:solidFill>
                  <a:srgbClr val="FFFF00"/>
                </a:solidFill>
                <a:latin typeface="Andalus" pitchFamily="18" charset="-78"/>
                <a:cs typeface="Andalus" pitchFamily="18" charset="-78"/>
              </a:rPr>
              <a:t>Course of Empire: Consummation</a:t>
            </a:r>
            <a:r>
              <a:rPr lang="en-US">
                <a:solidFill>
                  <a:srgbClr val="FFFF00"/>
                </a:solidFill>
                <a:latin typeface="Andalus" pitchFamily="18" charset="-78"/>
                <a:cs typeface="Andalus" pitchFamily="18" charset="-78"/>
              </a:rPr>
              <a:t>(1835–1836)</a:t>
            </a:r>
            <a:endParaRPr lang="ru-RU">
              <a:solidFill>
                <a:srgbClr val="FFFF00"/>
              </a:solidFill>
              <a:cs typeface="Andalus" pitchFamily="18" charset="-78"/>
            </a:endParaRPr>
          </a:p>
        </p:txBody>
      </p:sp>
      <p:pic>
        <p:nvPicPr>
          <p:cNvPr id="11266" name="Picture 2" descr="http://www.wga.hu/art/c/cole/empire.jpg"/>
          <p:cNvPicPr>
            <a:picLocks noChangeAspect="1" noChangeArrowheads="1"/>
          </p:cNvPicPr>
          <p:nvPr/>
        </p:nvPicPr>
        <p:blipFill>
          <a:blip r:embed="rId2" cstate="print">
            <a:extLst>
              <a:ext uri="{28A0092B-C50C-407E-A947-70E740481C1C}"/>
            </a:extLst>
          </a:blip>
          <a:srcRect/>
          <a:stretch>
            <a:fillRect/>
          </a:stretch>
        </p:blipFill>
        <p:spPr bwMode="auto">
          <a:xfrm>
            <a:off x="323528" y="1916832"/>
            <a:ext cx="4392488" cy="23762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ex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style.rotation</p:attrName>
                                        </p:attrNameLst>
                                      </p:cBhvr>
                                      <p:tavLst>
                                        <p:tav tm="0">
                                          <p:val>
                                            <p:fltVal val="90"/>
                                          </p:val>
                                        </p:tav>
                                        <p:tav tm="100000">
                                          <p:val>
                                            <p:fltVal val="0"/>
                                          </p:val>
                                        </p:tav>
                                      </p:tavLst>
                                    </p:anim>
                                    <p:animEffect transition="in" filter="fade">
                                      <p:cBhvr>
                                        <p:cTn id="20" dur="10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11266"/>
                                        </p:tgtEl>
                                        <p:attrNameLst>
                                          <p:attrName>style.visibility</p:attrName>
                                        </p:attrNameLst>
                                      </p:cBhvr>
                                      <p:to>
                                        <p:strVal val="visible"/>
                                      </p:to>
                                    </p:set>
                                    <p:anim calcmode="lin" valueType="num">
                                      <p:cBhvr>
                                        <p:cTn id="25" dur="1000" fill="hold"/>
                                        <p:tgtEl>
                                          <p:spTgt spid="11266"/>
                                        </p:tgtEl>
                                        <p:attrNameLst>
                                          <p:attrName>ppt_w</p:attrName>
                                        </p:attrNameLst>
                                      </p:cBhvr>
                                      <p:tavLst>
                                        <p:tav tm="0">
                                          <p:val>
                                            <p:fltVal val="0"/>
                                          </p:val>
                                        </p:tav>
                                        <p:tav tm="100000">
                                          <p:val>
                                            <p:strVal val="#ppt_w"/>
                                          </p:val>
                                        </p:tav>
                                      </p:tavLst>
                                    </p:anim>
                                    <p:anim calcmode="lin" valueType="num">
                                      <p:cBhvr>
                                        <p:cTn id="26" dur="1000" fill="hold"/>
                                        <p:tgtEl>
                                          <p:spTgt spid="11266"/>
                                        </p:tgtEl>
                                        <p:attrNameLst>
                                          <p:attrName>ppt_h</p:attrName>
                                        </p:attrNameLst>
                                      </p:cBhvr>
                                      <p:tavLst>
                                        <p:tav tm="0">
                                          <p:val>
                                            <p:fltVal val="0"/>
                                          </p:val>
                                        </p:tav>
                                        <p:tav tm="100000">
                                          <p:val>
                                            <p:strVal val="#ppt_h"/>
                                          </p:val>
                                        </p:tav>
                                      </p:tavLst>
                                    </p:anim>
                                    <p:anim calcmode="lin" valueType="num">
                                      <p:cBhvr>
                                        <p:cTn id="27" dur="1000" fill="hold"/>
                                        <p:tgtEl>
                                          <p:spTgt spid="11266"/>
                                        </p:tgtEl>
                                        <p:attrNameLst>
                                          <p:attrName>style.rotation</p:attrName>
                                        </p:attrNameLst>
                                      </p:cBhvr>
                                      <p:tavLst>
                                        <p:tav tm="0">
                                          <p:val>
                                            <p:fltVal val="90"/>
                                          </p:val>
                                        </p:tav>
                                        <p:tav tm="100000">
                                          <p:val>
                                            <p:fltVal val="0"/>
                                          </p:val>
                                        </p:tav>
                                      </p:tavLst>
                                    </p:anim>
                                    <p:animEffect transition="in" filter="fade">
                                      <p:cBhvr>
                                        <p:cTn id="28" dur="10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www.muian.com/muian05/05cole056.jpg"/>
          <p:cNvPicPr>
            <a:picLocks noChangeAspect="1" noChangeArrowheads="1"/>
          </p:cNvPicPr>
          <p:nvPr/>
        </p:nvPicPr>
        <p:blipFill>
          <a:blip r:embed="rId2" cstate="print">
            <a:extLst>
              <a:ext uri="{28A0092B-C50C-407E-A947-70E740481C1C}"/>
            </a:extLst>
          </a:blip>
          <a:srcRect/>
          <a:stretch>
            <a:fillRect/>
          </a:stretch>
        </p:blipFill>
        <p:spPr bwMode="auto">
          <a:xfrm>
            <a:off x="323528" y="188640"/>
            <a:ext cx="4320480" cy="2722245"/>
          </a:xfrm>
          <a:prstGeom prst="rect">
            <a:avLst/>
          </a:prstGeom>
          <a:ln>
            <a:noFill/>
          </a:ln>
          <a:effectLst>
            <a:softEdge rad="112500"/>
          </a:effectLst>
          <a:extLst>
            <a:ext uri="{909E8E84-426E-40DD-AFC4-6F175D3DCCD1}"/>
          </a:extLst>
        </p:spPr>
      </p:pic>
      <p:pic>
        <p:nvPicPr>
          <p:cNvPr id="11" name="Picture 2" descr="http://www.artinthepicture.com/artists/Thomas_Cole/departure.jpg"/>
          <p:cNvPicPr>
            <a:picLocks noChangeAspect="1" noChangeArrowheads="1"/>
          </p:cNvPicPr>
          <p:nvPr/>
        </p:nvPicPr>
        <p:blipFill>
          <a:blip r:embed="rId3" cstate="print">
            <a:extLst>
              <a:ext uri="{28A0092B-C50C-407E-A947-70E740481C1C}"/>
            </a:extLst>
          </a:blip>
          <a:srcRect/>
          <a:stretch>
            <a:fillRect/>
          </a:stretch>
        </p:blipFill>
        <p:spPr bwMode="auto">
          <a:xfrm>
            <a:off x="251520" y="3212976"/>
            <a:ext cx="4392488" cy="3168352"/>
          </a:xfrm>
          <a:prstGeom prst="rect">
            <a:avLst/>
          </a:prstGeom>
          <a:ln>
            <a:noFill/>
          </a:ln>
          <a:effectLst>
            <a:softEdge rad="112500"/>
          </a:effectLst>
          <a:extLst>
            <a:ext uri="{909E8E84-426E-40DD-AFC4-6F175D3DCCD1}"/>
          </a:extLst>
        </p:spPr>
      </p:pic>
      <p:pic>
        <p:nvPicPr>
          <p:cNvPr id="12" name="Picture 2" descr="http://www.muian.com/muian05/05cole058.jpg"/>
          <p:cNvPicPr>
            <a:picLocks noChangeAspect="1" noChangeArrowheads="1"/>
          </p:cNvPicPr>
          <p:nvPr/>
        </p:nvPicPr>
        <p:blipFill>
          <a:blip r:embed="rId4" cstate="print">
            <a:extLst>
              <a:ext uri="{28A0092B-C50C-407E-A947-70E740481C1C}"/>
            </a:extLst>
          </a:blip>
          <a:srcRect/>
          <a:stretch>
            <a:fillRect/>
          </a:stretch>
        </p:blipFill>
        <p:spPr bwMode="auto">
          <a:xfrm>
            <a:off x="4815413" y="1932124"/>
            <a:ext cx="4032448" cy="2880320"/>
          </a:xfrm>
          <a:prstGeom prst="rect">
            <a:avLst/>
          </a:prstGeom>
          <a:ln>
            <a:noFill/>
          </a:ln>
          <a:effectLst>
            <a:softEdge rad="112500"/>
          </a:effectLst>
          <a:extLst>
            <a:ext uri="{909E8E84-426E-40DD-AFC4-6F175D3DCCD1}"/>
          </a:extLst>
        </p:spPr>
      </p:pic>
      <p:sp>
        <p:nvSpPr>
          <p:cNvPr id="13" name="Прямоугольник 12"/>
          <p:cNvSpPr>
            <a:spLocks noChangeArrowheads="1"/>
          </p:cNvSpPr>
          <p:nvPr/>
        </p:nvSpPr>
        <p:spPr bwMode="auto">
          <a:xfrm>
            <a:off x="1330325" y="6381750"/>
            <a:ext cx="2235200" cy="368300"/>
          </a:xfrm>
          <a:prstGeom prst="rect">
            <a:avLst/>
          </a:prstGeom>
          <a:noFill/>
          <a:ln w="9525">
            <a:noFill/>
            <a:miter lim="800000"/>
            <a:headEnd/>
            <a:tailEnd/>
          </a:ln>
        </p:spPr>
        <p:txBody>
          <a:bodyPr wrap="none">
            <a:spAutoFit/>
          </a:bodyPr>
          <a:lstStyle/>
          <a:p>
            <a:r>
              <a:rPr lang="en-US" b="1">
                <a:solidFill>
                  <a:srgbClr val="FFFF00"/>
                </a:solidFill>
                <a:latin typeface="Calibri" pitchFamily="34" charset="0"/>
                <a:cs typeface="Andalus" pitchFamily="18" charset="-78"/>
              </a:rPr>
              <a:t>The Departure (1837)</a:t>
            </a:r>
            <a:endParaRPr lang="ru-RU"/>
          </a:p>
        </p:txBody>
      </p:sp>
      <p:sp>
        <p:nvSpPr>
          <p:cNvPr id="14" name="Прямоугольник 13"/>
          <p:cNvSpPr>
            <a:spLocks noChangeArrowheads="1"/>
          </p:cNvSpPr>
          <p:nvPr/>
        </p:nvSpPr>
        <p:spPr bwMode="auto">
          <a:xfrm>
            <a:off x="1330325" y="2911475"/>
            <a:ext cx="2162175" cy="368300"/>
          </a:xfrm>
          <a:prstGeom prst="rect">
            <a:avLst/>
          </a:prstGeom>
          <a:noFill/>
          <a:ln w="9525">
            <a:noFill/>
            <a:miter lim="800000"/>
            <a:headEnd/>
            <a:tailEnd/>
          </a:ln>
        </p:spPr>
        <p:txBody>
          <a:bodyPr>
            <a:spAutoFit/>
          </a:bodyPr>
          <a:lstStyle/>
          <a:p>
            <a:r>
              <a:rPr lang="en-US">
                <a:solidFill>
                  <a:srgbClr val="FFFF00"/>
                </a:solidFill>
                <a:latin typeface="Calibri" pitchFamily="34" charset="0"/>
                <a:cs typeface="Andalus" pitchFamily="18" charset="-78"/>
              </a:rPr>
              <a:t>The Return (1837)</a:t>
            </a:r>
            <a:endParaRPr lang="ru-RU"/>
          </a:p>
        </p:txBody>
      </p:sp>
      <p:sp>
        <p:nvSpPr>
          <p:cNvPr id="15" name="Прямоугольник 14"/>
          <p:cNvSpPr>
            <a:spLocks noChangeArrowheads="1"/>
          </p:cNvSpPr>
          <p:nvPr/>
        </p:nvSpPr>
        <p:spPr bwMode="auto">
          <a:xfrm>
            <a:off x="5795963" y="4868863"/>
            <a:ext cx="2071687" cy="369887"/>
          </a:xfrm>
          <a:prstGeom prst="rect">
            <a:avLst/>
          </a:prstGeom>
          <a:noFill/>
          <a:ln w="9525">
            <a:noFill/>
            <a:miter lim="800000"/>
            <a:headEnd/>
            <a:tailEnd/>
          </a:ln>
        </p:spPr>
        <p:txBody>
          <a:bodyPr>
            <a:spAutoFit/>
          </a:bodyPr>
          <a:lstStyle/>
          <a:p>
            <a:r>
              <a:rPr lang="en-US" b="1">
                <a:solidFill>
                  <a:srgbClr val="FFFF00"/>
                </a:solidFill>
                <a:latin typeface="Andalus" pitchFamily="18" charset="-78"/>
                <a:cs typeface="Andalus" pitchFamily="18" charset="-78"/>
              </a:rPr>
              <a:t>The </a:t>
            </a:r>
            <a:r>
              <a:rPr lang="en-US" b="1">
                <a:solidFill>
                  <a:srgbClr val="FFFF00"/>
                </a:solidFill>
                <a:latin typeface="Calibri" pitchFamily="34" charset="0"/>
                <a:cs typeface="Andalus" pitchFamily="18" charset="-78"/>
              </a:rPr>
              <a:t>Present (1838)</a:t>
            </a:r>
            <a:endParaRPr lang="ru-RU"/>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heel(1)">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anim calcmode="lin" valueType="num">
                                      <p:cBhvr>
                                        <p:cTn id="25" dur="1000" fill="hold"/>
                                        <p:tgtEl>
                                          <p:spTgt spid="14"/>
                                        </p:tgtEl>
                                        <p:attrNameLst>
                                          <p:attrName>ppt_x</p:attrName>
                                        </p:attrNameLst>
                                      </p:cBhvr>
                                      <p:tavLst>
                                        <p:tav tm="0">
                                          <p:val>
                                            <p:strVal val="#ppt_x"/>
                                          </p:val>
                                        </p:tav>
                                        <p:tav tm="100000">
                                          <p:val>
                                            <p:strVal val="#ppt_x"/>
                                          </p:val>
                                        </p:tav>
                                      </p:tavLst>
                                    </p:anim>
                                    <p:anim calcmode="lin" valueType="num">
                                      <p:cBhvr>
                                        <p:cTn id="2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47050" cy="1143000"/>
          </a:xfrm>
        </p:spPr>
        <p:txBody>
          <a:bodyPr/>
          <a:lstStyle/>
          <a:p>
            <a:pPr algn="ctr"/>
            <a:r>
              <a:rPr lang="en-US" sz="4200" smtClean="0">
                <a:solidFill>
                  <a:srgbClr val="FFFF00"/>
                </a:solidFill>
                <a:latin typeface="Calibri" pitchFamily="34" charset="0"/>
                <a:cs typeface="Andalus" pitchFamily="18" charset="-78"/>
              </a:rPr>
              <a:t>The Mountain Ford (</a:t>
            </a:r>
            <a:r>
              <a:rPr lang="ru-RU" sz="4200" smtClean="0">
                <a:solidFill>
                  <a:srgbClr val="FFFF00"/>
                </a:solidFill>
                <a:latin typeface="Calibri" pitchFamily="34" charset="0"/>
                <a:cs typeface="Andalus" pitchFamily="18" charset="-78"/>
              </a:rPr>
              <a:t>1846</a:t>
            </a:r>
            <a:r>
              <a:rPr lang="en-US" sz="4200" smtClean="0">
                <a:solidFill>
                  <a:srgbClr val="FFFF00"/>
                </a:solidFill>
                <a:latin typeface="Calibri" pitchFamily="34" charset="0"/>
                <a:cs typeface="Andalus" pitchFamily="18" charset="-78"/>
              </a:rPr>
              <a:t>)</a:t>
            </a:r>
            <a:endParaRPr lang="ru-RU" sz="4200" smtClean="0">
              <a:solidFill>
                <a:srgbClr val="FFFF00"/>
              </a:solidFill>
              <a:latin typeface="Calibri" pitchFamily="34" charset="0"/>
              <a:cs typeface="Andalus" pitchFamily="18" charset="-78"/>
            </a:endParaRPr>
          </a:p>
        </p:txBody>
      </p:sp>
      <p:pic>
        <p:nvPicPr>
          <p:cNvPr id="9220" name="Picture 4" descr="http://www.muian.com/muian05/05cole109.jpg"/>
          <p:cNvPicPr>
            <a:picLocks noChangeAspect="1" noChangeArrowheads="1"/>
          </p:cNvPicPr>
          <p:nvPr/>
        </p:nvPicPr>
        <p:blipFill>
          <a:blip r:embed="rId2" cstate="print">
            <a:extLst>
              <a:ext uri="{28A0092B-C50C-407E-A947-70E740481C1C}"/>
            </a:extLst>
          </a:blip>
          <a:srcRect/>
          <a:stretch>
            <a:fillRect/>
          </a:stretch>
        </p:blipFill>
        <p:spPr bwMode="auto">
          <a:xfrm>
            <a:off x="683568" y="1412776"/>
            <a:ext cx="7560840" cy="4824536"/>
          </a:xfrm>
          <a:prstGeom prst="rect">
            <a:avLst/>
          </a:prstGeom>
          <a:ln>
            <a:noFill/>
          </a:ln>
          <a:effectLst>
            <a:softEdge rad="112500"/>
          </a:effectLst>
          <a:extLst>
            <a:ext uri="{909E8E84-426E-40DD-AFC4-6F175D3DCCD1}"/>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9220"/>
                                        </p:tgtEl>
                                        <p:attrNameLst>
                                          <p:attrName>style.visibility</p:attrName>
                                        </p:attrNameLst>
                                      </p:cBhvr>
                                      <p:to>
                                        <p:strVal val="visible"/>
                                      </p:to>
                                    </p:set>
                                    <p:anim calcmode="lin" valueType="num">
                                      <p:cBhvr>
                                        <p:cTn id="15" dur="1000" fill="hold"/>
                                        <p:tgtEl>
                                          <p:spTgt spid="9220"/>
                                        </p:tgtEl>
                                        <p:attrNameLst>
                                          <p:attrName>ppt_w</p:attrName>
                                        </p:attrNameLst>
                                      </p:cBhvr>
                                      <p:tavLst>
                                        <p:tav tm="0">
                                          <p:val>
                                            <p:fltVal val="0"/>
                                          </p:val>
                                        </p:tav>
                                        <p:tav tm="100000">
                                          <p:val>
                                            <p:strVal val="#ppt_w"/>
                                          </p:val>
                                        </p:tav>
                                      </p:tavLst>
                                    </p:anim>
                                    <p:anim calcmode="lin" valueType="num">
                                      <p:cBhvr>
                                        <p:cTn id="16" dur="1000" fill="hold"/>
                                        <p:tgtEl>
                                          <p:spTgt spid="9220"/>
                                        </p:tgtEl>
                                        <p:attrNameLst>
                                          <p:attrName>ppt_h</p:attrName>
                                        </p:attrNameLst>
                                      </p:cBhvr>
                                      <p:tavLst>
                                        <p:tav tm="0">
                                          <p:val>
                                            <p:fltVal val="0"/>
                                          </p:val>
                                        </p:tav>
                                        <p:tav tm="100000">
                                          <p:val>
                                            <p:strVal val="#ppt_h"/>
                                          </p:val>
                                        </p:tav>
                                      </p:tavLst>
                                    </p:anim>
                                    <p:anim calcmode="lin" valueType="num">
                                      <p:cBhvr>
                                        <p:cTn id="17" dur="1000" fill="hold"/>
                                        <p:tgtEl>
                                          <p:spTgt spid="9220"/>
                                        </p:tgtEl>
                                        <p:attrNameLst>
                                          <p:attrName>style.rotation</p:attrName>
                                        </p:attrNameLst>
                                      </p:cBhvr>
                                      <p:tavLst>
                                        <p:tav tm="0">
                                          <p:val>
                                            <p:fltVal val="90"/>
                                          </p:val>
                                        </p:tav>
                                        <p:tav tm="100000">
                                          <p:val>
                                            <p:fltVal val="0"/>
                                          </p:val>
                                        </p:tav>
                                      </p:tavLst>
                                    </p:anim>
                                    <p:animEffect transition="in" filter="fade">
                                      <p:cBhvr>
                                        <p:cTn id="18" dur="10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7467600" cy="5721499"/>
          </a:xfrm>
        </p:spPr>
        <p:txBody>
          <a:bodyPr>
            <a:normAutofit fontScale="92500" lnSpcReduction="10000"/>
            <a:scene3d>
              <a:camera prst="orthographicFront"/>
              <a:lightRig rig="flat" dir="tl">
                <a:rot lat="0" lon="0" rev="6600000"/>
              </a:lightRig>
            </a:scene3d>
            <a:sp3d extrusionH="25400" contourW="8890">
              <a:bevelT w="38100" h="31750"/>
              <a:contourClr>
                <a:schemeClr val="accent2">
                  <a:shade val="75000"/>
                </a:schemeClr>
              </a:contourClr>
            </a:sp3d>
          </a:bodyPr>
          <a:lstStyle/>
          <a:p>
            <a:pPr marL="420624" indent="-384048" fontAlgn="auto">
              <a:spcAft>
                <a:spcPts val="0"/>
              </a:spcAft>
              <a:buFont typeface="Wingdings 2"/>
              <a:buChar char=""/>
              <a:defRPr/>
            </a:pPr>
            <a:r>
              <a:rPr lang="en-US" i="1" dirty="0">
                <a:ln w="11430"/>
                <a:solidFill>
                  <a:schemeClr val="bg1"/>
                </a:solidFill>
                <a:latin typeface="Calibri" pitchFamily="34" charset="0"/>
                <a:hlinkClick r:id="rId2"/>
              </a:rPr>
              <a:t>http://</a:t>
            </a:r>
            <a:r>
              <a:rPr lang="en-US" i="1" dirty="0" smtClean="0">
                <a:ln w="11430"/>
                <a:solidFill>
                  <a:schemeClr val="bg1"/>
                </a:solidFill>
                <a:latin typeface="Calibri" pitchFamily="34" charset="0"/>
                <a:hlinkClick r:id="rId2"/>
              </a:rPr>
              <a:t>www.the-athenaeum.org/art/detail.php?ID=8537</a:t>
            </a:r>
            <a:endParaRPr lang="en-US" i="1" dirty="0" smtClean="0">
              <a:ln w="11430"/>
              <a:solidFill>
                <a:schemeClr val="bg1"/>
              </a:solidFill>
              <a:latin typeface="Calibri" pitchFamily="34" charset="0"/>
            </a:endParaRPr>
          </a:p>
          <a:p>
            <a:pPr marL="420624" indent="-384048" fontAlgn="auto">
              <a:spcAft>
                <a:spcPts val="0"/>
              </a:spcAft>
              <a:buFont typeface="Wingdings 2"/>
              <a:buChar char=""/>
              <a:defRPr/>
            </a:pPr>
            <a:r>
              <a:rPr lang="en-US" i="1" dirty="0">
                <a:ln w="11430"/>
                <a:solidFill>
                  <a:schemeClr val="bg1"/>
                </a:solidFill>
                <a:latin typeface="Calibri" pitchFamily="34" charset="0"/>
                <a:hlinkClick r:id="rId3"/>
              </a:rPr>
              <a:t>http://</a:t>
            </a:r>
            <a:r>
              <a:rPr lang="en-US" i="1" dirty="0" smtClean="0">
                <a:ln w="11430"/>
                <a:solidFill>
                  <a:schemeClr val="bg1"/>
                </a:solidFill>
                <a:latin typeface="Calibri" pitchFamily="34" charset="0"/>
                <a:hlinkClick r:id="rId3"/>
              </a:rPr>
              <a:t>www.the-athenaeum.org/art/detail.php?ID=8533</a:t>
            </a:r>
            <a:endParaRPr lang="en-US" i="1" dirty="0" smtClean="0">
              <a:ln w="11430"/>
              <a:solidFill>
                <a:schemeClr val="bg1"/>
              </a:solidFill>
              <a:latin typeface="Calibri" pitchFamily="34" charset="0"/>
            </a:endParaRPr>
          </a:p>
          <a:p>
            <a:pPr marL="420624" indent="-384048" fontAlgn="auto">
              <a:spcAft>
                <a:spcPts val="0"/>
              </a:spcAft>
              <a:buFont typeface="Wingdings 2"/>
              <a:buChar char=""/>
              <a:defRPr/>
            </a:pPr>
            <a:r>
              <a:rPr lang="en-US" i="1" dirty="0">
                <a:ln w="11430"/>
                <a:solidFill>
                  <a:schemeClr val="bg1"/>
                </a:solidFill>
                <a:latin typeface="Calibri" pitchFamily="34" charset="0"/>
                <a:hlinkClick r:id="rId4"/>
              </a:rPr>
              <a:t>http://</a:t>
            </a:r>
            <a:r>
              <a:rPr lang="en-US" i="1" dirty="0" smtClean="0">
                <a:ln w="11430"/>
                <a:solidFill>
                  <a:schemeClr val="bg1"/>
                </a:solidFill>
                <a:latin typeface="Calibri" pitchFamily="34" charset="0"/>
                <a:hlinkClick r:id="rId4"/>
              </a:rPr>
              <a:t>www.the-athenaeum.org/art/detail.php?ID=8525</a:t>
            </a:r>
            <a:endParaRPr lang="en-US" i="1" dirty="0" smtClean="0">
              <a:ln w="11430"/>
              <a:solidFill>
                <a:schemeClr val="bg1"/>
              </a:solidFill>
              <a:latin typeface="Calibri" pitchFamily="34" charset="0"/>
            </a:endParaRPr>
          </a:p>
          <a:p>
            <a:pPr marL="420624" indent="-384048" fontAlgn="auto">
              <a:spcAft>
                <a:spcPts val="0"/>
              </a:spcAft>
              <a:buFont typeface="Wingdings 2"/>
              <a:buChar char=""/>
              <a:defRPr/>
            </a:pPr>
            <a:r>
              <a:rPr lang="en-US" i="1" dirty="0">
                <a:ln w="11430"/>
                <a:solidFill>
                  <a:schemeClr val="bg1"/>
                </a:solidFill>
                <a:latin typeface="Calibri" pitchFamily="34" charset="0"/>
                <a:hlinkClick r:id="rId5"/>
              </a:rPr>
              <a:t>http://</a:t>
            </a:r>
            <a:r>
              <a:rPr lang="en-US" i="1" dirty="0" smtClean="0">
                <a:ln w="11430"/>
                <a:solidFill>
                  <a:schemeClr val="bg1"/>
                </a:solidFill>
                <a:latin typeface="Calibri" pitchFamily="34" charset="0"/>
                <a:hlinkClick r:id="rId5"/>
              </a:rPr>
              <a:t>www.juggle.com/distant-view-of-niagara-falls</a:t>
            </a:r>
            <a:endParaRPr lang="en-US" i="1" dirty="0" smtClean="0">
              <a:ln w="11430"/>
              <a:solidFill>
                <a:schemeClr val="bg1"/>
              </a:solidFill>
              <a:latin typeface="Calibri" pitchFamily="34" charset="0"/>
            </a:endParaRPr>
          </a:p>
          <a:p>
            <a:pPr marL="420624" indent="-384048" fontAlgn="auto">
              <a:spcAft>
                <a:spcPts val="0"/>
              </a:spcAft>
              <a:buFont typeface="Wingdings 2"/>
              <a:buChar char=""/>
              <a:defRPr/>
            </a:pPr>
            <a:r>
              <a:rPr lang="en-US" i="1" dirty="0">
                <a:ln w="11430"/>
                <a:solidFill>
                  <a:schemeClr val="bg1"/>
                </a:solidFill>
                <a:latin typeface="Calibri" pitchFamily="34" charset="0"/>
                <a:hlinkClick r:id="rId6"/>
              </a:rPr>
              <a:t>http://</a:t>
            </a:r>
            <a:r>
              <a:rPr lang="en-US" i="1" dirty="0" smtClean="0">
                <a:ln w="11430"/>
                <a:solidFill>
                  <a:schemeClr val="bg1"/>
                </a:solidFill>
                <a:latin typeface="Calibri" pitchFamily="34" charset="0"/>
                <a:hlinkClick r:id="rId6"/>
              </a:rPr>
              <a:t>www.the-athenaeum.org/art/detail.php?ID=8417</a:t>
            </a:r>
            <a:endParaRPr lang="en-US" i="1" dirty="0" smtClean="0">
              <a:ln w="11430"/>
              <a:solidFill>
                <a:schemeClr val="bg1"/>
              </a:solidFill>
              <a:latin typeface="Calibri" pitchFamily="34" charset="0"/>
            </a:endParaRPr>
          </a:p>
          <a:p>
            <a:pPr marL="420624" indent="-384048" fontAlgn="auto">
              <a:spcAft>
                <a:spcPts val="0"/>
              </a:spcAft>
              <a:buFont typeface="Wingdings 2"/>
              <a:buChar char=""/>
              <a:defRPr/>
            </a:pPr>
            <a:r>
              <a:rPr lang="en-US" i="1" dirty="0">
                <a:ln w="11430"/>
                <a:solidFill>
                  <a:schemeClr val="bg1"/>
                </a:solidFill>
                <a:latin typeface="Calibri" pitchFamily="34" charset="0"/>
                <a:hlinkClick r:id="rId7"/>
              </a:rPr>
              <a:t>http://</a:t>
            </a:r>
            <a:r>
              <a:rPr lang="en-US" i="1" dirty="0" smtClean="0">
                <a:ln w="11430"/>
                <a:solidFill>
                  <a:schemeClr val="bg1"/>
                </a:solidFill>
                <a:latin typeface="Calibri" pitchFamily="34" charset="0"/>
                <a:hlinkClick r:id="rId7"/>
              </a:rPr>
              <a:t>sergallery.ru/photo/k/koul_tomas/the_departure_1838/97-0-7479</a:t>
            </a:r>
            <a:endParaRPr lang="en-US" i="1" dirty="0" smtClean="0">
              <a:ln w="11430"/>
              <a:solidFill>
                <a:schemeClr val="bg1"/>
              </a:solidFill>
              <a:latin typeface="Calibri" pitchFamily="34" charset="0"/>
            </a:endParaRPr>
          </a:p>
          <a:p>
            <a:pPr marL="420624" indent="-384048" fontAlgn="auto">
              <a:spcAft>
                <a:spcPts val="0"/>
              </a:spcAft>
              <a:buFont typeface="Wingdings 2"/>
              <a:buChar char=""/>
              <a:defRPr/>
            </a:pPr>
            <a:r>
              <a:rPr lang="en-US" i="1" dirty="0">
                <a:ln w="11430"/>
                <a:solidFill>
                  <a:schemeClr val="bg1"/>
                </a:solidFill>
                <a:latin typeface="Calibri" pitchFamily="34" charset="0"/>
                <a:hlinkClick r:id="rId8"/>
              </a:rPr>
              <a:t>http://en.wikipedia.org/wiki/Thomas_Cole</a:t>
            </a:r>
            <a:endParaRPr lang="ru-RU" i="1" dirty="0">
              <a:ln w="11430"/>
              <a:solidFill>
                <a:schemeClr val="bg1"/>
              </a:solidFill>
              <a:latin typeface="Calibri" pitchFamily="34" charset="0"/>
            </a:endParaRPr>
          </a:p>
        </p:txBody>
      </p:sp>
    </p:spTree>
  </p:cSld>
  <p:clrMapOvr>
    <a:masterClrMapping/>
  </p:clrMapOvr>
  <p:transition spd="slow">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4499992" y="764704"/>
            <a:ext cx="4354974" cy="4104456"/>
          </a:xfrm>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Aft>
                <a:spcPts val="0"/>
              </a:spcAft>
              <a:buFont typeface="Wingdings 2"/>
              <a:buNone/>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Thomas Cole</a:t>
            </a:r>
          </a:p>
          <a:p>
            <a:pPr algn="ctr" fontAlgn="auto">
              <a:spcAft>
                <a:spcPts val="0"/>
              </a:spcAft>
              <a:buFont typeface="Wingdings 2"/>
              <a:buNone/>
              <a:defRPr/>
            </a:pPr>
            <a:r>
              <a:rPr lang="en-US" sz="1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He </a:t>
            </a:r>
            <a:r>
              <a:rPr lang="en-US" sz="1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was born in </a:t>
            </a:r>
            <a:r>
              <a:rPr lang="en-US" sz="1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Bolton,</a:t>
            </a:r>
            <a:r>
              <a:rPr lang="en-US" sz="1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 </a:t>
            </a:r>
            <a:r>
              <a:rPr lang="en-US" sz="1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England, </a:t>
            </a:r>
            <a:r>
              <a:rPr lang="en-US" sz="1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in 1801. In 1818 his family emigrated to the United States, settling </a:t>
            </a:r>
            <a:r>
              <a:rPr lang="en-US" sz="1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in Steubenville, Ohio</a:t>
            </a:r>
            <a:r>
              <a:rPr lang="en-US" sz="1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rPr>
              <a:t> where Cole learned the rudiments of his profession from a wandering portrait painter named Stein. However, he had little success painting portraits, and his interest shifted to landscape. Moving to Pittsburgh in 1823 and then to Philadelphia in 1824, where he drew from casts at the Pennsylvania Academy of the Fine Arts, he rejoined his parents and sister in </a:t>
            </a:r>
            <a:r>
              <a:rPr lang="en-US" sz="1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rPr>
              <a:t>New </a:t>
            </a:r>
            <a:r>
              <a:rPr lang="en-US" sz="1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rPr>
              <a:t>York City early in 1825.</a:t>
            </a:r>
            <a:r>
              <a:rPr lang="en-US" sz="1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 </a:t>
            </a:r>
            <a:endParaRPr lang="ru-RU" sz="1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endParaRPr>
          </a:p>
        </p:txBody>
      </p:sp>
      <p:pic>
        <p:nvPicPr>
          <p:cNvPr id="1026" name="Picture 2" descr="http://s015.radikal.ru/i333/1012/dc/f071c889f804.jpg"/>
          <p:cNvPicPr>
            <a:picLocks noChangeAspect="1" noChangeArrowheads="1"/>
          </p:cNvPicPr>
          <p:nvPr/>
        </p:nvPicPr>
        <p:blipFill>
          <a:blip r:embed="rId2" cstate="print">
            <a:extLst>
              <a:ext uri="{28A0092B-C50C-407E-A947-70E740481C1C}"/>
            </a:extLst>
          </a:blip>
          <a:srcRect/>
          <a:stretch>
            <a:fillRect/>
          </a:stretch>
        </p:blipFill>
        <p:spPr bwMode="auto">
          <a:xfrm>
            <a:off x="539552" y="476672"/>
            <a:ext cx="3560538" cy="5112568"/>
          </a:xfrm>
          <a:prstGeom prst="rect">
            <a:avLst/>
          </a:prstGeom>
          <a:ln>
            <a:noFill/>
          </a:ln>
          <a:effectLst>
            <a:softEdge rad="112500"/>
          </a:effectLst>
          <a:extLst>
            <a:ext uri="{909E8E84-426E-40DD-AFC4-6F175D3DCCD1}"/>
          </a:extLst>
        </p:spPr>
      </p:pic>
    </p:spTree>
  </p:cSld>
  <p:clrMapOvr>
    <a:masterClrMapping/>
  </p:clrMapOvr>
  <p:transition spd="slow">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anim calcmode="lin" valueType="num">
                                      <p:cBhvr>
                                        <p:cTn id="15" dur="1000" fill="hold"/>
                                        <p:tgtEl>
                                          <p:spTgt spid="1026"/>
                                        </p:tgtEl>
                                        <p:attrNameLst>
                                          <p:attrName>ppt_w</p:attrName>
                                        </p:attrNameLst>
                                      </p:cBhvr>
                                      <p:tavLst>
                                        <p:tav tm="0">
                                          <p:val>
                                            <p:fltVal val="0"/>
                                          </p:val>
                                        </p:tav>
                                        <p:tav tm="100000">
                                          <p:val>
                                            <p:strVal val="#ppt_w"/>
                                          </p:val>
                                        </p:tav>
                                      </p:tavLst>
                                    </p:anim>
                                    <p:anim calcmode="lin" valueType="num">
                                      <p:cBhvr>
                                        <p:cTn id="16" dur="1000" fill="hold"/>
                                        <p:tgtEl>
                                          <p:spTgt spid="1026"/>
                                        </p:tgtEl>
                                        <p:attrNameLst>
                                          <p:attrName>ppt_h</p:attrName>
                                        </p:attrNameLst>
                                      </p:cBhvr>
                                      <p:tavLst>
                                        <p:tav tm="0">
                                          <p:val>
                                            <p:fltVal val="0"/>
                                          </p:val>
                                        </p:tav>
                                        <p:tav tm="100000">
                                          <p:val>
                                            <p:strVal val="#ppt_h"/>
                                          </p:val>
                                        </p:tav>
                                      </p:tavLst>
                                    </p:anim>
                                    <p:anim calcmode="lin" valueType="num">
                                      <p:cBhvr>
                                        <p:cTn id="17" dur="1000" fill="hold"/>
                                        <p:tgtEl>
                                          <p:spTgt spid="1026"/>
                                        </p:tgtEl>
                                        <p:attrNameLst>
                                          <p:attrName>style.rotation</p:attrName>
                                        </p:attrNameLst>
                                      </p:cBhvr>
                                      <p:tavLst>
                                        <p:tav tm="0">
                                          <p:val>
                                            <p:fltVal val="90"/>
                                          </p:val>
                                        </p:tav>
                                        <p:tav tm="100000">
                                          <p:val>
                                            <p:fltVal val="0"/>
                                          </p:val>
                                        </p:tav>
                                      </p:tavLst>
                                    </p:anim>
                                    <p:animEffect transition="in" filter="fade">
                                      <p:cBhvr>
                                        <p:cTn id="18"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7467600" cy="1296144"/>
          </a:xfrm>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Aft>
                <a:spcPts val="0"/>
              </a:spcAft>
              <a:defRPr/>
            </a:pPr>
            <a:r>
              <a:rPr lang="en-US" sz="31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The </a:t>
            </a:r>
            <a:r>
              <a:rPr lang="en-US" sz="31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Garden of Eden</a:t>
            </a:r>
            <a:r>
              <a:rPr lang="en-US" sz="31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 (1828</a:t>
            </a:r>
            <a:r>
              <a:rPr lang="en-US" sz="31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a:t>
            </a:r>
            <a:r>
              <a:rPr lang="en-US" sz="31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rPr>
              <a:t/>
            </a:r>
            <a:br>
              <a:rPr lang="en-US" sz="31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rPr>
            </a:br>
            <a:r>
              <a:rPr lang="en-US"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rPr>
              <a:t>The </a:t>
            </a:r>
            <a:r>
              <a:rPr lang="en-US"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rPr>
              <a:t>mythical Garden of Eden </a:t>
            </a:r>
            <a:r>
              <a:rPr lang="en-US"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rPr>
              <a:t> </a:t>
            </a:r>
            <a:r>
              <a:rPr lang="en-US"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rPr>
              <a:t>is the biblical "garden of God", described most notably in the Book </a:t>
            </a:r>
            <a:r>
              <a:rPr lang="en-US"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rPr>
              <a:t>of  Genesis</a:t>
            </a:r>
            <a:r>
              <a:rPr lang="en-US"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rPr>
              <a:t>. In Cole's view it looks </a:t>
            </a:r>
            <a:r>
              <a:rPr lang="en-US"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rPr>
              <a:t>as </a:t>
            </a:r>
            <a:r>
              <a:rPr lang="en-US"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rPr>
              <a:t>shown in the </a:t>
            </a:r>
            <a:r>
              <a:rPr lang="en-US"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rPr>
              <a:t>picture.</a:t>
            </a: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endParaRPr>
          </a:p>
        </p:txBody>
      </p:sp>
      <p:pic>
        <p:nvPicPr>
          <p:cNvPr id="2050" name="Picture 2" descr="http://upload.wikimedia.org/wikipedia/commons/7/76/Cole_Thomas_The_Garden_of_Eden_1828.jpg"/>
          <p:cNvPicPr>
            <a:picLocks noChangeAspect="1" noChangeArrowheads="1"/>
          </p:cNvPicPr>
          <p:nvPr/>
        </p:nvPicPr>
        <p:blipFill>
          <a:blip r:embed="rId2" cstate="print">
            <a:extLst>
              <a:ext uri="{28A0092B-C50C-407E-A947-70E740481C1C}"/>
            </a:extLst>
          </a:blip>
          <a:srcRect/>
          <a:stretch>
            <a:fillRect/>
          </a:stretch>
        </p:blipFill>
        <p:spPr bwMode="auto">
          <a:xfrm>
            <a:off x="1259631" y="1773064"/>
            <a:ext cx="6569673" cy="4536256"/>
          </a:xfrm>
          <a:prstGeom prst="rect">
            <a:avLst/>
          </a:prstGeom>
          <a:ln>
            <a:noFill/>
          </a:ln>
          <a:effectLst>
            <a:softEdge rad="112500"/>
          </a:effectLst>
          <a:extLst>
            <a:ext uri="{909E8E84-426E-40DD-AFC4-6F175D3DCCD1}"/>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611560" y="332656"/>
            <a:ext cx="8136904" cy="1296144"/>
          </a:xfrm>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t">
              <a:spcAft>
                <a:spcPts val="0"/>
              </a:spcAft>
              <a:defRPr/>
            </a:pPr>
            <a:r>
              <a:rPr sz="3100" cap="none">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Distant View of Niagara Falls (1830). </a:t>
            </a:r>
            <a:r>
              <a:rPr sz="2700" cap="none"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
            </a:r>
            <a:br>
              <a:rPr sz="2700" cap="none"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br>
            <a:r>
              <a:rPr sz="2000" cap="none"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He </a:t>
            </a:r>
            <a:r>
              <a:rPr sz="2000" cap="none">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lived in America and </a:t>
            </a:r>
            <a:r>
              <a:rPr sz="2000" cap="none"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he loved American nature</a:t>
            </a:r>
            <a:r>
              <a:rPr sz="2000" cap="none">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 This love helped him </a:t>
            </a:r>
            <a:r>
              <a:rPr sz="2000" cap="none"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to paint </a:t>
            </a:r>
            <a:r>
              <a:rPr sz="2000" cap="none">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such wonderful pictures .</a:t>
            </a:r>
            <a:r>
              <a:rPr sz="2000" cap="none"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In </a:t>
            </a:r>
            <a:r>
              <a:rPr sz="2000" cap="none">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this picture he depicted </a:t>
            </a:r>
            <a:r>
              <a:rPr sz="2000" cap="none"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the </a:t>
            </a:r>
            <a:r>
              <a:rPr sz="2000" cap="none">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beauty of Niagara </a:t>
            </a:r>
            <a:r>
              <a:rPr sz="2000" cap="none"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Falls.</a:t>
            </a:r>
            <a:r>
              <a:rPr sz="1800" cap="none">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t/>
            </a:r>
            <a:br>
              <a:rPr sz="1800" cap="none">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cs typeface="Andalus" pitchFamily="18" charset="-78"/>
              </a:rPr>
            </a:br>
            <a:r>
              <a:rPr sz="1800" cap="none">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sz="1800" cap="none">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ru-RU" sz="1800" cap="none">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3074" name="Picture 2"/>
          <p:cNvPicPr>
            <a:picLocks noChangeAspect="1" noChangeArrowheads="1"/>
          </p:cNvPicPr>
          <p:nvPr/>
        </p:nvPicPr>
        <p:blipFill>
          <a:blip r:embed="rId2" cstate="print">
            <a:extLst>
              <a:ext uri="{28A0092B-C50C-407E-A947-70E740481C1C}"/>
            </a:extLst>
          </a:blip>
          <a:srcRect/>
          <a:stretch>
            <a:fillRect/>
          </a:stretch>
        </p:blipFill>
        <p:spPr bwMode="auto">
          <a:xfrm>
            <a:off x="899592" y="1772816"/>
            <a:ext cx="7410400" cy="4488731"/>
          </a:xfrm>
          <a:prstGeom prst="rect">
            <a:avLst/>
          </a:prstGeom>
          <a:ln>
            <a:noFill/>
          </a:ln>
          <a:effectLst>
            <a:softEdge rad="112500"/>
          </a:effectLst>
          <a:extLst>
            <a:ext uri="{909E8E84-426E-40DD-AFC4-6F175D3DCCD1}"/>
            <a:ext uri="{91240B29-F687-4F45-9708-019B960494DF}"/>
            <a:ext uri="{AF507438-7753-43E0-B8FC-AC1667EBCBE1}"/>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wipe(down)">
                                      <p:cBhvr>
                                        <p:cTn id="12"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fontAlgn="auto">
              <a:spcAft>
                <a:spcPts val="0"/>
              </a:spcAft>
              <a:defRPr/>
            </a:pPr>
            <a:r>
              <a:rPr lang="en-US" b="1" dirty="0">
                <a:solidFill>
                  <a:srgbClr val="FFFF00"/>
                </a:solidFill>
                <a:latin typeface="Calibri" pitchFamily="34" charset="0"/>
                <a:cs typeface="Andalus" pitchFamily="18" charset="-78"/>
              </a:rPr>
              <a:t>Romantic Landscape with Ruined Tower(1832–36)</a:t>
            </a:r>
            <a:endParaRPr lang="ru-RU" b="1" dirty="0">
              <a:solidFill>
                <a:srgbClr val="FFFF00"/>
              </a:solidFill>
              <a:latin typeface="Calibri" pitchFamily="34" charset="0"/>
              <a:cs typeface="Andalus" pitchFamily="18" charset="-78"/>
            </a:endParaRPr>
          </a:p>
        </p:txBody>
      </p:sp>
      <p:pic>
        <p:nvPicPr>
          <p:cNvPr id="4098" name="Picture 2" descr="http://m2.vgorode.ru/1491601/3940359/6.jpeg"/>
          <p:cNvPicPr>
            <a:picLocks noChangeAspect="1" noChangeArrowheads="1"/>
          </p:cNvPicPr>
          <p:nvPr/>
        </p:nvPicPr>
        <p:blipFill>
          <a:blip r:embed="rId2" cstate="print">
            <a:extLst>
              <a:ext uri="{28A0092B-C50C-407E-A947-70E740481C1C}"/>
            </a:extLst>
          </a:blip>
          <a:srcRect/>
          <a:stretch>
            <a:fillRect/>
          </a:stretch>
        </p:blipFill>
        <p:spPr bwMode="auto">
          <a:xfrm>
            <a:off x="1115616" y="1916832"/>
            <a:ext cx="6984776" cy="4392488"/>
          </a:xfrm>
          <a:prstGeom prst="rect">
            <a:avLst/>
          </a:prstGeom>
          <a:ln>
            <a:noFill/>
          </a:ln>
          <a:effectLst>
            <a:softEdge rad="112500"/>
          </a:effectLst>
          <a:extLst>
            <a:ext uri="{909E8E84-426E-40DD-AFC4-6F175D3DCCD1}"/>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barn(inVertical)">
                                      <p:cBhvr>
                                        <p:cTn id="12"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idx="1"/>
          </p:nvPr>
        </p:nvSpPr>
        <p:spPr>
          <a:xfrm>
            <a:off x="250825" y="260350"/>
            <a:ext cx="4040188" cy="838200"/>
          </a:xfrm>
        </p:spPr>
        <p:txBody>
          <a:bodyPr/>
          <a:lstStyle/>
          <a:p>
            <a:pPr algn="ctr"/>
            <a:r>
              <a:rPr lang="en-US" smtClean="0">
                <a:solidFill>
                  <a:srgbClr val="FFFF00"/>
                </a:solidFill>
                <a:latin typeface="Calibri" pitchFamily="34" charset="0"/>
                <a:cs typeface="Andalus" pitchFamily="18" charset="-78"/>
              </a:rPr>
              <a:t>The Course of Empire: The Savage State(1836)</a:t>
            </a:r>
            <a:endParaRPr lang="ru-RU" smtClean="0">
              <a:solidFill>
                <a:srgbClr val="FFFF00"/>
              </a:solidFill>
              <a:latin typeface="Calibri" pitchFamily="34" charset="0"/>
              <a:cs typeface="Andalus" pitchFamily="18" charset="-78"/>
            </a:endParaRPr>
          </a:p>
        </p:txBody>
      </p:sp>
      <p:sp>
        <p:nvSpPr>
          <p:cNvPr id="6" name="Текст 5"/>
          <p:cNvSpPr>
            <a:spLocks noGrp="1"/>
          </p:cNvSpPr>
          <p:nvPr>
            <p:ph type="body" sz="half" idx="3"/>
          </p:nvPr>
        </p:nvSpPr>
        <p:spPr>
          <a:xfrm>
            <a:off x="179388" y="3441700"/>
            <a:ext cx="4041775" cy="838200"/>
          </a:xfrm>
        </p:spPr>
        <p:txBody>
          <a:bodyPr/>
          <a:lstStyle/>
          <a:p>
            <a:pPr algn="ctr"/>
            <a:r>
              <a:rPr lang="en-US" smtClean="0">
                <a:solidFill>
                  <a:srgbClr val="FFFF00"/>
                </a:solidFill>
                <a:latin typeface="Calibri" pitchFamily="34" charset="0"/>
                <a:cs typeface="Andalus" pitchFamily="18" charset="-78"/>
              </a:rPr>
              <a:t>The Course of Empire: Desolation (1836)</a:t>
            </a:r>
            <a:endParaRPr lang="ru-RU" smtClean="0">
              <a:solidFill>
                <a:srgbClr val="FFFF00"/>
              </a:solidFill>
              <a:latin typeface="Calibri" pitchFamily="34" charset="0"/>
              <a:cs typeface="Andalus" pitchFamily="18" charset="-78"/>
            </a:endParaRPr>
          </a:p>
        </p:txBody>
      </p:sp>
      <p:pic>
        <p:nvPicPr>
          <p:cNvPr id="5122" name="Picture 2" descr="http://artk12.com/wp-content/uploads/2012/10/Cole_Thomas_The_Course_of_Empire_The_Savage_State_1836.jpg"/>
          <p:cNvPicPr>
            <a:picLocks noChangeAspect="1" noChangeArrowheads="1"/>
          </p:cNvPicPr>
          <p:nvPr/>
        </p:nvPicPr>
        <p:blipFill>
          <a:blip r:embed="rId2" cstate="print">
            <a:extLst>
              <a:ext uri="{28A0092B-C50C-407E-A947-70E740481C1C}"/>
            </a:extLst>
          </a:blip>
          <a:srcRect/>
          <a:stretch>
            <a:fillRect/>
          </a:stretch>
        </p:blipFill>
        <p:spPr bwMode="auto">
          <a:xfrm>
            <a:off x="3563888" y="836712"/>
            <a:ext cx="5256584" cy="2736304"/>
          </a:xfrm>
          <a:prstGeom prst="rect">
            <a:avLst/>
          </a:prstGeom>
          <a:ln>
            <a:noFill/>
          </a:ln>
          <a:effectLst>
            <a:softEdge rad="112500"/>
          </a:effectLst>
          <a:extLst>
            <a:ext uri="{909E8E84-426E-40DD-AFC4-6F175D3DCCD1}"/>
          </a:extLst>
        </p:spPr>
      </p:pic>
      <p:pic>
        <p:nvPicPr>
          <p:cNvPr id="5124" name="Picture 4" descr="http://uploads0.wikipaintings.org/images/thomas-cole/the-course-of-empire-desolation-1836.jpg"/>
          <p:cNvPicPr>
            <a:picLocks noChangeAspect="1" noChangeArrowheads="1"/>
          </p:cNvPicPr>
          <p:nvPr/>
        </p:nvPicPr>
        <p:blipFill>
          <a:blip r:embed="rId3" cstate="print">
            <a:extLst>
              <a:ext uri="{28A0092B-C50C-407E-A947-70E740481C1C}"/>
            </a:extLst>
          </a:blip>
          <a:srcRect/>
          <a:stretch>
            <a:fillRect/>
          </a:stretch>
        </p:blipFill>
        <p:spPr bwMode="auto">
          <a:xfrm>
            <a:off x="3635896" y="4077072"/>
            <a:ext cx="5184576" cy="2609479"/>
          </a:xfrm>
          <a:prstGeom prst="rect">
            <a:avLst/>
          </a:prstGeom>
          <a:ln>
            <a:noFill/>
          </a:ln>
          <a:effectLst>
            <a:softEdge rad="112500"/>
          </a:effectLst>
          <a:extLst>
            <a:ext uri="{909E8E84-426E-40DD-AFC4-6F175D3DCCD1}"/>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ircle(in)">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box(in)">
                                      <p:cBhvr>
                                        <p:cTn id="12" dur="2000"/>
                                        <p:tgtEl>
                                          <p:spTgt spid="5122"/>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circle(in)">
                                      <p:cBhvr>
                                        <p:cTn id="17" dur="20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nodeType="clickEffect">
                                  <p:stCondLst>
                                    <p:cond delay="0"/>
                                  </p:stCondLst>
                                  <p:childTnLst>
                                    <p:set>
                                      <p:cBhvr>
                                        <p:cTn id="21" dur="1" fill="hold">
                                          <p:stCondLst>
                                            <p:cond delay="0"/>
                                          </p:stCondLst>
                                        </p:cTn>
                                        <p:tgtEl>
                                          <p:spTgt spid="5124"/>
                                        </p:tgtEl>
                                        <p:attrNameLst>
                                          <p:attrName>style.visibility</p:attrName>
                                        </p:attrNameLst>
                                      </p:cBhvr>
                                      <p:to>
                                        <p:strVal val="visible"/>
                                      </p:to>
                                    </p:set>
                                    <p:animEffect transition="in" filter="box(out)">
                                      <p:cBhvr>
                                        <p:cTn id="22" dur="20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smtClean="0">
                <a:solidFill>
                  <a:srgbClr val="FFFF00"/>
                </a:solidFill>
                <a:latin typeface="Calibri" pitchFamily="34" charset="0"/>
                <a:cs typeface="Andalus" pitchFamily="18" charset="-78"/>
              </a:rPr>
              <a:t>The Departure (1837)</a:t>
            </a:r>
            <a:endParaRPr lang="ru-RU" b="1" smtClean="0">
              <a:solidFill>
                <a:srgbClr val="FFFF00"/>
              </a:solidFill>
              <a:latin typeface="Calibri" pitchFamily="34" charset="0"/>
              <a:cs typeface="Andalus" pitchFamily="18" charset="-78"/>
            </a:endParaRPr>
          </a:p>
        </p:txBody>
      </p:sp>
      <p:pic>
        <p:nvPicPr>
          <p:cNvPr id="10242" name="Picture 2" descr="http://www.artinthepicture.com/artists/Thomas_Cole/departure.jpg"/>
          <p:cNvPicPr>
            <a:picLocks noChangeAspect="1" noChangeArrowheads="1"/>
          </p:cNvPicPr>
          <p:nvPr/>
        </p:nvPicPr>
        <p:blipFill>
          <a:blip r:embed="rId2" cstate="print">
            <a:extLst>
              <a:ext uri="{28A0092B-C50C-407E-A947-70E740481C1C}"/>
            </a:extLst>
          </a:blip>
          <a:srcRect/>
          <a:stretch>
            <a:fillRect/>
          </a:stretch>
        </p:blipFill>
        <p:spPr bwMode="auto">
          <a:xfrm>
            <a:off x="539552" y="1412776"/>
            <a:ext cx="7971184" cy="5029920"/>
          </a:xfrm>
          <a:prstGeom prst="rect">
            <a:avLst/>
          </a:prstGeom>
          <a:ln>
            <a:noFill/>
          </a:ln>
          <a:effectLst>
            <a:softEdge rad="112500"/>
          </a:effectLst>
          <a:extLst>
            <a:ext uri="{909E8E84-426E-40DD-AFC4-6F175D3DCCD1}"/>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42"/>
                                        </p:tgtEl>
                                        <p:attrNameLst>
                                          <p:attrName>style.visibility</p:attrName>
                                        </p:attrNameLst>
                                      </p:cBhvr>
                                      <p:to>
                                        <p:strVal val="visible"/>
                                      </p:to>
                                    </p:set>
                                    <p:animEffect transition="in" filter="fade">
                                      <p:cBhvr>
                                        <p:cTn id="12"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750" y="260350"/>
            <a:ext cx="7467600" cy="1143000"/>
          </a:xfrm>
        </p:spPr>
        <p:txBody>
          <a:bodyPr/>
          <a:lstStyle/>
          <a:p>
            <a:pPr algn="ctr"/>
            <a:r>
              <a:rPr lang="en-US" smtClean="0">
                <a:solidFill>
                  <a:srgbClr val="FFFF00"/>
                </a:solidFill>
                <a:latin typeface="Calibri" pitchFamily="34" charset="0"/>
                <a:cs typeface="Andalus" pitchFamily="18" charset="-78"/>
              </a:rPr>
              <a:t>The Return (1837)</a:t>
            </a:r>
            <a:endParaRPr lang="ru-RU" smtClean="0">
              <a:solidFill>
                <a:srgbClr val="FFFF00"/>
              </a:solidFill>
              <a:latin typeface="Calibri" pitchFamily="34" charset="0"/>
              <a:cs typeface="Andalus" pitchFamily="18" charset="-78"/>
            </a:endParaRPr>
          </a:p>
        </p:txBody>
      </p:sp>
      <p:pic>
        <p:nvPicPr>
          <p:cNvPr id="8194" name="Picture 2" descr="http://www.muian.com/muian05/05cole056.jpg"/>
          <p:cNvPicPr>
            <a:picLocks noChangeAspect="1" noChangeArrowheads="1"/>
          </p:cNvPicPr>
          <p:nvPr/>
        </p:nvPicPr>
        <p:blipFill>
          <a:blip r:embed="rId2" cstate="print">
            <a:extLst>
              <a:ext uri="{28A0092B-C50C-407E-A947-70E740481C1C}"/>
            </a:extLst>
          </a:blip>
          <a:srcRect/>
          <a:stretch>
            <a:fillRect/>
          </a:stretch>
        </p:blipFill>
        <p:spPr bwMode="auto">
          <a:xfrm>
            <a:off x="539552" y="1772816"/>
            <a:ext cx="7920880" cy="4464496"/>
          </a:xfrm>
          <a:prstGeom prst="rect">
            <a:avLst/>
          </a:prstGeom>
          <a:ln>
            <a:noFill/>
          </a:ln>
          <a:effectLst>
            <a:softEdge rad="112500"/>
          </a:effectLst>
          <a:extLst>
            <a:ext uri="{909E8E84-426E-40DD-AFC4-6F175D3DCCD1}"/>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8194"/>
                                        </p:tgtEl>
                                        <p:attrNameLst>
                                          <p:attrName>style.visibility</p:attrName>
                                        </p:attrNameLst>
                                      </p:cBhvr>
                                      <p:to>
                                        <p:strVal val="visible"/>
                                      </p:to>
                                    </p:set>
                                    <p:animEffect transition="in" filter="wheel(1)">
                                      <p:cBhvr>
                                        <p:cTn id="12" dur="20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smtClean="0">
                <a:solidFill>
                  <a:srgbClr val="FFFF00"/>
                </a:solidFill>
                <a:latin typeface="Andalus" pitchFamily="18" charset="-78"/>
                <a:cs typeface="Andalus" pitchFamily="18" charset="-78"/>
              </a:rPr>
              <a:t>The </a:t>
            </a:r>
            <a:r>
              <a:rPr lang="en-US" b="1" smtClean="0">
                <a:solidFill>
                  <a:srgbClr val="FFFF00"/>
                </a:solidFill>
                <a:latin typeface="Calibri" pitchFamily="34" charset="0"/>
                <a:cs typeface="Andalus" pitchFamily="18" charset="-78"/>
              </a:rPr>
              <a:t>Present (1838)</a:t>
            </a:r>
            <a:endParaRPr lang="ru-RU" b="1" smtClean="0">
              <a:solidFill>
                <a:srgbClr val="FFFF00"/>
              </a:solidFill>
              <a:latin typeface="Calibri" pitchFamily="34" charset="0"/>
              <a:cs typeface="Andalus" pitchFamily="18" charset="-78"/>
            </a:endParaRPr>
          </a:p>
        </p:txBody>
      </p:sp>
      <p:pic>
        <p:nvPicPr>
          <p:cNvPr id="7170" name="Picture 2" descr="http://www.muian.com/muian05/05cole058.jpg"/>
          <p:cNvPicPr>
            <a:picLocks noChangeAspect="1" noChangeArrowheads="1"/>
          </p:cNvPicPr>
          <p:nvPr/>
        </p:nvPicPr>
        <p:blipFill>
          <a:blip r:embed="rId2" cstate="print">
            <a:extLst>
              <a:ext uri="{28A0092B-C50C-407E-A947-70E740481C1C}"/>
            </a:extLst>
          </a:blip>
          <a:srcRect/>
          <a:stretch>
            <a:fillRect/>
          </a:stretch>
        </p:blipFill>
        <p:spPr bwMode="auto">
          <a:xfrm>
            <a:off x="755576" y="1556792"/>
            <a:ext cx="7713119" cy="4752528"/>
          </a:xfrm>
          <a:prstGeom prst="rect">
            <a:avLst/>
          </a:prstGeom>
          <a:ln>
            <a:noFill/>
          </a:ln>
          <a:effectLst>
            <a:softEdge rad="112500"/>
          </a:effectLst>
          <a:extLst>
            <a:ext uri="{909E8E84-426E-40DD-AFC4-6F175D3DCCD1}"/>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7170"/>
                                        </p:tgtEl>
                                        <p:attrNameLst>
                                          <p:attrName>style.visibility</p:attrName>
                                        </p:attrNameLst>
                                      </p:cBhvr>
                                      <p:to>
                                        <p:strVal val="visible"/>
                                      </p:to>
                                    </p:set>
                                    <p:anim calcmode="lin" valueType="num">
                                      <p:cBhvr>
                                        <p:cTn id="14" dur="500" fill="hold"/>
                                        <p:tgtEl>
                                          <p:spTgt spid="7170"/>
                                        </p:tgtEl>
                                        <p:attrNameLst>
                                          <p:attrName>ppt_w</p:attrName>
                                        </p:attrNameLst>
                                      </p:cBhvr>
                                      <p:tavLst>
                                        <p:tav tm="0">
                                          <p:val>
                                            <p:fltVal val="0"/>
                                          </p:val>
                                        </p:tav>
                                        <p:tav tm="100000">
                                          <p:val>
                                            <p:strVal val="#ppt_w"/>
                                          </p:val>
                                        </p:tav>
                                      </p:tavLst>
                                    </p:anim>
                                    <p:anim calcmode="lin" valueType="num">
                                      <p:cBhvr>
                                        <p:cTn id="15" dur="500" fill="hold"/>
                                        <p:tgtEl>
                                          <p:spTgt spid="7170"/>
                                        </p:tgtEl>
                                        <p:attrNameLst>
                                          <p:attrName>ppt_h</p:attrName>
                                        </p:attrNameLst>
                                      </p:cBhvr>
                                      <p:tavLst>
                                        <p:tav tm="0">
                                          <p:val>
                                            <p:fltVal val="0"/>
                                          </p:val>
                                        </p:tav>
                                        <p:tav tm="100000">
                                          <p:val>
                                            <p:strVal val="#ppt_h"/>
                                          </p:val>
                                        </p:tav>
                                      </p:tavLst>
                                    </p:anim>
                                    <p:animEffect transition="in" filter="fade">
                                      <p:cBhvr>
                                        <p:cTn id="16"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1441</TotalTime>
  <Words>94</Words>
  <Application>Microsoft Office PowerPoint</Application>
  <PresentationFormat>Экран (4:3)</PresentationFormat>
  <Paragraphs>27</Paragraphs>
  <Slides>12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Arial</vt:lpstr>
      <vt:lpstr>Franklin Gothic Book</vt:lpstr>
      <vt:lpstr>Wingdings 2</vt:lpstr>
      <vt:lpstr>Calibri</vt:lpstr>
      <vt:lpstr>Andalus</vt:lpstr>
      <vt:lpstr>Техническая</vt:lpstr>
      <vt:lpstr>Project Work</vt:lpstr>
      <vt:lpstr>Слайд 2</vt:lpstr>
      <vt:lpstr>The Garden of Eden (1828) The mythical Garden of Eden  is the biblical "garden of God", described most notably in the Book of  Genesis. In Cole's view it looks as shown in the picture.</vt:lpstr>
      <vt:lpstr>Distant View of Niagara Falls (1830).  He lived in America and he loved American nature. This love helped him to paint such wonderful pictures .In this picture he depicted the beauty of Niagara Falls.  </vt:lpstr>
      <vt:lpstr>Romantic Landscape with Ruined Tower(1832–36)</vt:lpstr>
      <vt:lpstr>Слайд 6</vt:lpstr>
      <vt:lpstr>The Departure (1837)</vt:lpstr>
      <vt:lpstr>The Return (1837)</vt:lpstr>
      <vt:lpstr>The Present (1838)</vt:lpstr>
      <vt:lpstr>Слайд 10</vt:lpstr>
      <vt:lpstr>The Mountain Ford (1846)</vt:lpstr>
      <vt:lpstr>Слайд 12</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Work</dc:title>
  <dc:creator>Администратор</dc:creator>
  <cp:lastModifiedBy>Larisa</cp:lastModifiedBy>
  <cp:revision>19</cp:revision>
  <dcterms:created xsi:type="dcterms:W3CDTF">2013-01-25T18:17:14Z</dcterms:created>
  <dcterms:modified xsi:type="dcterms:W3CDTF">2013-03-30T08:35:19Z</dcterms:modified>
</cp:coreProperties>
</file>