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6" r:id="rId2"/>
    <p:sldId id="274" r:id="rId3"/>
    <p:sldId id="258" r:id="rId4"/>
    <p:sldId id="257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BF6662-F457-458E-B411-C4C04FA08782}" type="datetimeFigureOut">
              <a:rPr lang="ru-RU" smtClean="0"/>
              <a:pPr/>
              <a:t>30.03.2013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954B30-223A-49C8-ABDF-C4729DA1087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954B30-223A-49C8-ABDF-C4729DA10872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1E7743-1E03-423C-93E1-FE567941AF6C}" type="datetimeFigureOut">
              <a:rPr lang="ru-RU" smtClean="0"/>
              <a:pPr/>
              <a:t>30.03.2013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D9282-5672-43E3-9CAB-4553ABCB64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1E7743-1E03-423C-93E1-FE567941AF6C}" type="datetimeFigureOut">
              <a:rPr lang="ru-RU" smtClean="0"/>
              <a:pPr/>
              <a:t>30.03.2013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D9282-5672-43E3-9CAB-4553ABCB64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1E7743-1E03-423C-93E1-FE567941AF6C}" type="datetimeFigureOut">
              <a:rPr lang="ru-RU" smtClean="0"/>
              <a:pPr/>
              <a:t>30.03.2013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D9282-5672-43E3-9CAB-4553ABCB64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1E7743-1E03-423C-93E1-FE567941AF6C}" type="datetimeFigureOut">
              <a:rPr lang="ru-RU" smtClean="0"/>
              <a:pPr/>
              <a:t>30.03.2013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D9282-5672-43E3-9CAB-4553ABCB64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1E7743-1E03-423C-93E1-FE567941AF6C}" type="datetimeFigureOut">
              <a:rPr lang="ru-RU" smtClean="0"/>
              <a:pPr/>
              <a:t>30.03.2013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D9282-5672-43E3-9CAB-4553ABCB64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1E7743-1E03-423C-93E1-FE567941AF6C}" type="datetimeFigureOut">
              <a:rPr lang="ru-RU" smtClean="0"/>
              <a:pPr/>
              <a:t>30.03.2013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D9282-5672-43E3-9CAB-4553ABCB64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1E7743-1E03-423C-93E1-FE567941AF6C}" type="datetimeFigureOut">
              <a:rPr lang="ru-RU" smtClean="0"/>
              <a:pPr/>
              <a:t>30.03.2013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D9282-5672-43E3-9CAB-4553ABCB64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1E7743-1E03-423C-93E1-FE567941AF6C}" type="datetimeFigureOut">
              <a:rPr lang="ru-RU" smtClean="0"/>
              <a:pPr/>
              <a:t>30.03.2013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D9282-5672-43E3-9CAB-4553ABCB64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1E7743-1E03-423C-93E1-FE567941AF6C}" type="datetimeFigureOut">
              <a:rPr lang="ru-RU" smtClean="0"/>
              <a:pPr/>
              <a:t>30.03.2013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D9282-5672-43E3-9CAB-4553ABCB64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1E7743-1E03-423C-93E1-FE567941AF6C}" type="datetimeFigureOut">
              <a:rPr lang="ru-RU" smtClean="0"/>
              <a:pPr/>
              <a:t>30.03.2013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D9282-5672-43E3-9CAB-4553ABCB64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1E7743-1E03-423C-93E1-FE567941AF6C}" type="datetimeFigureOut">
              <a:rPr lang="ru-RU" smtClean="0"/>
              <a:pPr/>
              <a:t>30.03.2013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D9282-5672-43E3-9CAB-4553ABCB64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1E7743-1E03-423C-93E1-FE567941AF6C}" type="datetimeFigureOut">
              <a:rPr lang="ru-RU" smtClean="0"/>
              <a:pPr/>
              <a:t>30.03.2013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2D9282-5672-43E3-9CAB-4553ABCB642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285728"/>
            <a:ext cx="7772400" cy="6215106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5400" b="1" spc="300" dirty="0" smtClean="0">
                <a:ln w="11430" cmpd="sng">
                  <a:solidFill>
                    <a:schemeClr val="tx1"/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Урок- презентация </a:t>
            </a:r>
            <a:br>
              <a:rPr lang="ru-RU" sz="5400" b="1" spc="300" dirty="0" smtClean="0">
                <a:ln w="11430" cmpd="sng">
                  <a:solidFill>
                    <a:schemeClr val="tx1"/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</a:br>
            <a:r>
              <a:rPr lang="ru-RU" sz="5400" b="1" spc="300" dirty="0" smtClean="0">
                <a:ln w="11430" cmpd="sng">
                  <a:solidFill>
                    <a:schemeClr val="tx1"/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по  русскому языку </a:t>
            </a:r>
            <a:br>
              <a:rPr lang="ru-RU" sz="5400" b="1" spc="300" dirty="0" smtClean="0">
                <a:ln w="11430" cmpd="sng">
                  <a:solidFill>
                    <a:schemeClr val="tx1"/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</a:br>
            <a:r>
              <a:rPr lang="ru-RU" sz="5400" b="1" spc="300" dirty="0" smtClean="0">
                <a:ln w="11430" cmpd="sng">
                  <a:solidFill>
                    <a:schemeClr val="tx1"/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в 4 классе</a:t>
            </a:r>
            <a:endParaRPr lang="ru-RU" sz="5400" b="1" spc="300" dirty="0">
              <a:ln w="11430" cmpd="sng">
                <a:solidFill>
                  <a:schemeClr val="tx1"/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072074"/>
            <a:ext cx="6400800" cy="857256"/>
          </a:xfrm>
        </p:spPr>
        <p:txBody>
          <a:bodyPr>
            <a:noAutofit/>
          </a:bodyPr>
          <a:lstStyle/>
          <a:p>
            <a:pPr algn="r"/>
            <a:r>
              <a:rPr lang="ru-RU" sz="1600" b="1" dirty="0" smtClean="0">
                <a:solidFill>
                  <a:schemeClr val="tx1"/>
                </a:solidFill>
              </a:rPr>
              <a:t>Составила: Фадеева Г. И., </a:t>
            </a:r>
          </a:p>
          <a:p>
            <a:pPr algn="r"/>
            <a:r>
              <a:rPr lang="ru-RU" sz="1600" b="1" dirty="0" smtClean="0">
                <a:solidFill>
                  <a:schemeClr val="tx1"/>
                </a:solidFill>
              </a:rPr>
              <a:t>учитель начальных классов</a:t>
            </a:r>
          </a:p>
          <a:p>
            <a:pPr algn="r"/>
            <a:r>
              <a:rPr lang="ru-RU" sz="1600" b="1" u="sng" dirty="0" smtClean="0">
                <a:solidFill>
                  <a:schemeClr val="tx1"/>
                </a:solidFill>
              </a:rPr>
              <a:t> </a:t>
            </a:r>
            <a:endParaRPr lang="ru-RU" sz="1600" b="1" u="sng" dirty="0" smtClean="0">
              <a:solidFill>
                <a:schemeClr val="tx1"/>
              </a:solidFill>
            </a:endParaRPr>
          </a:p>
          <a:p>
            <a:pPr algn="r"/>
            <a:endParaRPr lang="ru-RU" sz="1600" b="1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357290" y="428604"/>
            <a:ext cx="678661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/>
              <a:t>СЗУ Министерства образования и науки Самарской области </a:t>
            </a:r>
          </a:p>
          <a:p>
            <a:pPr algn="ctr"/>
            <a:r>
              <a:rPr lang="ru-RU" sz="1600" b="1" dirty="0" smtClean="0"/>
              <a:t>МОУ </a:t>
            </a:r>
            <a:r>
              <a:rPr lang="ru-RU" sz="1600" b="1" dirty="0" err="1" smtClean="0"/>
              <a:t>Кошкинская</a:t>
            </a:r>
            <a:r>
              <a:rPr lang="ru-RU" sz="1600" b="1" dirty="0" smtClean="0"/>
              <a:t> СОШ </a:t>
            </a:r>
            <a:r>
              <a:rPr lang="ru-RU" sz="1600" b="1" dirty="0" err="1" smtClean="0"/>
              <a:t>Кошкинского</a:t>
            </a:r>
            <a:r>
              <a:rPr lang="ru-RU" sz="1600" b="1" dirty="0" smtClean="0"/>
              <a:t> района</a:t>
            </a:r>
            <a:endParaRPr lang="ru-RU" sz="16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2786050" y="5929330"/>
            <a:ext cx="31432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/>
              <a:t>с</a:t>
            </a:r>
            <a:r>
              <a:rPr lang="ru-RU" sz="1600" b="1" dirty="0" smtClean="0"/>
              <a:t>. Кошки, 2010</a:t>
            </a:r>
            <a:endParaRPr lang="ru-RU" sz="1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r"/>
            <a:r>
              <a:rPr lang="ru-RU" sz="6000" b="1" i="1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  <a:solidFill>
                  <a:srgbClr val="0000FF"/>
                </a:solidFill>
              </a:rPr>
              <a:t>Взаимопроверка:</a:t>
            </a:r>
            <a:endParaRPr lang="ru-RU" sz="6000" b="1" i="1" dirty="0">
              <a:ln>
                <a:solidFill>
                  <a:schemeClr val="accent2">
                    <a:lumMod val="75000"/>
                  </a:schemeClr>
                </a:solidFill>
              </a:ln>
              <a:solidFill>
                <a:srgbClr val="0000FF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357298"/>
            <a:ext cx="8229600" cy="4697427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b="1" u="sng" dirty="0" smtClean="0">
                <a:solidFill>
                  <a:srgbClr val="00B050"/>
                </a:solidFill>
              </a:rPr>
              <a:t>     </a:t>
            </a:r>
            <a:r>
              <a:rPr lang="ru-RU" b="1" i="1" u="sng" dirty="0" smtClean="0">
                <a:solidFill>
                  <a:schemeClr val="accent1">
                    <a:lumMod val="75000"/>
                  </a:schemeClr>
                </a:solidFill>
              </a:rPr>
              <a:t>м.р   </a:t>
            </a:r>
            <a:r>
              <a:rPr lang="ru-RU" b="1" i="1" u="sng" dirty="0" smtClean="0">
                <a:solidFill>
                  <a:srgbClr val="00B050"/>
                </a:solidFill>
              </a:rPr>
              <a:t>              </a:t>
            </a:r>
            <a:r>
              <a:rPr lang="ru-RU" b="1" i="1" u="sng" dirty="0" smtClean="0">
                <a:solidFill>
                  <a:schemeClr val="tx2"/>
                </a:solidFill>
              </a:rPr>
              <a:t>ж.р                с.р               мн.ч</a:t>
            </a:r>
          </a:p>
          <a:p>
            <a:pPr>
              <a:buNone/>
            </a:pPr>
            <a:r>
              <a:rPr lang="ru-RU" b="1" dirty="0" smtClean="0"/>
              <a:t> ходи</a:t>
            </a:r>
            <a:r>
              <a:rPr lang="ru-RU" b="1" dirty="0" smtClean="0">
                <a:solidFill>
                  <a:srgbClr val="0070C0"/>
                </a:solidFill>
              </a:rPr>
              <a:t>л</a:t>
            </a:r>
            <a:r>
              <a:rPr lang="ru-RU" b="1" dirty="0" smtClean="0"/>
              <a:t>                ходи</a:t>
            </a:r>
            <a:r>
              <a:rPr lang="ru-RU" b="1" dirty="0" smtClean="0">
                <a:solidFill>
                  <a:srgbClr val="0070C0"/>
                </a:solidFill>
              </a:rPr>
              <a:t>л</a:t>
            </a:r>
            <a:r>
              <a:rPr lang="ru-RU" b="1" dirty="0" smtClean="0"/>
              <a:t> а        ходи</a:t>
            </a:r>
            <a:r>
              <a:rPr lang="ru-RU" b="1" dirty="0" smtClean="0">
                <a:solidFill>
                  <a:srgbClr val="0070C0"/>
                </a:solidFill>
              </a:rPr>
              <a:t>л</a:t>
            </a:r>
            <a:r>
              <a:rPr lang="ru-RU" b="1" dirty="0" smtClean="0"/>
              <a:t> о       ходи</a:t>
            </a:r>
            <a:r>
              <a:rPr lang="ru-RU" b="1" dirty="0" smtClean="0">
                <a:solidFill>
                  <a:srgbClr val="0070C0"/>
                </a:solidFill>
              </a:rPr>
              <a:t>л</a:t>
            </a:r>
            <a:r>
              <a:rPr lang="ru-RU" b="1" dirty="0" smtClean="0"/>
              <a:t> и</a:t>
            </a:r>
          </a:p>
          <a:p>
            <a:pPr>
              <a:buNone/>
            </a:pPr>
            <a:r>
              <a:rPr lang="ru-RU" b="1" dirty="0" smtClean="0"/>
              <a:t> пас	                  пас</a:t>
            </a:r>
            <a:r>
              <a:rPr lang="ru-RU" b="1" dirty="0" smtClean="0">
                <a:solidFill>
                  <a:srgbClr val="0070C0"/>
                </a:solidFill>
              </a:rPr>
              <a:t>л</a:t>
            </a:r>
            <a:r>
              <a:rPr lang="ru-RU" b="1" dirty="0" smtClean="0"/>
              <a:t> а           пас</a:t>
            </a:r>
            <a:r>
              <a:rPr lang="ru-RU" b="1" dirty="0" smtClean="0">
                <a:solidFill>
                  <a:srgbClr val="0070C0"/>
                </a:solidFill>
              </a:rPr>
              <a:t>л</a:t>
            </a:r>
            <a:r>
              <a:rPr lang="ru-RU" b="1" dirty="0" smtClean="0"/>
              <a:t> о          пас</a:t>
            </a:r>
            <a:r>
              <a:rPr lang="ru-RU" b="1" dirty="0" smtClean="0">
                <a:solidFill>
                  <a:srgbClr val="0070C0"/>
                </a:solidFill>
              </a:rPr>
              <a:t>л</a:t>
            </a:r>
            <a:r>
              <a:rPr lang="ru-RU" b="1" dirty="0" smtClean="0"/>
              <a:t> и</a:t>
            </a:r>
          </a:p>
          <a:p>
            <a:pPr>
              <a:buNone/>
            </a:pPr>
            <a:r>
              <a:rPr lang="ru-RU" b="1" dirty="0" smtClean="0"/>
              <a:t> жег                    жг</a:t>
            </a:r>
            <a:r>
              <a:rPr lang="ru-RU" b="1" dirty="0" smtClean="0">
                <a:solidFill>
                  <a:srgbClr val="0070C0"/>
                </a:solidFill>
              </a:rPr>
              <a:t>л</a:t>
            </a:r>
            <a:r>
              <a:rPr lang="ru-RU" b="1" dirty="0" smtClean="0"/>
              <a:t> а              жг</a:t>
            </a:r>
            <a:r>
              <a:rPr lang="ru-RU" b="1" dirty="0" smtClean="0">
                <a:solidFill>
                  <a:srgbClr val="0070C0"/>
                </a:solidFill>
              </a:rPr>
              <a:t>л</a:t>
            </a:r>
            <a:r>
              <a:rPr lang="ru-RU" b="1" dirty="0" smtClean="0"/>
              <a:t> о            жг</a:t>
            </a:r>
            <a:r>
              <a:rPr lang="ru-RU" b="1" dirty="0" smtClean="0">
                <a:solidFill>
                  <a:srgbClr val="0070C0"/>
                </a:solidFill>
              </a:rPr>
              <a:t>л</a:t>
            </a:r>
            <a:r>
              <a:rPr lang="ru-RU" b="1" dirty="0" smtClean="0"/>
              <a:t> и</a:t>
            </a:r>
          </a:p>
          <a:p>
            <a:pPr>
              <a:buNone/>
            </a:pPr>
            <a:endParaRPr lang="ru-RU" b="1" dirty="0" smtClean="0"/>
          </a:p>
          <a:p>
            <a:pPr>
              <a:buNone/>
            </a:pPr>
            <a:r>
              <a:rPr lang="ru-RU" b="1" dirty="0" smtClean="0"/>
              <a:t>смотре</a:t>
            </a:r>
            <a:r>
              <a:rPr lang="ru-RU" b="1" dirty="0" smtClean="0">
                <a:solidFill>
                  <a:srgbClr val="0070C0"/>
                </a:solidFill>
              </a:rPr>
              <a:t>л</a:t>
            </a:r>
            <a:r>
              <a:rPr lang="ru-RU" b="1" dirty="0" smtClean="0"/>
              <a:t>         смотре</a:t>
            </a:r>
            <a:r>
              <a:rPr lang="ru-RU" b="1" dirty="0" smtClean="0">
                <a:solidFill>
                  <a:srgbClr val="0070C0"/>
                </a:solidFill>
              </a:rPr>
              <a:t>л</a:t>
            </a:r>
            <a:r>
              <a:rPr lang="ru-RU" b="1" dirty="0" smtClean="0"/>
              <a:t> а    смотре</a:t>
            </a:r>
            <a:r>
              <a:rPr lang="ru-RU" b="1" dirty="0" smtClean="0">
                <a:solidFill>
                  <a:srgbClr val="0070C0"/>
                </a:solidFill>
              </a:rPr>
              <a:t>л</a:t>
            </a:r>
            <a:r>
              <a:rPr lang="ru-RU" b="1" dirty="0" smtClean="0"/>
              <a:t> о    смотре</a:t>
            </a:r>
            <a:r>
              <a:rPr lang="ru-RU" b="1" dirty="0" smtClean="0">
                <a:solidFill>
                  <a:srgbClr val="0070C0"/>
                </a:solidFill>
              </a:rPr>
              <a:t>л</a:t>
            </a:r>
            <a:r>
              <a:rPr lang="ru-RU" b="1" dirty="0" smtClean="0"/>
              <a:t> и</a:t>
            </a:r>
          </a:p>
          <a:p>
            <a:pPr>
              <a:buNone/>
            </a:pPr>
            <a:r>
              <a:rPr lang="ru-RU" b="1" dirty="0" smtClean="0"/>
              <a:t>берег               берег</a:t>
            </a:r>
            <a:r>
              <a:rPr lang="ru-RU" b="1" dirty="0" smtClean="0">
                <a:solidFill>
                  <a:srgbClr val="0070C0"/>
                </a:solidFill>
              </a:rPr>
              <a:t>л</a:t>
            </a:r>
            <a:r>
              <a:rPr lang="ru-RU" b="1" dirty="0" smtClean="0"/>
              <a:t> а       берег</a:t>
            </a:r>
            <a:r>
              <a:rPr lang="ru-RU" b="1" dirty="0" smtClean="0">
                <a:solidFill>
                  <a:srgbClr val="0070C0"/>
                </a:solidFill>
              </a:rPr>
              <a:t>л</a:t>
            </a:r>
            <a:r>
              <a:rPr lang="ru-RU" b="1" dirty="0" smtClean="0"/>
              <a:t> о      берег</a:t>
            </a:r>
            <a:r>
              <a:rPr lang="ru-RU" b="1" dirty="0" smtClean="0">
                <a:solidFill>
                  <a:srgbClr val="0070C0"/>
                </a:solidFill>
              </a:rPr>
              <a:t>л</a:t>
            </a:r>
            <a:r>
              <a:rPr lang="ru-RU" b="1" dirty="0" smtClean="0"/>
              <a:t> и</a:t>
            </a:r>
          </a:p>
          <a:p>
            <a:pPr>
              <a:buNone/>
            </a:pPr>
            <a:r>
              <a:rPr lang="ru-RU" b="1" dirty="0" smtClean="0"/>
              <a:t> нес                   нес</a:t>
            </a:r>
            <a:r>
              <a:rPr lang="ru-RU" b="1" dirty="0" smtClean="0">
                <a:solidFill>
                  <a:srgbClr val="0070C0"/>
                </a:solidFill>
              </a:rPr>
              <a:t>л</a:t>
            </a:r>
            <a:r>
              <a:rPr lang="ru-RU" b="1" dirty="0" smtClean="0"/>
              <a:t> а           нес</a:t>
            </a:r>
            <a:r>
              <a:rPr lang="ru-RU" b="1" dirty="0" smtClean="0">
                <a:solidFill>
                  <a:srgbClr val="0070C0"/>
                </a:solidFill>
              </a:rPr>
              <a:t>л</a:t>
            </a:r>
            <a:r>
              <a:rPr lang="ru-RU" b="1" dirty="0" smtClean="0"/>
              <a:t> о          нес</a:t>
            </a:r>
            <a:r>
              <a:rPr lang="ru-RU" b="1" dirty="0" smtClean="0">
                <a:solidFill>
                  <a:srgbClr val="0070C0"/>
                </a:solidFill>
              </a:rPr>
              <a:t>л</a:t>
            </a:r>
            <a:r>
              <a:rPr lang="ru-RU" b="1" dirty="0" smtClean="0"/>
              <a:t> и</a:t>
            </a:r>
          </a:p>
        </p:txBody>
      </p:sp>
      <p:pic>
        <p:nvPicPr>
          <p:cNvPr id="9" name="Рисунок 8" descr="850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7224" y="0"/>
            <a:ext cx="1571636" cy="1566840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2428860" y="1643050"/>
            <a:ext cx="45719" cy="42148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6500826" y="1571612"/>
            <a:ext cx="45719" cy="40719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4500562" y="1643050"/>
            <a:ext cx="45719" cy="41434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1714480" y="2071678"/>
            <a:ext cx="285752" cy="28575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1285852" y="2643182"/>
            <a:ext cx="285752" cy="28575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1357290" y="3143248"/>
            <a:ext cx="285752" cy="28575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2000232" y="4286256"/>
            <a:ext cx="285752" cy="28575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1571604" y="4857760"/>
            <a:ext cx="285752" cy="28575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1357290" y="5357826"/>
            <a:ext cx="285752" cy="28575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4071934" y="2071678"/>
            <a:ext cx="285752" cy="28575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3857620" y="2643182"/>
            <a:ext cx="285752" cy="28575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3643306" y="3143248"/>
            <a:ext cx="285752" cy="28575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4143372" y="4214818"/>
            <a:ext cx="285752" cy="28575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3929058" y="4786322"/>
            <a:ext cx="357190" cy="28575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3643306" y="5357826"/>
            <a:ext cx="285752" cy="28575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6000760" y="2071678"/>
            <a:ext cx="357190" cy="28575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5786446" y="2643182"/>
            <a:ext cx="357190" cy="28575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5715008" y="3143248"/>
            <a:ext cx="285752" cy="28575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6143636" y="4214818"/>
            <a:ext cx="285752" cy="35719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5929322" y="4786322"/>
            <a:ext cx="285752" cy="35719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рямоугольник 30"/>
          <p:cNvSpPr/>
          <p:nvPr/>
        </p:nvSpPr>
        <p:spPr>
          <a:xfrm>
            <a:off x="5643570" y="5357826"/>
            <a:ext cx="285752" cy="28575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7929586" y="2071678"/>
            <a:ext cx="285752" cy="28575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7715272" y="2643182"/>
            <a:ext cx="285752" cy="28575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рямоугольник 33"/>
          <p:cNvSpPr/>
          <p:nvPr/>
        </p:nvSpPr>
        <p:spPr>
          <a:xfrm>
            <a:off x="7572396" y="3143248"/>
            <a:ext cx="357190" cy="35719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рямоугольник 34"/>
          <p:cNvSpPr/>
          <p:nvPr/>
        </p:nvSpPr>
        <p:spPr>
          <a:xfrm>
            <a:off x="8143900" y="4143380"/>
            <a:ext cx="285752" cy="35719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Прямоугольник 35"/>
          <p:cNvSpPr/>
          <p:nvPr/>
        </p:nvSpPr>
        <p:spPr>
          <a:xfrm>
            <a:off x="7858148" y="4786322"/>
            <a:ext cx="285752" cy="35719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рямоугольник 36"/>
          <p:cNvSpPr/>
          <p:nvPr/>
        </p:nvSpPr>
        <p:spPr>
          <a:xfrm>
            <a:off x="7500958" y="5357826"/>
            <a:ext cx="357190" cy="28575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8800" b="1" i="1" dirty="0" smtClean="0">
                <a:ln>
                  <a:solidFill>
                    <a:srgbClr val="FFFF00"/>
                  </a:solidFill>
                </a:ln>
                <a:solidFill>
                  <a:schemeClr val="accent2">
                    <a:lumMod val="75000"/>
                  </a:schemeClr>
                </a:solidFill>
              </a:rPr>
              <a:t>Вывод:</a:t>
            </a:r>
            <a:endParaRPr lang="ru-RU" sz="8800" b="1" i="1" dirty="0">
              <a:ln>
                <a:solidFill>
                  <a:srgbClr val="FFFF00"/>
                </a:solidFill>
              </a:ln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7030A0"/>
                </a:solidFill>
              </a:rPr>
              <a:t>Не во всех случаях в глаголах прошедшего времени присутствует суффикс – л - ;</a:t>
            </a:r>
          </a:p>
          <a:p>
            <a:r>
              <a:rPr lang="ru-RU" sz="3600" b="1" dirty="0" smtClean="0">
                <a:solidFill>
                  <a:srgbClr val="0070C0"/>
                </a:solidFill>
              </a:rPr>
              <a:t>При образовании глаголов прошедшего времени от глаголов неопределенной формы на –</a:t>
            </a:r>
            <a:r>
              <a:rPr lang="ru-RU" sz="3600" b="1" dirty="0" err="1" smtClean="0">
                <a:solidFill>
                  <a:srgbClr val="0070C0"/>
                </a:solidFill>
              </a:rPr>
              <a:t>чь</a:t>
            </a:r>
            <a:r>
              <a:rPr lang="ru-RU" sz="3600" b="1" dirty="0" smtClean="0">
                <a:solidFill>
                  <a:srgbClr val="0070C0"/>
                </a:solidFill>
              </a:rPr>
              <a:t>- (-</a:t>
            </a:r>
            <a:r>
              <a:rPr lang="ru-RU" sz="3600" b="1" dirty="0" err="1" smtClean="0">
                <a:solidFill>
                  <a:srgbClr val="0070C0"/>
                </a:solidFill>
              </a:rPr>
              <a:t>ти</a:t>
            </a:r>
            <a:r>
              <a:rPr lang="ru-RU" sz="3600" b="1" dirty="0" smtClean="0">
                <a:solidFill>
                  <a:srgbClr val="0070C0"/>
                </a:solidFill>
              </a:rPr>
              <a:t>-) происходит чередование конечного согласного корня (основы);</a:t>
            </a:r>
            <a:endParaRPr lang="ru-RU" sz="3600" b="1" dirty="0">
              <a:solidFill>
                <a:srgbClr val="0070C0"/>
              </a:solidFill>
            </a:endParaRPr>
          </a:p>
        </p:txBody>
      </p:sp>
      <p:pic>
        <p:nvPicPr>
          <p:cNvPr id="4" name="Рисунок 3" descr="1160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24750" y="0"/>
            <a:ext cx="1619250" cy="23145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l"/>
            <a:r>
              <a:rPr lang="ru-RU" sz="9600" b="1" i="1" dirty="0" smtClean="0">
                <a:solidFill>
                  <a:schemeClr val="accent5">
                    <a:lumMod val="50000"/>
                  </a:schemeClr>
                </a:solidFill>
              </a:rPr>
              <a:t>   </a:t>
            </a:r>
            <a:r>
              <a:rPr lang="ru-RU" sz="9600" b="1" i="1" dirty="0" smtClean="0">
                <a:solidFill>
                  <a:schemeClr val="accent2">
                    <a:lumMod val="75000"/>
                  </a:schemeClr>
                </a:solidFill>
              </a:rPr>
              <a:t>Подумай!</a:t>
            </a:r>
            <a:endParaRPr lang="ru-RU" sz="9600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571612"/>
            <a:ext cx="8229600" cy="4525963"/>
          </a:xfrm>
        </p:spPr>
        <p:txBody>
          <a:bodyPr/>
          <a:lstStyle/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sz="4800" dirty="0" smtClean="0"/>
          </a:p>
          <a:p>
            <a:pPr algn="ctr">
              <a:buNone/>
            </a:pPr>
            <a:r>
              <a:rPr lang="ru-RU" sz="4800" b="1" dirty="0" smtClean="0"/>
              <a:t>Слово имеет родовое окончание</a:t>
            </a:r>
            <a:endParaRPr lang="ru-RU" sz="48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428728" y="2786058"/>
            <a:ext cx="6500858" cy="200026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 descr="99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9388" y="1214422"/>
            <a:ext cx="2071702" cy="21431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357166"/>
            <a:ext cx="8229600" cy="114300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6000" b="1" i="1" dirty="0" smtClean="0">
                <a:solidFill>
                  <a:srgbClr val="0000FF"/>
                </a:solidFill>
              </a:rPr>
              <a:t>Ф</a:t>
            </a:r>
            <a:r>
              <a:rPr lang="ru-RU" sz="6000" b="1" i="1" dirty="0" smtClean="0">
                <a:solidFill>
                  <a:srgbClr val="FFC000"/>
                </a:solidFill>
              </a:rPr>
              <a:t>и</a:t>
            </a:r>
            <a:r>
              <a:rPr lang="ru-RU" sz="6000" b="1" i="1" dirty="0" smtClean="0">
                <a:solidFill>
                  <a:srgbClr val="00B050"/>
                </a:solidFill>
              </a:rPr>
              <a:t>з</a:t>
            </a:r>
            <a:r>
              <a:rPr lang="ru-RU" sz="6000" b="1" i="1" dirty="0" smtClean="0">
                <a:solidFill>
                  <a:srgbClr val="FF0000"/>
                </a:solidFill>
              </a:rPr>
              <a:t>м</a:t>
            </a:r>
            <a:r>
              <a:rPr lang="ru-RU" sz="6000" b="1" i="1" dirty="0" smtClean="0">
                <a:solidFill>
                  <a:schemeClr val="accent5">
                    <a:lumMod val="75000"/>
                  </a:schemeClr>
                </a:solidFill>
              </a:rPr>
              <a:t>и</a:t>
            </a:r>
            <a:r>
              <a:rPr lang="ru-RU" sz="6000" b="1" i="1" dirty="0" smtClean="0">
                <a:solidFill>
                  <a:schemeClr val="accent2"/>
                </a:solidFill>
              </a:rPr>
              <a:t>н</a:t>
            </a:r>
            <a:r>
              <a:rPr lang="ru-RU" sz="6000" b="1" i="1" dirty="0" smtClean="0">
                <a:solidFill>
                  <a:srgbClr val="FFFF00"/>
                </a:solidFill>
              </a:rPr>
              <a:t>у</a:t>
            </a:r>
            <a:r>
              <a:rPr lang="ru-RU" sz="6000" b="1" i="1" dirty="0" smtClean="0">
                <a:solidFill>
                  <a:schemeClr val="accent4">
                    <a:lumMod val="75000"/>
                  </a:schemeClr>
                </a:solidFill>
              </a:rPr>
              <a:t>т</a:t>
            </a:r>
            <a:r>
              <a:rPr lang="ru-RU" sz="6000" b="1" i="1" dirty="0" smtClean="0">
                <a:solidFill>
                  <a:schemeClr val="accent6">
                    <a:lumMod val="75000"/>
                  </a:schemeClr>
                </a:solidFill>
              </a:rPr>
              <a:t>к</a:t>
            </a:r>
            <a:r>
              <a:rPr lang="ru-RU" sz="6000" b="1" i="1" dirty="0" smtClean="0">
                <a:solidFill>
                  <a:srgbClr val="92D050"/>
                </a:solidFill>
              </a:rPr>
              <a:t>а</a:t>
            </a:r>
            <a:endParaRPr lang="ru-RU" sz="6000" b="1" i="1" dirty="0">
              <a:solidFill>
                <a:srgbClr val="92D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643050"/>
            <a:ext cx="8229600" cy="4714909"/>
          </a:xfrm>
        </p:spPr>
        <p:txBody>
          <a:bodyPr/>
          <a:lstStyle/>
          <a:p>
            <a:pPr algn="ctr">
              <a:buNone/>
            </a:pPr>
            <a:r>
              <a:rPr lang="ru-RU" i="1" dirty="0" smtClean="0">
                <a:solidFill>
                  <a:schemeClr val="accent1">
                    <a:lumMod val="75000"/>
                  </a:schemeClr>
                </a:solidFill>
              </a:rPr>
              <a:t>    </a:t>
            </a:r>
            <a:r>
              <a:rPr lang="ru-RU" sz="4800" b="1" i="1" dirty="0" smtClean="0">
                <a:solidFill>
                  <a:schemeClr val="accent1">
                    <a:lumMod val="75000"/>
                  </a:schemeClr>
                </a:solidFill>
              </a:rPr>
              <a:t>Потрудились – отдохнуть,</a:t>
            </a:r>
          </a:p>
          <a:p>
            <a:pPr algn="ctr">
              <a:buNone/>
            </a:pPr>
            <a:r>
              <a:rPr lang="ru-RU" sz="4800" b="1" i="1" dirty="0" smtClean="0">
                <a:solidFill>
                  <a:schemeClr val="accent1">
                    <a:lumMod val="75000"/>
                  </a:schemeClr>
                </a:solidFill>
              </a:rPr>
              <a:t>Нужно, без сомнения.</a:t>
            </a:r>
          </a:p>
          <a:p>
            <a:pPr algn="ctr">
              <a:buNone/>
            </a:pPr>
            <a:r>
              <a:rPr lang="ru-RU" sz="4800" b="1" i="1" dirty="0" smtClean="0">
                <a:solidFill>
                  <a:schemeClr val="accent1">
                    <a:lumMod val="75000"/>
                  </a:schemeClr>
                </a:solidFill>
              </a:rPr>
              <a:t>Дружно быстренько встаем,</a:t>
            </a:r>
          </a:p>
          <a:p>
            <a:pPr algn="ctr">
              <a:buNone/>
            </a:pPr>
            <a:r>
              <a:rPr lang="ru-RU" sz="4800" b="1" i="1" dirty="0" smtClean="0">
                <a:solidFill>
                  <a:schemeClr val="accent1">
                    <a:lumMod val="75000"/>
                  </a:schemeClr>
                </a:solidFill>
              </a:rPr>
              <a:t>Выполним движения</a:t>
            </a:r>
            <a:r>
              <a:rPr lang="ru-RU" sz="4800" b="1" dirty="0" smtClean="0">
                <a:solidFill>
                  <a:schemeClr val="accent1">
                    <a:lumMod val="75000"/>
                  </a:schemeClr>
                </a:solidFill>
              </a:rPr>
              <a:t>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6" name="Рисунок 5" descr="844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643074" cy="2428868"/>
          </a:xfrm>
          <a:prstGeom prst="rect">
            <a:avLst/>
          </a:prstGeom>
        </p:spPr>
      </p:pic>
      <p:pic>
        <p:nvPicPr>
          <p:cNvPr id="7" name="Рисунок 6" descr="314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58082" y="3071810"/>
            <a:ext cx="1928794" cy="2281244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5400" b="1" dirty="0" smtClean="0">
                <a:ln w="10541" cmpd="sng">
                  <a:solidFill>
                    <a:srgbClr val="92D050"/>
                  </a:solidFill>
                  <a:prstDash val="solid"/>
                </a:ln>
                <a:solidFill>
                  <a:srgbClr val="0000FF"/>
                </a:solidFill>
              </a:rPr>
              <a:t>Выборочное списывание</a:t>
            </a:r>
            <a:endParaRPr lang="ru-RU" sz="5400" b="1" dirty="0">
              <a:ln w="10541" cmpd="sng">
                <a:solidFill>
                  <a:srgbClr val="92D050"/>
                </a:solidFill>
                <a:prstDash val="solid"/>
              </a:ln>
              <a:solidFill>
                <a:srgbClr val="0000FF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00174"/>
            <a:ext cx="8229600" cy="4625989"/>
          </a:xfrm>
        </p:spPr>
        <p:txBody>
          <a:bodyPr/>
          <a:lstStyle/>
          <a:p>
            <a:pPr>
              <a:buNone/>
            </a:pPr>
            <a:r>
              <a:rPr lang="ru-RU" sz="3600" i="1" dirty="0" smtClean="0"/>
              <a:t>    </a:t>
            </a:r>
            <a:r>
              <a:rPr lang="ru-RU" sz="5400" b="1" i="1" dirty="0" smtClean="0"/>
              <a:t>Пустился, покатился, докатился, подкатился, добежал, попал, лопнул,  хлопнул.</a:t>
            </a:r>
            <a:endParaRPr lang="ru-RU" sz="5400" b="1" i="1" dirty="0"/>
          </a:p>
        </p:txBody>
      </p:sp>
      <p:pic>
        <p:nvPicPr>
          <p:cNvPr id="9" name="Рисунок 8" descr="iCAA8RWB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86380" y="4214818"/>
            <a:ext cx="1785950" cy="178592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54164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Поиграем в слова (кто больше составит слов за 1 минуту)</a:t>
            </a:r>
            <a:endParaRPr lang="ru-RU" b="1" i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357430"/>
            <a:ext cx="8229600" cy="3697295"/>
          </a:xfrm>
        </p:spPr>
        <p:txBody>
          <a:bodyPr>
            <a:normAutofit fontScale="92500" lnSpcReduction="10000"/>
          </a:bodyPr>
          <a:lstStyle/>
          <a:p>
            <a:pPr algn="r">
              <a:buNone/>
            </a:pPr>
            <a:r>
              <a:rPr lang="ru-RU" sz="8800" dirty="0" smtClean="0">
                <a:solidFill>
                  <a:srgbClr val="00B050"/>
                </a:solidFill>
              </a:rPr>
              <a:t>Д</a:t>
            </a:r>
            <a:r>
              <a:rPr lang="ru-RU" sz="8800" dirty="0" smtClean="0">
                <a:solidFill>
                  <a:schemeClr val="bg2">
                    <a:lumMod val="50000"/>
                  </a:schemeClr>
                </a:solidFill>
              </a:rPr>
              <a:t>О</a:t>
            </a:r>
            <a:r>
              <a:rPr lang="ru-RU" sz="8800" dirty="0" smtClean="0">
                <a:solidFill>
                  <a:schemeClr val="accent2"/>
                </a:solidFill>
              </a:rPr>
              <a:t>К</a:t>
            </a:r>
            <a:r>
              <a:rPr lang="ru-RU" sz="8800" dirty="0" smtClean="0">
                <a:solidFill>
                  <a:srgbClr val="FFC000"/>
                </a:solidFill>
              </a:rPr>
              <a:t>А</a:t>
            </a:r>
            <a:r>
              <a:rPr lang="ru-RU" sz="8800" dirty="0" smtClean="0">
                <a:solidFill>
                  <a:srgbClr val="C00000"/>
                </a:solidFill>
              </a:rPr>
              <a:t>Т</a:t>
            </a:r>
            <a:r>
              <a:rPr lang="ru-RU" sz="8800" dirty="0" smtClean="0">
                <a:solidFill>
                  <a:schemeClr val="tx2"/>
                </a:solidFill>
              </a:rPr>
              <a:t>И</a:t>
            </a:r>
            <a:r>
              <a:rPr lang="ru-RU" sz="8800" dirty="0" smtClean="0">
                <a:solidFill>
                  <a:schemeClr val="accent1"/>
                </a:solidFill>
              </a:rPr>
              <a:t>Л</a:t>
            </a:r>
            <a:r>
              <a:rPr lang="ru-RU" sz="88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С</a:t>
            </a:r>
            <a:r>
              <a:rPr lang="ru-RU" sz="8800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Я</a:t>
            </a:r>
            <a:r>
              <a:rPr lang="ru-RU" sz="8800" dirty="0" smtClean="0">
                <a:solidFill>
                  <a:srgbClr val="00B050"/>
                </a:solidFill>
              </a:rPr>
              <a:t> - </a:t>
            </a:r>
            <a:r>
              <a:rPr lang="ru-RU" sz="8800" dirty="0" smtClean="0">
                <a:solidFill>
                  <a:schemeClr val="accent6">
                    <a:lumMod val="75000"/>
                  </a:schemeClr>
                </a:solidFill>
              </a:rPr>
              <a:t>?</a:t>
            </a:r>
          </a:p>
          <a:p>
            <a:pPr algn="ctr">
              <a:buNone/>
            </a:pPr>
            <a:r>
              <a:rPr lang="ru-RU" sz="4400" b="1" i="1" dirty="0" smtClean="0">
                <a:solidFill>
                  <a:srgbClr val="7030A0"/>
                </a:solidFill>
              </a:rPr>
              <a:t>Проверь себя:</a:t>
            </a:r>
          </a:p>
          <a:p>
            <a:pPr>
              <a:buNone/>
            </a:pPr>
            <a:r>
              <a:rPr lang="ru-RU" sz="4000" b="1" dirty="0" smtClean="0"/>
              <a:t>   Доска, кот, лик, лиса, сила, тик, ток, лак, яд, дол, лодка, сито, код, кол, сок, …</a:t>
            </a:r>
          </a:p>
          <a:p>
            <a:pPr>
              <a:buNone/>
            </a:pPr>
            <a:endParaRPr lang="ru-RU" sz="3600" dirty="0"/>
          </a:p>
        </p:txBody>
      </p:sp>
      <p:pic>
        <p:nvPicPr>
          <p:cNvPr id="4" name="Рисунок 3" descr="97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57298"/>
            <a:ext cx="1714512" cy="18573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r"/>
            <a:r>
              <a:rPr lang="ru-RU" sz="4800" b="1" i="1" dirty="0" smtClean="0">
                <a:solidFill>
                  <a:schemeClr val="accent2">
                    <a:lumMod val="75000"/>
                  </a:schemeClr>
                </a:solidFill>
              </a:rPr>
              <a:t>Самостоятельная работа</a:t>
            </a:r>
            <a:endParaRPr lang="ru-RU" sz="4800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5143536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	</a:t>
            </a:r>
            <a:r>
              <a:rPr lang="ru-RU" b="1" dirty="0" smtClean="0"/>
              <a:t>Фонарь свети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л</a:t>
            </a:r>
            <a:r>
              <a:rPr lang="ru-RU" b="1" dirty="0" smtClean="0"/>
              <a:t>		лампа свети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л</a:t>
            </a:r>
            <a:r>
              <a:rPr lang="ru-RU" b="1" dirty="0" smtClean="0">
                <a:solidFill>
                  <a:srgbClr val="FF0000"/>
                </a:solidFill>
              </a:rPr>
              <a:t>а</a:t>
            </a:r>
          </a:p>
          <a:p>
            <a:pPr>
              <a:buNone/>
            </a:pPr>
            <a:r>
              <a:rPr lang="ru-RU" b="1" dirty="0" smtClean="0"/>
              <a:t>	дерево стоя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л</a:t>
            </a:r>
            <a:r>
              <a:rPr lang="ru-RU" b="1" dirty="0" smtClean="0">
                <a:solidFill>
                  <a:srgbClr val="FF0000"/>
                </a:solidFill>
              </a:rPr>
              <a:t>о</a:t>
            </a:r>
            <a:r>
              <a:rPr lang="ru-RU" b="1" dirty="0" smtClean="0"/>
              <a:t>		сосна стоя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л</a:t>
            </a:r>
            <a:r>
              <a:rPr lang="ru-RU" b="1" dirty="0" smtClean="0">
                <a:solidFill>
                  <a:srgbClr val="FF0000"/>
                </a:solidFill>
              </a:rPr>
              <a:t>а</a:t>
            </a:r>
          </a:p>
          <a:p>
            <a:pPr>
              <a:buNone/>
            </a:pPr>
            <a:r>
              <a:rPr lang="ru-RU" b="1" dirty="0" smtClean="0"/>
              <a:t>  лодка плы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л</a:t>
            </a:r>
            <a:r>
              <a:rPr lang="ru-RU" b="1" dirty="0" smtClean="0">
                <a:solidFill>
                  <a:srgbClr val="FF0000"/>
                </a:solidFill>
              </a:rPr>
              <a:t>а</a:t>
            </a:r>
            <a:r>
              <a:rPr lang="ru-RU" b="1" dirty="0" smtClean="0"/>
              <a:t>			человек плы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л</a:t>
            </a:r>
          </a:p>
          <a:p>
            <a:pPr>
              <a:buNone/>
            </a:pPr>
            <a:r>
              <a:rPr lang="ru-RU" b="1" dirty="0" smtClean="0"/>
              <a:t>  отец говори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л </a:t>
            </a:r>
            <a:r>
              <a:rPr lang="ru-RU" b="1" dirty="0" smtClean="0"/>
              <a:t>		         мать говори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л</a:t>
            </a:r>
            <a:r>
              <a:rPr lang="ru-RU" b="1" dirty="0" smtClean="0">
                <a:solidFill>
                  <a:srgbClr val="FF0000"/>
                </a:solidFill>
              </a:rPr>
              <a:t>а</a:t>
            </a:r>
          </a:p>
          <a:p>
            <a:pPr>
              <a:buNone/>
            </a:pPr>
            <a:r>
              <a:rPr lang="ru-RU" b="1" dirty="0" smtClean="0"/>
              <a:t>  вода кипе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л</a:t>
            </a:r>
            <a:r>
              <a:rPr lang="ru-RU" b="1" dirty="0" smtClean="0">
                <a:solidFill>
                  <a:srgbClr val="FF0000"/>
                </a:solidFill>
              </a:rPr>
              <a:t>а</a:t>
            </a:r>
            <a:r>
              <a:rPr lang="ru-RU" b="1" dirty="0" smtClean="0"/>
              <a:t> 			суп кипе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л</a:t>
            </a:r>
          </a:p>
          <a:p>
            <a:pPr>
              <a:buNone/>
            </a:pPr>
            <a:r>
              <a:rPr lang="ru-RU" b="1" dirty="0" smtClean="0"/>
              <a:t>  яблоко созрева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л</a:t>
            </a:r>
            <a:r>
              <a:rPr lang="ru-RU" b="1" dirty="0" smtClean="0">
                <a:solidFill>
                  <a:srgbClr val="FF0000"/>
                </a:solidFill>
              </a:rPr>
              <a:t>о</a:t>
            </a:r>
            <a:r>
              <a:rPr lang="ru-RU" b="1" dirty="0" smtClean="0"/>
              <a:t> 		груша созре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л</a:t>
            </a:r>
            <a:r>
              <a:rPr lang="ru-RU" b="1" dirty="0" smtClean="0">
                <a:solidFill>
                  <a:srgbClr val="FF0000"/>
                </a:solidFill>
              </a:rPr>
              <a:t>а</a:t>
            </a:r>
          </a:p>
          <a:p>
            <a:pPr>
              <a:buNone/>
            </a:pPr>
            <a:r>
              <a:rPr lang="ru-RU" b="1" dirty="0" smtClean="0"/>
              <a:t>  солнце свети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л</a:t>
            </a:r>
            <a:r>
              <a:rPr lang="ru-RU" b="1" dirty="0" smtClean="0">
                <a:solidFill>
                  <a:srgbClr val="FF0000"/>
                </a:solidFill>
              </a:rPr>
              <a:t>о</a:t>
            </a:r>
            <a:r>
              <a:rPr lang="ru-RU" b="1" dirty="0" smtClean="0"/>
              <a:t> 		радио говори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л</a:t>
            </a:r>
            <a:r>
              <a:rPr lang="ru-RU" b="1" dirty="0" smtClean="0">
                <a:solidFill>
                  <a:srgbClr val="FF0000"/>
                </a:solidFill>
              </a:rPr>
              <a:t>о</a:t>
            </a:r>
          </a:p>
          <a:p>
            <a:pPr>
              <a:buNone/>
            </a:pPr>
            <a:r>
              <a:rPr lang="ru-RU" b="1" dirty="0" smtClean="0"/>
              <a:t>  столб стоя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л</a:t>
            </a:r>
            <a:r>
              <a:rPr lang="ru-RU" b="1" dirty="0" smtClean="0"/>
              <a:t> 			варенье кипе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л</a:t>
            </a:r>
            <a:r>
              <a:rPr lang="ru-RU" b="1" dirty="0" smtClean="0">
                <a:solidFill>
                  <a:srgbClr val="FF0000"/>
                </a:solidFill>
              </a:rPr>
              <a:t>о</a:t>
            </a:r>
          </a:p>
          <a:p>
            <a:pPr>
              <a:buNone/>
            </a:pPr>
            <a:r>
              <a:rPr lang="ru-RU" b="1" dirty="0" smtClean="0"/>
              <a:t>  бревно плы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л</a:t>
            </a:r>
            <a:r>
              <a:rPr lang="ru-RU" b="1" dirty="0" smtClean="0">
                <a:solidFill>
                  <a:srgbClr val="FF0000"/>
                </a:solidFill>
              </a:rPr>
              <a:t>о	</a:t>
            </a:r>
            <a:r>
              <a:rPr lang="ru-RU" b="1" dirty="0" smtClean="0"/>
              <a:t> 		огурец созре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л</a:t>
            </a:r>
          </a:p>
          <a:p>
            <a:pPr>
              <a:buNone/>
            </a:pPr>
            <a:endParaRPr lang="ru-RU" b="1" dirty="0"/>
          </a:p>
        </p:txBody>
      </p:sp>
      <p:pic>
        <p:nvPicPr>
          <p:cNvPr id="4" name="Рисунок 3" descr="843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85728"/>
            <a:ext cx="1352550" cy="13525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6600" b="1" i="1" dirty="0" smtClean="0">
                <a:solidFill>
                  <a:srgbClr val="0000FF"/>
                </a:solidFill>
              </a:rPr>
              <a:t>Развитие речи</a:t>
            </a:r>
            <a:endParaRPr lang="ru-RU" sz="6600" b="1" i="1" dirty="0">
              <a:solidFill>
                <a:srgbClr val="0000FF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	</a:t>
            </a:r>
            <a:r>
              <a:rPr lang="ru-RU" b="1" dirty="0" smtClean="0"/>
              <a:t>	Л. Н. Толстой «Как мальчик рассказывал про то, как его в лесу застала гроза».</a:t>
            </a:r>
            <a:endParaRPr lang="ru-RU" b="1" dirty="0"/>
          </a:p>
        </p:txBody>
      </p:sp>
      <p:pic>
        <p:nvPicPr>
          <p:cNvPr id="5" name="Рисунок 4" descr="iCAFONHK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00694" y="3429000"/>
            <a:ext cx="3429024" cy="2428892"/>
          </a:xfrm>
          <a:prstGeom prst="rect">
            <a:avLst/>
          </a:prstGeom>
        </p:spPr>
      </p:pic>
      <p:pic>
        <p:nvPicPr>
          <p:cNvPr id="8" name="Рисунок 7" descr="24579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7224" y="3286124"/>
            <a:ext cx="2786082" cy="264320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9600" b="1" i="1" dirty="0" smtClean="0">
                <a:solidFill>
                  <a:srgbClr val="7030A0"/>
                </a:solidFill>
              </a:rPr>
              <a:t>Итог урока:</a:t>
            </a:r>
            <a:endParaRPr lang="ru-RU" sz="9600" b="1" i="1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928802"/>
            <a:ext cx="8229600" cy="4340237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</a:t>
            </a:r>
            <a:endParaRPr lang="ru-RU" dirty="0"/>
          </a:p>
        </p:txBody>
      </p:sp>
      <p:sp>
        <p:nvSpPr>
          <p:cNvPr id="6" name="Овал 5"/>
          <p:cNvSpPr/>
          <p:nvPr/>
        </p:nvSpPr>
        <p:spPr>
          <a:xfrm>
            <a:off x="5786446" y="2357430"/>
            <a:ext cx="2500330" cy="2428892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6357950" y="2928934"/>
            <a:ext cx="428628" cy="500066"/>
          </a:xfrm>
          <a:prstGeom prst="ellipse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7215206" y="2928934"/>
            <a:ext cx="428628" cy="500066"/>
          </a:xfrm>
          <a:prstGeom prst="ellipse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Месяц 12"/>
          <p:cNvSpPr/>
          <p:nvPr/>
        </p:nvSpPr>
        <p:spPr>
          <a:xfrm rot="5400000">
            <a:off x="6786578" y="3429000"/>
            <a:ext cx="500066" cy="1214446"/>
          </a:xfrm>
          <a:prstGeom prst="moon">
            <a:avLst>
              <a:gd name="adj" fmla="val 39841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714348" y="2428868"/>
            <a:ext cx="2500330" cy="2428892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1214414" y="3071810"/>
            <a:ext cx="428628" cy="500066"/>
          </a:xfrm>
          <a:prstGeom prst="ellipse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7" name="Овал 16"/>
          <p:cNvSpPr/>
          <p:nvPr/>
        </p:nvSpPr>
        <p:spPr>
          <a:xfrm>
            <a:off x="2214546" y="3071810"/>
            <a:ext cx="428628" cy="500066"/>
          </a:xfrm>
          <a:prstGeom prst="ellipse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Месяц 17"/>
          <p:cNvSpPr/>
          <p:nvPr/>
        </p:nvSpPr>
        <p:spPr>
          <a:xfrm rot="16200000">
            <a:off x="1607323" y="3464719"/>
            <a:ext cx="642942" cy="1428760"/>
          </a:xfrm>
          <a:prstGeom prst="moon">
            <a:avLst>
              <a:gd name="adj" fmla="val 32222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0" grpId="0" animBg="1"/>
      <p:bldP spid="11" grpId="0" animBg="1"/>
      <p:bldP spid="13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44051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9600" b="1" i="1" dirty="0" smtClean="0">
                <a:solidFill>
                  <a:srgbClr val="7030A0"/>
                </a:solidFill>
              </a:rPr>
              <a:t>Спасибо за урок!</a:t>
            </a:r>
            <a:endParaRPr lang="ru-RU" sz="9600" b="1" i="1" dirty="0">
              <a:solidFill>
                <a:srgbClr val="7030A0"/>
              </a:solidFill>
            </a:endParaRPr>
          </a:p>
        </p:txBody>
      </p:sp>
      <p:pic>
        <p:nvPicPr>
          <p:cNvPr id="4" name="Содержимое 3" descr="1065.gi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929322" y="3500438"/>
            <a:ext cx="2500329" cy="235745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688" y="285704"/>
            <a:ext cx="8429716" cy="6072254"/>
          </a:xfr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9600" b="1" i="1" dirty="0" smtClean="0">
                <a:ln w="10541" cmpd="sng">
                  <a:solidFill>
                    <a:srgbClr val="002060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Тема урока: </a:t>
            </a:r>
            <a:r>
              <a:rPr lang="ru-RU" sz="9600" b="1" i="1" u="sng" dirty="0" smtClean="0">
                <a:ln w="10541" cmpd="sng">
                  <a:solidFill>
                    <a:srgbClr val="002060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Прошедшее время глагола</a:t>
            </a:r>
            <a:endParaRPr lang="ru-RU" sz="9600" b="1" i="1" u="sng" dirty="0">
              <a:ln w="10541" cmpd="sng">
                <a:solidFill>
                  <a:srgbClr val="002060"/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40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Назовите глаголы и определите их время:</a:t>
            </a:r>
            <a:endParaRPr lang="ru-RU" sz="4000" b="1" i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469742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</a:t>
            </a:r>
            <a:r>
              <a:rPr lang="ru-RU" b="1" dirty="0" smtClean="0"/>
              <a:t>	    н.в	        </a:t>
            </a:r>
            <a:r>
              <a:rPr lang="ru-RU" b="1" dirty="0" err="1" smtClean="0"/>
              <a:t>н.в</a:t>
            </a:r>
            <a:endParaRPr lang="ru-RU" b="1" dirty="0" smtClean="0"/>
          </a:p>
          <a:p>
            <a:pPr>
              <a:buNone/>
            </a:pPr>
            <a:r>
              <a:rPr lang="ru-RU" b="1" dirty="0" smtClean="0"/>
              <a:t>Уж тает снег, бегут ручьи,</a:t>
            </a:r>
          </a:p>
          <a:p>
            <a:pPr>
              <a:buNone/>
            </a:pPr>
            <a:r>
              <a:rPr lang="ru-RU" b="1" dirty="0"/>
              <a:t>	</a:t>
            </a:r>
            <a:r>
              <a:rPr lang="ru-RU" b="1" dirty="0" smtClean="0"/>
              <a:t>	        п.в</a:t>
            </a:r>
          </a:p>
          <a:p>
            <a:pPr>
              <a:buNone/>
            </a:pPr>
            <a:r>
              <a:rPr lang="ru-RU" b="1" dirty="0" smtClean="0"/>
              <a:t>В окно повеяло весною …</a:t>
            </a:r>
          </a:p>
          <a:p>
            <a:pPr>
              <a:buNone/>
            </a:pPr>
            <a:r>
              <a:rPr lang="ru-RU" b="1" dirty="0"/>
              <a:t>	</a:t>
            </a:r>
            <a:r>
              <a:rPr lang="ru-RU" b="1" dirty="0" smtClean="0"/>
              <a:t>  б.в</a:t>
            </a:r>
          </a:p>
          <a:p>
            <a:pPr>
              <a:buNone/>
            </a:pPr>
            <a:r>
              <a:rPr lang="ru-RU" b="1" dirty="0" smtClean="0"/>
              <a:t>Засвищут скоро соловьи,</a:t>
            </a:r>
          </a:p>
          <a:p>
            <a:pPr>
              <a:buNone/>
            </a:pPr>
            <a:r>
              <a:rPr lang="ru-RU" b="1" dirty="0" smtClean="0"/>
              <a:t>    	      б.в</a:t>
            </a:r>
          </a:p>
          <a:p>
            <a:pPr>
              <a:buNone/>
            </a:pPr>
            <a:r>
              <a:rPr lang="ru-RU" b="1" dirty="0" smtClean="0"/>
              <a:t>И лес оденется листвою!</a:t>
            </a:r>
            <a:endParaRPr lang="ru-RU" b="1" dirty="0"/>
          </a:p>
        </p:txBody>
      </p:sp>
      <p:pic>
        <p:nvPicPr>
          <p:cNvPr id="4" name="Рисунок 3" descr="200px-Luscinia_megarhynchos_Istria_0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00826" y="4429132"/>
            <a:ext cx="1714512" cy="2033578"/>
          </a:xfrm>
          <a:prstGeom prst="rect">
            <a:avLst/>
          </a:prstGeom>
        </p:spPr>
      </p:pic>
      <p:pic>
        <p:nvPicPr>
          <p:cNvPr id="5" name="Рисунок 4" descr="iCALAZAT9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29388" y="2071678"/>
            <a:ext cx="1785950" cy="221456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29600" cy="928694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6600" b="1" i="1" u="sng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</a:rPr>
              <a:t>Сегодня на уроке:</a:t>
            </a:r>
            <a:endParaRPr lang="ru-RU" sz="6600" b="1" i="1" u="sng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1285860"/>
            <a:ext cx="8229600" cy="4840303"/>
          </a:xfrm>
        </p:spPr>
        <p:txBody>
          <a:bodyPr>
            <a:normAutofit fontScale="92500" lnSpcReduction="10000"/>
          </a:bodyPr>
          <a:lstStyle/>
          <a:p>
            <a:r>
              <a:rPr lang="ru-RU" sz="4000" b="1" dirty="0" smtClean="0">
                <a:solidFill>
                  <a:schemeClr val="accent5">
                    <a:lumMod val="75000"/>
                  </a:schemeClr>
                </a:solidFill>
              </a:rPr>
              <a:t>Учимся грамотно писать родовые окончания глаголов прошедшего времени единственного числа;</a:t>
            </a:r>
            <a:endParaRPr lang="ru-RU" sz="4000" b="1" dirty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lang="ru-RU" sz="4000" b="1" dirty="0" smtClean="0">
                <a:solidFill>
                  <a:srgbClr val="7030A0"/>
                </a:solidFill>
              </a:rPr>
              <a:t>Развиваем память (письмо по памяти),  речь (придумать</a:t>
            </a:r>
          </a:p>
          <a:p>
            <a:pPr>
              <a:buNone/>
            </a:pPr>
            <a:r>
              <a:rPr lang="ru-RU" sz="4000" b="1" dirty="0" smtClean="0">
                <a:solidFill>
                  <a:srgbClr val="7030A0"/>
                </a:solidFill>
              </a:rPr>
              <a:t>   продолжение рассказа);</a:t>
            </a:r>
          </a:p>
          <a:p>
            <a:r>
              <a:rPr lang="ru-RU" sz="4000" b="1" dirty="0" smtClean="0">
                <a:solidFill>
                  <a:schemeClr val="bg2">
                    <a:lumMod val="50000"/>
                  </a:schemeClr>
                </a:solidFill>
              </a:rPr>
              <a:t>Проверяем свои знания по теме (самостоятельная работа);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313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7984" y="3286124"/>
            <a:ext cx="2643206" cy="2643206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154230"/>
          </a:xfrm>
        </p:spPr>
        <p:txBody>
          <a:bodyPr>
            <a:noAutofit/>
          </a:bodyPr>
          <a:lstStyle/>
          <a:p>
            <a:r>
              <a:rPr lang="ru-RU" sz="4800" b="1" dirty="0" smtClean="0"/>
              <a:t>Задремали звезды золотые,</a:t>
            </a:r>
            <a:br>
              <a:rPr lang="ru-RU" sz="4800" b="1" dirty="0" smtClean="0"/>
            </a:br>
            <a:r>
              <a:rPr lang="ru-RU" sz="4800" b="1" dirty="0" smtClean="0"/>
              <a:t>Задрожало зеркало затона.</a:t>
            </a:r>
            <a:endParaRPr lang="ru-RU" sz="4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500307"/>
            <a:ext cx="8229600" cy="257176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800" b="1" dirty="0" smtClean="0"/>
              <a:t>Затон - ?</a:t>
            </a:r>
          </a:p>
        </p:txBody>
      </p:sp>
      <p:pic>
        <p:nvPicPr>
          <p:cNvPr id="5" name="Рисунок 4" descr="iCA6BE23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43174" y="3500438"/>
            <a:ext cx="3908828" cy="264320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l"/>
            <a:r>
              <a:rPr lang="ru-RU" sz="40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По словарю С. И. Ожегова:</a:t>
            </a:r>
            <a:endParaRPr lang="ru-RU" sz="40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2">
                  <a:lumMod val="75000"/>
                </a:schemeClr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214422"/>
            <a:ext cx="8229600" cy="491174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i="1" dirty="0" smtClean="0">
                <a:solidFill>
                  <a:srgbClr val="C00000"/>
                </a:solidFill>
              </a:rPr>
              <a:t>Затон</a:t>
            </a:r>
            <a:r>
              <a:rPr lang="ru-RU" b="1" dirty="0" smtClean="0">
                <a:solidFill>
                  <a:srgbClr val="C00000"/>
                </a:solidFill>
              </a:rPr>
              <a:t> </a:t>
            </a:r>
            <a:r>
              <a:rPr lang="ru-RU" b="1" dirty="0" smtClean="0"/>
              <a:t>– 1) вдавшийся в берег речной залив, 		   заводь;</a:t>
            </a:r>
          </a:p>
          <a:p>
            <a:pPr>
              <a:buNone/>
            </a:pPr>
            <a:r>
              <a:rPr lang="ru-RU" b="1" dirty="0" smtClean="0"/>
              <a:t>		      2) место стоянки и ремонта речных 		судов, обычно оборудованное в 		речном заливе;</a:t>
            </a:r>
          </a:p>
          <a:p>
            <a:pPr>
              <a:buNone/>
            </a:pPr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</a:rPr>
              <a:t>Заводь</a:t>
            </a:r>
            <a:r>
              <a:rPr lang="ru-RU" b="1" i="1" dirty="0" smtClean="0">
                <a:solidFill>
                  <a:srgbClr val="00B050"/>
                </a:solidFill>
              </a:rPr>
              <a:t> </a:t>
            </a:r>
            <a:r>
              <a:rPr lang="ru-RU" b="1" dirty="0" smtClean="0"/>
              <a:t>– небольшой залив в реке (или    			озере) с замедленным течением;</a:t>
            </a:r>
          </a:p>
          <a:p>
            <a:pPr>
              <a:buNone/>
            </a:pPr>
            <a:r>
              <a:rPr lang="ru-RU" b="1" i="1" dirty="0" smtClean="0">
                <a:solidFill>
                  <a:schemeClr val="accent6">
                    <a:lumMod val="75000"/>
                  </a:schemeClr>
                </a:solidFill>
              </a:rPr>
              <a:t>Залив </a:t>
            </a:r>
            <a:r>
              <a:rPr lang="ru-RU" b="1" dirty="0" smtClean="0"/>
              <a:t>– водное пространство, вдавшееся в 	     сушу;</a:t>
            </a:r>
            <a:endParaRPr lang="ru-RU" b="1" dirty="0"/>
          </a:p>
        </p:txBody>
      </p:sp>
      <p:pic>
        <p:nvPicPr>
          <p:cNvPr id="5" name="Рисунок 4" descr="iCA9W36GL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43702" y="0"/>
            <a:ext cx="2357454" cy="135729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7200" b="1" i="1" dirty="0" smtClean="0">
                <a:ln w="1905"/>
                <a:solidFill>
                  <a:schemeClr val="accent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Письмо по памяти</a:t>
            </a:r>
            <a:endParaRPr lang="ru-RU" sz="7200" b="1" i="1" dirty="0">
              <a:ln w="1905"/>
              <a:solidFill>
                <a:schemeClr val="accent2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571612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		</a:t>
            </a:r>
          </a:p>
          <a:p>
            <a:pPr>
              <a:buNone/>
            </a:pPr>
            <a:r>
              <a:rPr lang="ru-RU" sz="4800" b="1" dirty="0" smtClean="0"/>
              <a:t>   Задремали звезды золотые</a:t>
            </a:r>
            <a:r>
              <a:rPr lang="ru-RU" sz="4800" dirty="0" smtClean="0"/>
              <a:t>, </a:t>
            </a:r>
          </a:p>
          <a:p>
            <a:pPr>
              <a:buNone/>
            </a:pPr>
            <a:r>
              <a:rPr lang="ru-RU" sz="4800" dirty="0" smtClean="0"/>
              <a:t>  </a:t>
            </a:r>
          </a:p>
          <a:p>
            <a:pPr>
              <a:buNone/>
            </a:pPr>
            <a:r>
              <a:rPr lang="ru-RU" sz="4800" b="1" dirty="0" smtClean="0"/>
              <a:t>   Задрожало зеркало затона.</a:t>
            </a:r>
            <a:endParaRPr lang="ru-RU" sz="4800" b="1" dirty="0"/>
          </a:p>
        </p:txBody>
      </p:sp>
      <p:sp>
        <p:nvSpPr>
          <p:cNvPr id="4" name="Овал 3"/>
          <p:cNvSpPr/>
          <p:nvPr/>
        </p:nvSpPr>
        <p:spPr>
          <a:xfrm>
            <a:off x="1214414" y="2928934"/>
            <a:ext cx="214314" cy="214314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2214546" y="2928934"/>
            <a:ext cx="214314" cy="214314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6429388" y="2928934"/>
            <a:ext cx="214314" cy="214314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7072330" y="2928934"/>
            <a:ext cx="214314" cy="214314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1285852" y="4714884"/>
            <a:ext cx="214314" cy="214314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2214546" y="4714884"/>
            <a:ext cx="214314" cy="214314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3643306" y="4643446"/>
            <a:ext cx="214314" cy="214314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5214942" y="4714884"/>
            <a:ext cx="214314" cy="214314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5929322" y="4714884"/>
            <a:ext cx="214314" cy="214314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6643702" y="4714884"/>
            <a:ext cx="214314" cy="214314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5" grpId="0" animBg="1"/>
      <p:bldP spid="6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600" b="1" i="1" dirty="0" smtClean="0">
                <a:solidFill>
                  <a:schemeClr val="accent2">
                    <a:lumMod val="75000"/>
                  </a:schemeClr>
                </a:solidFill>
              </a:rPr>
              <a:t>Прочитайте и назовите форму данных глаголов:</a:t>
            </a:r>
            <a:endParaRPr lang="ru-RU" sz="3600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571612"/>
            <a:ext cx="8229600" cy="5072098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 smtClean="0"/>
              <a:t>Дружить, беречь, полоть, стеречь, собирать, </a:t>
            </a:r>
          </a:p>
          <a:p>
            <a:pPr>
              <a:buNone/>
            </a:pPr>
            <a:r>
              <a:rPr lang="ru-RU" b="1" dirty="0" smtClean="0"/>
              <a:t>   нести, красить, жечь, запрячь, везти.</a:t>
            </a:r>
          </a:p>
          <a:p>
            <a:pPr algn="ctr">
              <a:buNone/>
            </a:pPr>
            <a:r>
              <a:rPr lang="ru-RU" sz="3900" b="1" i="1" dirty="0" smtClean="0">
                <a:solidFill>
                  <a:srgbClr val="7030A0"/>
                </a:solidFill>
              </a:rPr>
              <a:t>Проверь себя:</a:t>
            </a:r>
          </a:p>
          <a:p>
            <a:pPr>
              <a:buNone/>
            </a:pPr>
            <a:r>
              <a:rPr lang="ru-RU" b="1" dirty="0" smtClean="0"/>
              <a:t>Дружить,полоть,	беречь, стеречь, </a:t>
            </a:r>
          </a:p>
          <a:p>
            <a:pPr>
              <a:buNone/>
            </a:pPr>
            <a:r>
              <a:rPr lang="ru-RU" b="1" dirty="0" smtClean="0"/>
              <a:t>везти, собирать,		жечь, запрячь</a:t>
            </a:r>
          </a:p>
          <a:p>
            <a:pPr>
              <a:buNone/>
            </a:pPr>
            <a:r>
              <a:rPr lang="ru-RU" b="1" dirty="0" smtClean="0"/>
              <a:t>красить, везти</a:t>
            </a:r>
          </a:p>
          <a:p>
            <a:pPr>
              <a:buNone/>
            </a:pPr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</a:rPr>
              <a:t>Вывод:  </a:t>
            </a:r>
            <a:r>
              <a:rPr lang="ru-RU" b="1" dirty="0" smtClean="0"/>
              <a:t>среди глаголов неопределенной формы, кроме глаголов с суффиксами – </a:t>
            </a:r>
            <a:r>
              <a:rPr lang="ru-RU" b="1" dirty="0" err="1" smtClean="0">
                <a:solidFill>
                  <a:schemeClr val="tx2">
                    <a:lumMod val="75000"/>
                  </a:schemeClr>
                </a:solidFill>
              </a:rPr>
              <a:t>ть</a:t>
            </a:r>
            <a:r>
              <a:rPr lang="ru-RU" b="1" dirty="0" smtClean="0"/>
              <a:t> -, </a:t>
            </a:r>
            <a:r>
              <a:rPr lang="ru-RU" b="1" dirty="0" err="1" smtClean="0">
                <a:solidFill>
                  <a:schemeClr val="tx2">
                    <a:lumMod val="75000"/>
                  </a:schemeClr>
                </a:solidFill>
              </a:rPr>
              <a:t>ти</a:t>
            </a:r>
            <a:r>
              <a:rPr lang="ru-RU" b="1" dirty="0" smtClean="0"/>
              <a:t> -, есть глаголы на –</a:t>
            </a:r>
            <a:r>
              <a:rPr lang="ru-RU" b="1" dirty="0" err="1" smtClean="0">
                <a:solidFill>
                  <a:schemeClr val="tx2">
                    <a:lumMod val="75000"/>
                  </a:schemeClr>
                </a:solidFill>
              </a:rPr>
              <a:t>чь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;</a:t>
            </a:r>
            <a:r>
              <a:rPr lang="ru-RU" b="1" dirty="0" smtClean="0"/>
              <a:t>  - </a:t>
            </a:r>
            <a:r>
              <a:rPr lang="ru-RU" b="1" dirty="0" err="1" smtClean="0">
                <a:solidFill>
                  <a:schemeClr val="tx2">
                    <a:lumMod val="75000"/>
                  </a:schemeClr>
                </a:solidFill>
              </a:rPr>
              <a:t>чь</a:t>
            </a:r>
            <a:r>
              <a:rPr lang="ru-RU" b="1" dirty="0" smtClean="0"/>
              <a:t> входит в состав корня и не является суффиксом.			</a:t>
            </a:r>
            <a:endParaRPr lang="ru-RU" b="1" dirty="0"/>
          </a:p>
        </p:txBody>
      </p:sp>
      <p:pic>
        <p:nvPicPr>
          <p:cNvPr id="14" name="Рисунок 13" descr="267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14290"/>
            <a:ext cx="1352550" cy="135255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3714744" y="3143248"/>
            <a:ext cx="45719" cy="11430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86808" cy="114300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2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</a:rPr>
              <a:t>Образуйте глаголы прошедшего времени единственного и множественного чисел</a:t>
            </a:r>
            <a:endParaRPr lang="ru-RU" sz="3200" b="1" i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1357298"/>
            <a:ext cx="8229600" cy="5072098"/>
          </a:xfrm>
        </p:spPr>
        <p:txBody>
          <a:bodyPr>
            <a:normAutofit fontScale="92500"/>
          </a:bodyPr>
          <a:lstStyle/>
          <a:p>
            <a:r>
              <a:rPr lang="ru-RU" sz="4000" b="1" dirty="0" smtClean="0"/>
              <a:t>Дышать, ходить, пасти, жечь, смотреть, беречь, нести.</a:t>
            </a:r>
          </a:p>
          <a:p>
            <a:endParaRPr lang="ru-RU" dirty="0" smtClean="0"/>
          </a:p>
          <a:p>
            <a:pPr marL="0" indent="0">
              <a:buNone/>
            </a:pP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</a:rPr>
              <a:t>   </a:t>
            </a:r>
            <a:r>
              <a:rPr lang="ru-RU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</a:rPr>
              <a:t>м.р		   ж.р		      с.р	           мн.ч	</a:t>
            </a:r>
          </a:p>
          <a:p>
            <a:pPr marL="0" indent="0">
              <a:buNone/>
            </a:pPr>
            <a:r>
              <a:rPr lang="ru-RU" b="1" dirty="0" smtClean="0"/>
              <a:t>Дышал        дышал а	    дышал о       дышал и</a:t>
            </a:r>
          </a:p>
          <a:p>
            <a:pPr marL="0" indent="0">
              <a:buNone/>
            </a:pPr>
            <a:endParaRPr lang="ru-RU" b="1" dirty="0" smtClean="0"/>
          </a:p>
          <a:p>
            <a:pPr marL="0" indent="0">
              <a:buNone/>
            </a:pPr>
            <a:r>
              <a:rPr lang="ru-RU" b="1" i="1" dirty="0" smtClean="0"/>
              <a:t>Работаем самостоятельно, по вариантам (по 3 слова: </a:t>
            </a:r>
            <a:r>
              <a:rPr lang="ru-RU" b="1" i="1" dirty="0" smtClean="0">
                <a:solidFill>
                  <a:srgbClr val="0000FF"/>
                </a:solidFill>
              </a:rPr>
              <a:t>1 в. – ходить, пасти, жечь;</a:t>
            </a:r>
          </a:p>
          <a:p>
            <a:pPr marL="0" indent="0">
              <a:buNone/>
            </a:pPr>
            <a:r>
              <a:rPr lang="ru-RU" b="1" i="1" dirty="0" smtClean="0">
                <a:solidFill>
                  <a:srgbClr val="7030A0"/>
                </a:solidFill>
              </a:rPr>
              <a:t>2 в. – смотреть, беречь, нести;)</a:t>
            </a:r>
          </a:p>
          <a:p>
            <a:pPr marL="0" indent="0">
              <a:buNone/>
            </a:pPr>
            <a:endParaRPr lang="ru-RU" i="1" dirty="0" smtClean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11" name="Рисунок 10" descr="70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86644" y="1142984"/>
            <a:ext cx="1571636" cy="2000264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2285984" y="3357562"/>
            <a:ext cx="45719" cy="10715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4286248" y="3357562"/>
            <a:ext cx="45719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6357950" y="3357562"/>
            <a:ext cx="45719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7929586" y="3857628"/>
            <a:ext cx="285752" cy="28575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5857884" y="3857628"/>
            <a:ext cx="285752" cy="28575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3714744" y="3857628"/>
            <a:ext cx="285752" cy="28575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1857356" y="3857628"/>
            <a:ext cx="285752" cy="28575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6" grpId="0" animBg="1"/>
      <p:bldP spid="17" grpId="0" animBg="1"/>
      <p:bldP spid="18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Другая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874</TotalTime>
  <Words>331</Words>
  <Application>Microsoft Office PowerPoint</Application>
  <PresentationFormat>Экран (4:3)</PresentationFormat>
  <Paragraphs>93</Paragraphs>
  <Slides>19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Урок- презентация  по  русскому языку  в 4 классе</vt:lpstr>
      <vt:lpstr>Тема урока: Прошедшее время глагола</vt:lpstr>
      <vt:lpstr>Назовите глаголы и определите их время:</vt:lpstr>
      <vt:lpstr>Сегодня на уроке:</vt:lpstr>
      <vt:lpstr>Задремали звезды золотые, Задрожало зеркало затона.</vt:lpstr>
      <vt:lpstr>По словарю С. И. Ожегова:</vt:lpstr>
      <vt:lpstr>Письмо по памяти</vt:lpstr>
      <vt:lpstr>Прочитайте и назовите форму данных глаголов:</vt:lpstr>
      <vt:lpstr>Образуйте глаголы прошедшего времени единственного и множественного чисел</vt:lpstr>
      <vt:lpstr>Взаимопроверка:</vt:lpstr>
      <vt:lpstr>Вывод:</vt:lpstr>
      <vt:lpstr>   Подумай!</vt:lpstr>
      <vt:lpstr>Физминутка</vt:lpstr>
      <vt:lpstr>Выборочное списывание</vt:lpstr>
      <vt:lpstr>Поиграем в слова (кто больше составит слов за 1 минуту)</vt:lpstr>
      <vt:lpstr>Самостоятельная работа</vt:lpstr>
      <vt:lpstr>Развитие речи</vt:lpstr>
      <vt:lpstr>Итог урока:</vt:lpstr>
      <vt:lpstr>Спасибо за урок!</vt:lpstr>
    </vt:vector>
  </TitlesOfParts>
  <Company>*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русского языка в 4 классе по теме «Прошедшее время глагола»</dc:title>
  <dc:creator>*</dc:creator>
  <cp:lastModifiedBy>*</cp:lastModifiedBy>
  <cp:revision>100</cp:revision>
  <dcterms:created xsi:type="dcterms:W3CDTF">2009-11-20T10:24:55Z</dcterms:created>
  <dcterms:modified xsi:type="dcterms:W3CDTF">2013-03-30T14:22:21Z</dcterms:modified>
</cp:coreProperties>
</file>