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C9198-47C3-4C89-9E39-4FF72AAC175E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AF3EE-F820-443E-9301-FE92940C4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C9198-47C3-4C89-9E39-4FF72AAC175E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AF3EE-F820-443E-9301-FE92940C4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C9198-47C3-4C89-9E39-4FF72AAC175E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AF3EE-F820-443E-9301-FE92940C4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C9198-47C3-4C89-9E39-4FF72AAC175E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AF3EE-F820-443E-9301-FE92940C4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C9198-47C3-4C89-9E39-4FF72AAC175E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AF3EE-F820-443E-9301-FE92940C4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C9198-47C3-4C89-9E39-4FF72AAC175E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AF3EE-F820-443E-9301-FE92940C4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C9198-47C3-4C89-9E39-4FF72AAC175E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AF3EE-F820-443E-9301-FE92940C4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C9198-47C3-4C89-9E39-4FF72AAC175E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AF3EE-F820-443E-9301-FE92940C4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C9198-47C3-4C89-9E39-4FF72AAC175E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AF3EE-F820-443E-9301-FE92940C4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C9198-47C3-4C89-9E39-4FF72AAC175E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AF3EE-F820-443E-9301-FE92940C4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C9198-47C3-4C89-9E39-4FF72AAC175E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AF3EE-F820-443E-9301-FE92940C4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C9198-47C3-4C89-9E39-4FF72AAC175E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AF3EE-F820-443E-9301-FE92940C4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cs11149.vkontakte.ru/u8092236/-14/x_7922afa5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tat17.privet.ru/lr/0922f47ced4183af22f81180dcc042ef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virt-muzei.59428s008.edusite.ru/images/p10_poklonroditelyam1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proza.ru/pics/2009/02/06/399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642941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Районная научно- практическая конференция «Первоцвет»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1357298"/>
            <a:ext cx="6343672" cy="1357322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</a:rPr>
              <a:t>Родительское </a:t>
            </a:r>
            <a:r>
              <a:rPr lang="ru-RU" sz="6000" b="1" dirty="0" smtClean="0">
                <a:solidFill>
                  <a:srgbClr val="0070C0"/>
                </a:solidFill>
              </a:rPr>
              <a:t>благословение</a:t>
            </a:r>
            <a:endParaRPr lang="ru-RU" sz="6000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43570" y="4286256"/>
            <a:ext cx="31432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Выполнила: Бендер Екатерина, ученица 4 Г класса ГБОУ СОШ села Кошки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357554" y="5929330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2013 </a:t>
            </a:r>
            <a:r>
              <a:rPr lang="ru-RU" dirty="0" smtClean="0"/>
              <a:t>г.</a:t>
            </a:r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lum bright="20000" contrast="-3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714480" y="3071810"/>
            <a:ext cx="3275856" cy="302371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«Сказка о царе </a:t>
            </a:r>
            <a:r>
              <a:rPr lang="ru-RU" b="1" dirty="0" err="1">
                <a:solidFill>
                  <a:srgbClr val="0070C0"/>
                </a:solidFill>
              </a:rPr>
              <a:t>С</a:t>
            </a:r>
            <a:r>
              <a:rPr lang="ru-RU" b="1" dirty="0" err="1" smtClean="0">
                <a:solidFill>
                  <a:srgbClr val="0070C0"/>
                </a:solidFill>
              </a:rPr>
              <a:t>алтане</a:t>
            </a:r>
            <a:r>
              <a:rPr lang="ru-RU" b="1" dirty="0" smtClean="0">
                <a:solidFill>
                  <a:srgbClr val="0070C0"/>
                </a:solidFill>
              </a:rPr>
              <a:t>»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 А. С. Пушкин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Над главою их покорной</a:t>
            </a:r>
          </a:p>
          <a:p>
            <a:pPr>
              <a:buNone/>
            </a:pPr>
            <a:r>
              <a:rPr lang="ru-RU" b="1" dirty="0" smtClean="0"/>
              <a:t>  Мать иконой чудотворной</a:t>
            </a:r>
          </a:p>
          <a:p>
            <a:pPr>
              <a:buNone/>
            </a:pPr>
            <a:r>
              <a:rPr lang="ru-RU" b="1" dirty="0" smtClean="0"/>
              <a:t>   Слёзы льет и говорит:</a:t>
            </a:r>
          </a:p>
          <a:p>
            <a:pPr>
              <a:buNone/>
            </a:pPr>
            <a:r>
              <a:rPr lang="ru-RU" b="1" dirty="0" smtClean="0"/>
              <a:t>   «Бог вас, дети, наградит».</a:t>
            </a:r>
          </a:p>
          <a:p>
            <a:pPr algn="r"/>
            <a:r>
              <a:rPr lang="ru-RU" b="1" dirty="0" smtClean="0"/>
              <a:t>Просим оба разрешенья</a:t>
            </a:r>
          </a:p>
          <a:p>
            <a:pPr algn="r">
              <a:buNone/>
            </a:pPr>
            <a:r>
              <a:rPr lang="ru-RU" b="1" dirty="0" smtClean="0"/>
              <a:t>   Твоего </a:t>
            </a:r>
            <a:r>
              <a:rPr lang="ru-RU" b="1" dirty="0" smtClean="0"/>
              <a:t>благословенья</a:t>
            </a:r>
            <a:r>
              <a:rPr lang="ru-RU" b="1" dirty="0" smtClean="0"/>
              <a:t>,</a:t>
            </a:r>
          </a:p>
          <a:p>
            <a:pPr algn="r">
              <a:buNone/>
            </a:pPr>
            <a:r>
              <a:rPr lang="ru-RU" b="1" dirty="0" smtClean="0"/>
              <a:t>  Ты детей </a:t>
            </a:r>
            <a:r>
              <a:rPr lang="ru-RU" b="1" dirty="0" smtClean="0"/>
              <a:t>благослови</a:t>
            </a:r>
            <a:endParaRPr lang="ru-RU" b="1" dirty="0" smtClean="0"/>
          </a:p>
          <a:p>
            <a:pPr algn="r">
              <a:buNone/>
            </a:pPr>
            <a:r>
              <a:rPr lang="ru-RU" b="1" dirty="0" smtClean="0"/>
              <a:t>   Жить в совете и любви.</a:t>
            </a:r>
            <a:endParaRPr lang="ru-RU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86512" y="857232"/>
            <a:ext cx="2062012" cy="2745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 descr="ллллллллллл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3857628"/>
            <a:ext cx="3532505" cy="2000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</a:rPr>
              <a:t>Житие Сергия </a:t>
            </a:r>
            <a:br>
              <a:rPr lang="ru-RU" sz="5400" b="1" dirty="0" smtClean="0">
                <a:solidFill>
                  <a:srgbClr val="0070C0"/>
                </a:solidFill>
              </a:rPr>
            </a:br>
            <a:r>
              <a:rPr lang="ru-RU" sz="5400" b="1" dirty="0" smtClean="0">
                <a:solidFill>
                  <a:srgbClr val="0070C0"/>
                </a:solidFill>
              </a:rPr>
              <a:t>Радонежского</a:t>
            </a:r>
            <a:endParaRPr lang="ru-RU" sz="54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«Теперь дай мне, </a:t>
            </a:r>
            <a:r>
              <a:rPr lang="ru-RU" sz="5400" b="1" dirty="0" err="1" smtClean="0"/>
              <a:t>владыко</a:t>
            </a:r>
            <a:r>
              <a:rPr lang="ru-RU" sz="5400" b="1" dirty="0" smtClean="0"/>
              <a:t>, своё согласие, чтобы с </a:t>
            </a:r>
            <a:r>
              <a:rPr lang="ru-RU" sz="5400" b="1" dirty="0" smtClean="0"/>
              <a:t>благословением </a:t>
            </a:r>
            <a:r>
              <a:rPr lang="ru-RU" sz="5400" b="1" dirty="0" smtClean="0"/>
              <a:t>твоим я начал иноческую жизнь».</a:t>
            </a:r>
            <a:endParaRPr lang="ru-RU" sz="5400" b="1" dirty="0"/>
          </a:p>
        </p:txBody>
      </p:sp>
      <p:pic>
        <p:nvPicPr>
          <p:cNvPr id="4098" name="Picture 2" descr="http://im2-tub-ru.yandex.net/i?id=240620251-56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214290"/>
            <a:ext cx="1727371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71473" y="571480"/>
          <a:ext cx="8001054" cy="516541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67018"/>
                <a:gridCol w="2667018"/>
                <a:gridCol w="2667018"/>
              </a:tblGrid>
              <a:tr h="92869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Автор, сказка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На что даётся </a:t>
                      </a:r>
                      <a:r>
                        <a:rPr lang="ru-RU" sz="2400" b="1" dirty="0" smtClean="0"/>
                        <a:t>благословение</a:t>
                      </a:r>
                      <a:r>
                        <a:rPr lang="ru-RU" sz="2400" b="1" dirty="0" smtClean="0"/>
                        <a:t>?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Сила </a:t>
                      </a:r>
                      <a:r>
                        <a:rPr lang="ru-RU" sz="2400" b="1" dirty="0" smtClean="0"/>
                        <a:t>благословения</a:t>
                      </a:r>
                      <a:endParaRPr lang="ru-RU" sz="2400" b="1" dirty="0"/>
                    </a:p>
                  </a:txBody>
                  <a:tcPr/>
                </a:tc>
              </a:tr>
              <a:tr h="1303744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А. С. Пушкин «Сказка о царе </a:t>
                      </a:r>
                      <a:r>
                        <a:rPr lang="ru-RU" sz="2000" b="1" dirty="0" err="1" smtClean="0"/>
                        <a:t>Салтане</a:t>
                      </a:r>
                      <a:r>
                        <a:rPr lang="ru-RU" sz="2000" b="1" dirty="0" smtClean="0"/>
                        <a:t> …»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На счастливый брак.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Герои победили</a:t>
                      </a:r>
                      <a:r>
                        <a:rPr lang="ru-RU" sz="2000" b="1" baseline="0" dirty="0" smtClean="0"/>
                        <a:t> все невзгоды, жили вместе долго и счастливо.</a:t>
                      </a:r>
                      <a:endParaRPr lang="ru-RU" sz="2000" b="1" dirty="0"/>
                    </a:p>
                  </a:txBody>
                  <a:tcPr/>
                </a:tc>
              </a:tr>
              <a:tr h="1303744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С. Аксаков «Аленький цветочек»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На помощь родителям, на спасение отца от «смерти лютой».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Отец  спасён, дочь нашла свое счастье, побороли колдовство.</a:t>
                      </a:r>
                      <a:endParaRPr lang="ru-RU" sz="2000" b="1" dirty="0"/>
                    </a:p>
                  </a:txBody>
                  <a:tcPr/>
                </a:tc>
              </a:tr>
              <a:tr h="1303744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А. С. Пушкин «Сказка о мёртвой</a:t>
                      </a:r>
                      <a:r>
                        <a:rPr lang="ru-RU" sz="2000" b="1" baseline="0" dirty="0" smtClean="0"/>
                        <a:t> царевне и семи богатырях».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На поиски невесты.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Герой нашёл невесту, преодолел все трудности, был счастлив со своей невестой.</a:t>
                      </a:r>
                      <a:endParaRPr lang="ru-RU" sz="20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Вывод: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Родительское </a:t>
            </a:r>
            <a:r>
              <a:rPr lang="ru-RU" b="1" dirty="0" smtClean="0"/>
              <a:t>благословение </a:t>
            </a:r>
            <a:r>
              <a:rPr lang="ru-RU" b="1" dirty="0" smtClean="0"/>
              <a:t>– это самое большое наследство, которое родители оставляют своим детям.</a:t>
            </a:r>
          </a:p>
          <a:p>
            <a:r>
              <a:rPr lang="ru-RU" b="1" dirty="0" smtClean="0"/>
              <a:t>Дети, получившие родительское </a:t>
            </a:r>
            <a:r>
              <a:rPr lang="ru-RU" b="1" dirty="0" smtClean="0"/>
              <a:t>благословение</a:t>
            </a:r>
            <a:r>
              <a:rPr lang="ru-RU" b="1" dirty="0" smtClean="0"/>
              <a:t>, чаще всего успешны. Чтобы обрести мир в душе, дети должны позаботиться получить </a:t>
            </a:r>
            <a:r>
              <a:rPr lang="ru-RU" b="1" dirty="0" smtClean="0"/>
              <a:t>благословение </a:t>
            </a:r>
            <a:r>
              <a:rPr lang="ru-RU" b="1" dirty="0" smtClean="0"/>
              <a:t>от матери и отца.</a:t>
            </a:r>
            <a:endParaRPr lang="ru-RU" b="1" dirty="0"/>
          </a:p>
        </p:txBody>
      </p:sp>
      <p:pic>
        <p:nvPicPr>
          <p:cNvPr id="4" name="Picture 2" descr="F:\орксэ\92babc40ae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12" y="142852"/>
            <a:ext cx="2000264" cy="15001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2357454"/>
          </a:xfrm>
        </p:spPr>
        <p:txBody>
          <a:bodyPr>
            <a:noAutofit/>
          </a:bodyPr>
          <a:lstStyle/>
          <a:p>
            <a:r>
              <a:rPr lang="ru-RU" sz="8800" b="1" dirty="0" smtClean="0">
                <a:solidFill>
                  <a:srgbClr val="0070C0"/>
                </a:solidFill>
              </a:rPr>
              <a:t>Спасибо за внимание!</a:t>
            </a:r>
            <a:endParaRPr lang="ru-RU" sz="8800" b="1" dirty="0">
              <a:solidFill>
                <a:srgbClr val="0070C0"/>
              </a:solidFill>
            </a:endParaRPr>
          </a:p>
        </p:txBody>
      </p:sp>
      <p:pic>
        <p:nvPicPr>
          <p:cNvPr id="1025" name="Picture 1" descr="C:\Documents and Settings\User\Рабочий стол\IMG_41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3500438"/>
            <a:ext cx="2786082" cy="28204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8544"/>
          </a:xfrm>
        </p:spPr>
        <p:txBody>
          <a:bodyPr>
            <a:normAutofit/>
          </a:bodyPr>
          <a:lstStyle/>
          <a:p>
            <a:pPr algn="r"/>
            <a:r>
              <a:rPr lang="ru-RU" b="1" dirty="0" smtClean="0">
                <a:solidFill>
                  <a:srgbClr val="0070C0"/>
                </a:solidFill>
              </a:rPr>
              <a:t>Родительское </a:t>
            </a:r>
            <a:r>
              <a:rPr lang="ru-RU" b="1" dirty="0" smtClean="0">
                <a:solidFill>
                  <a:srgbClr val="0070C0"/>
                </a:solidFill>
              </a:rPr>
              <a:t>благословение </a:t>
            </a:r>
            <a:r>
              <a:rPr lang="ru-RU" b="1" dirty="0" smtClean="0">
                <a:solidFill>
                  <a:srgbClr val="0070C0"/>
                </a:solidFill>
              </a:rPr>
              <a:t>в воде не тонет и в огне не горит.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sz="2400" b="1" dirty="0" smtClean="0"/>
              <a:t>(русская народная пословица)</a:t>
            </a:r>
            <a:endParaRPr lang="ru-RU" sz="2400" b="1" dirty="0"/>
          </a:p>
        </p:txBody>
      </p:sp>
      <p:pic>
        <p:nvPicPr>
          <p:cNvPr id="5" name="Picture 8" descr="Картинка 14 из 135434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331370" y="2643188"/>
            <a:ext cx="4524122" cy="3482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 descr="i?id=412107816-47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1643050"/>
            <a:ext cx="3262327" cy="45303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/>
          </a:bodyPr>
          <a:lstStyle/>
          <a:p>
            <a:pPr algn="l"/>
            <a:r>
              <a:rPr lang="ru-RU" sz="3100" b="1" dirty="0" smtClean="0">
                <a:solidFill>
                  <a:srgbClr val="0070C0"/>
                </a:solidFill>
              </a:rPr>
              <a:t>Цель: </a:t>
            </a:r>
            <a:r>
              <a:rPr lang="ru-RU" sz="3100" b="1" dirty="0" smtClean="0"/>
              <a:t>узнать об обряде родительского </a:t>
            </a:r>
            <a:r>
              <a:rPr lang="ru-RU" sz="3100" b="1" dirty="0" smtClean="0"/>
              <a:t>благословения </a:t>
            </a:r>
            <a:r>
              <a:rPr lang="ru-RU" sz="3100" b="1" dirty="0" smtClean="0"/>
              <a:t>и его необходимости в разных жизненных ситуациях.</a:t>
            </a:r>
            <a:endParaRPr lang="ru-RU" sz="31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84017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b="1" dirty="0" smtClean="0">
                <a:solidFill>
                  <a:srgbClr val="0070C0"/>
                </a:solidFill>
              </a:rPr>
              <a:t>Задачи: </a:t>
            </a:r>
          </a:p>
          <a:p>
            <a:r>
              <a:rPr lang="ru-RU" b="1" dirty="0" smtClean="0"/>
              <a:t>уточнить значение </a:t>
            </a:r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родительского </a:t>
            </a:r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</a:t>
            </a:r>
            <a:r>
              <a:rPr lang="ru-RU" b="1" dirty="0" smtClean="0"/>
              <a:t>благословения</a:t>
            </a:r>
            <a:r>
              <a:rPr lang="ru-RU" b="1" dirty="0" smtClean="0"/>
              <a:t>;</a:t>
            </a:r>
          </a:p>
          <a:p>
            <a:r>
              <a:rPr lang="ru-RU" b="1" dirty="0"/>
              <a:t>у</a:t>
            </a:r>
            <a:r>
              <a:rPr lang="ru-RU" b="1" dirty="0" smtClean="0"/>
              <a:t>знать, в каких случаях </a:t>
            </a:r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дается родительское </a:t>
            </a:r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 </a:t>
            </a:r>
            <a:r>
              <a:rPr lang="ru-RU" b="1" dirty="0" smtClean="0"/>
              <a:t>благословение</a:t>
            </a:r>
            <a:r>
              <a:rPr lang="ru-RU" b="1" dirty="0" smtClean="0"/>
              <a:t>;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i?id=260637886-36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0"/>
            <a:ext cx="1585913" cy="2286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          </a:t>
            </a:r>
            <a:r>
              <a:rPr lang="ru-RU" b="1" dirty="0" smtClean="0">
                <a:solidFill>
                  <a:srgbClr val="0070C0"/>
                </a:solidFill>
              </a:rPr>
              <a:t>Что такое </a:t>
            </a:r>
            <a:r>
              <a:rPr lang="ru-RU" b="1" dirty="0" smtClean="0">
                <a:solidFill>
                  <a:srgbClr val="0070C0"/>
                </a:solidFill>
              </a:rPr>
              <a:t>благословение</a:t>
            </a:r>
            <a:r>
              <a:rPr lang="ru-RU" b="1" dirty="0" smtClean="0">
                <a:solidFill>
                  <a:srgbClr val="0070C0"/>
                </a:solidFill>
              </a:rPr>
              <a:t>?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rmAutofit/>
          </a:bodyPr>
          <a:lstStyle/>
          <a:p>
            <a:r>
              <a:rPr lang="ru-RU" b="1" dirty="0" smtClean="0"/>
              <a:t>          </a:t>
            </a:r>
            <a:r>
              <a:rPr lang="ru-RU" b="1" dirty="0" smtClean="0"/>
              <a:t>Благословение</a:t>
            </a:r>
            <a:r>
              <a:rPr lang="ru-RU" dirty="0" smtClean="0"/>
              <a:t> </a:t>
            </a:r>
            <a:r>
              <a:rPr lang="ru-RU" dirty="0" smtClean="0"/>
              <a:t>– это подтверждение      	 своего одобрения, пожелание удачи и  	счастья.</a:t>
            </a:r>
          </a:p>
          <a:p>
            <a:r>
              <a:rPr lang="ru-RU" dirty="0" smtClean="0"/>
              <a:t>На </a:t>
            </a:r>
            <a:r>
              <a:rPr lang="ru-RU" dirty="0"/>
              <a:t>Р</a:t>
            </a:r>
            <a:r>
              <a:rPr lang="ru-RU" dirty="0" smtClean="0"/>
              <a:t>уси самым необходимым и важным считалось родительское </a:t>
            </a:r>
            <a:r>
              <a:rPr lang="ru-RU" dirty="0" smtClean="0"/>
              <a:t>благословение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Родительское </a:t>
            </a:r>
            <a:r>
              <a:rPr lang="ru-RU" dirty="0" smtClean="0"/>
              <a:t>благословение </a:t>
            </a:r>
            <a:r>
              <a:rPr lang="ru-RU" dirty="0" smtClean="0"/>
              <a:t>– это одобрение родителями задуманного дела, поступка, воспринималось детьми как помощь и защиту.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>
                <a:solidFill>
                  <a:srgbClr val="0070C0"/>
                </a:solidFill>
              </a:rPr>
              <a:t>Кто </a:t>
            </a:r>
            <a:r>
              <a:rPr lang="ru-RU" b="1" dirty="0" smtClean="0">
                <a:solidFill>
                  <a:srgbClr val="0070C0"/>
                </a:solidFill>
              </a:rPr>
              <a:t>благословляет</a:t>
            </a:r>
            <a:r>
              <a:rPr lang="ru-RU" b="1" dirty="0" smtClean="0">
                <a:solidFill>
                  <a:srgbClr val="0070C0"/>
                </a:solidFill>
              </a:rPr>
              <a:t>?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Мать </a:t>
            </a:r>
            <a:r>
              <a:rPr lang="ru-RU" dirty="0" smtClean="0"/>
              <a:t>– получить материнское </a:t>
            </a:r>
            <a:r>
              <a:rPr lang="ru-RU" dirty="0" smtClean="0"/>
              <a:t>благословение</a:t>
            </a:r>
            <a:r>
              <a:rPr lang="ru-RU" dirty="0" smtClean="0"/>
              <a:t>, это значит вернуть себе энергию жизни, необходимую каждому, чтобы «жить – поживать да добра наживать».</a:t>
            </a:r>
          </a:p>
          <a:p>
            <a:r>
              <a:rPr lang="ru-RU" b="1" dirty="0" smtClean="0"/>
              <a:t>Отец</a:t>
            </a:r>
            <a:r>
              <a:rPr lang="ru-RU" dirty="0" smtClean="0"/>
              <a:t> – наделяет ребенка мужскими качествами как ответственность, твёрдость, сила воли, благородство, … 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8" y="214290"/>
            <a:ext cx="2428904" cy="1619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i?id=276137260-47-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5107312"/>
            <a:ext cx="2124060" cy="15859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lum bright="20000" contrast="-3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000892" y="4760312"/>
            <a:ext cx="2143108" cy="197815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17" descr="Картинка 11 из 28349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142852"/>
            <a:ext cx="1290718" cy="19288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Суть </a:t>
            </a:r>
            <a:r>
              <a:rPr lang="ru-RU" b="1" dirty="0" smtClean="0">
                <a:solidFill>
                  <a:srgbClr val="0070C0"/>
                </a:solidFill>
              </a:rPr>
              <a:t>благословения 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/>
              <a:t>       Вокруг ребёнка создается защитный кокон, который не позволяет ему попадать в неприятности и направляет все действия в правильное русло.</a:t>
            </a:r>
          </a:p>
          <a:p>
            <a:r>
              <a:rPr lang="ru-RU" b="1" dirty="0" smtClean="0"/>
              <a:t>Считается, что человек, которого </a:t>
            </a:r>
            <a:r>
              <a:rPr lang="ru-RU" b="1" dirty="0" smtClean="0"/>
              <a:t>благословила </a:t>
            </a:r>
            <a:r>
              <a:rPr lang="ru-RU" b="1" dirty="0" smtClean="0"/>
              <a:t>мать, становится неуязвимым.</a:t>
            </a:r>
          </a:p>
          <a:p>
            <a:r>
              <a:rPr lang="ru-RU" b="1" dirty="0" smtClean="0"/>
              <a:t>Каждый человек наделён внутренней потребностью: обладать родительским </a:t>
            </a:r>
            <a:r>
              <a:rPr lang="ru-RU" b="1" dirty="0" smtClean="0"/>
              <a:t>благословением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Лариса\Desktop\орксэ\картинки орксэ\род благ\baby-jesus-01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8" y="1357298"/>
            <a:ext cx="2583729" cy="1928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В каких случаях родители давали </a:t>
            </a:r>
            <a:r>
              <a:rPr lang="ru-RU" sz="4000" b="1" dirty="0" smtClean="0">
                <a:solidFill>
                  <a:srgbClr val="0070C0"/>
                </a:solidFill>
              </a:rPr>
              <a:t>благословение </a:t>
            </a:r>
            <a:r>
              <a:rPr lang="ru-RU" sz="4000" b="1" dirty="0" smtClean="0">
                <a:solidFill>
                  <a:srgbClr val="0070C0"/>
                </a:solidFill>
              </a:rPr>
              <a:t>детям?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В повседневной жизни </a:t>
            </a:r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(перед сном, дальней дорогой, </a:t>
            </a:r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 задуманным делом, … );</a:t>
            </a:r>
          </a:p>
          <a:p>
            <a:r>
              <a:rPr lang="ru-RU" b="1" dirty="0" smtClean="0"/>
              <a:t>На военную </a:t>
            </a:r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  службу </a:t>
            </a:r>
            <a:endParaRPr lang="ru-RU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64" y="3429000"/>
            <a:ext cx="2286016" cy="29813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:\Users\Лариса\Desktop\орксэ\9f2ea9845e5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57884" y="3571876"/>
            <a:ext cx="2837986" cy="2562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ru-RU" sz="3200" dirty="0" smtClean="0"/>
              <a:t> </a:t>
            </a:r>
            <a:r>
              <a:rPr lang="ru-RU" sz="3200" b="1" dirty="0" smtClean="0"/>
              <a:t>Перед венчанием.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Прощальное </a:t>
            </a:r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</a:t>
            </a:r>
            <a:r>
              <a:rPr lang="ru-RU" b="1" dirty="0" smtClean="0"/>
              <a:t>благословение</a:t>
            </a:r>
            <a:r>
              <a:rPr lang="ru-RU" b="1" dirty="0" smtClean="0"/>
              <a:t>.</a:t>
            </a:r>
            <a:endParaRPr lang="ru-RU" b="1" dirty="0"/>
          </a:p>
        </p:txBody>
      </p:sp>
      <p:pic>
        <p:nvPicPr>
          <p:cNvPr id="5" name="Picture 4" descr="http://virt-muzei.59428s008.edusite.ru/images/p10_poklonroditelyam1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8" y="214290"/>
            <a:ext cx="3474860" cy="22105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6" y="3000372"/>
            <a:ext cx="3528988" cy="2360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" descr="C:\Users\Лариса\Desktop\орксэ\в. нагорнов ярослав мудрый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7" y="3000372"/>
            <a:ext cx="3786214" cy="25797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Благословение </a:t>
            </a:r>
            <a:r>
              <a:rPr lang="ru-RU" b="1" dirty="0" smtClean="0">
                <a:solidFill>
                  <a:srgbClr val="0070C0"/>
                </a:solidFill>
              </a:rPr>
              <a:t>в литературных произведениях: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Былинах, сказках, легендах, пословицах и поговорках, … </a:t>
            </a:r>
          </a:p>
          <a:p>
            <a:r>
              <a:rPr lang="ru-RU" b="1" dirty="0" smtClean="0"/>
              <a:t>Былина «Илья Муромец»</a:t>
            </a:r>
            <a:endParaRPr lang="ru-RU" b="1" dirty="0"/>
          </a:p>
        </p:txBody>
      </p:sp>
      <p:pic>
        <p:nvPicPr>
          <p:cNvPr id="4" name="Picture 2" descr="Картинка 6 из 998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32" y="2428868"/>
            <a:ext cx="3085830" cy="41700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04" y="3286124"/>
            <a:ext cx="2310715" cy="30809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444</Words>
  <Application>Microsoft Office PowerPoint</Application>
  <PresentationFormat>Экран (4:3)</PresentationFormat>
  <Paragraphs>63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Районная научно- практическая конференция «Первоцвет» </vt:lpstr>
      <vt:lpstr>Родительское благословение в воде не тонет и в огне не горит. (русская народная пословица)</vt:lpstr>
      <vt:lpstr>Цель: узнать об обряде родительского благословения и его необходимости в разных жизненных ситуациях.</vt:lpstr>
      <vt:lpstr>          Что такое благословение?</vt:lpstr>
      <vt:lpstr>Кто благословляет?</vt:lpstr>
      <vt:lpstr>Суть благословения </vt:lpstr>
      <vt:lpstr>В каких случаях родители давали благословение детям?</vt:lpstr>
      <vt:lpstr> Перед венчанием.</vt:lpstr>
      <vt:lpstr>Благословение в литературных произведениях:</vt:lpstr>
      <vt:lpstr>«Сказка о царе Салтане»  А. С. Пушкин</vt:lpstr>
      <vt:lpstr>Житие Сергия  Радонежского</vt:lpstr>
      <vt:lpstr>Слайд 12</vt:lpstr>
      <vt:lpstr>Вывод:</vt:lpstr>
      <vt:lpstr>Спасибо за внимание!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Районная научно- практическая конференция «Первоцвет» </dc:title>
  <dc:creator>*</dc:creator>
  <cp:lastModifiedBy>*</cp:lastModifiedBy>
  <cp:revision>12</cp:revision>
  <dcterms:created xsi:type="dcterms:W3CDTF">2013-01-23T17:07:21Z</dcterms:created>
  <dcterms:modified xsi:type="dcterms:W3CDTF">2013-01-29T15:08:57Z</dcterms:modified>
</cp:coreProperties>
</file>