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A11F0E9-C24D-4E75-A65E-BD296FD95996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1EAF928-2F03-4F99-BDC0-FBEC25F5CF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Сын земли холмогорской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57628"/>
            <a:ext cx="4534224" cy="25957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dirty="0" smtClean="0"/>
              <a:t>Работу выполнил Зотов Кирилл, </a:t>
            </a:r>
          </a:p>
          <a:p>
            <a:pPr algn="just"/>
            <a:r>
              <a:rPr lang="ru-RU" sz="1800" dirty="0" smtClean="0"/>
              <a:t>учащийся 8 класса МОУ СОШ </a:t>
            </a:r>
          </a:p>
          <a:p>
            <a:pPr algn="just"/>
            <a:r>
              <a:rPr lang="ru-RU" sz="1800" dirty="0" smtClean="0"/>
              <a:t>с. Шереметьевка </a:t>
            </a:r>
          </a:p>
          <a:p>
            <a:pPr algn="just"/>
            <a:r>
              <a:rPr lang="ru-RU" sz="1800" dirty="0" smtClean="0"/>
              <a:t>Лысогорского района </a:t>
            </a:r>
          </a:p>
          <a:p>
            <a:pPr algn="just"/>
            <a:r>
              <a:rPr lang="ru-RU" sz="1800" dirty="0" smtClean="0"/>
              <a:t>Саратовской области</a:t>
            </a:r>
          </a:p>
          <a:p>
            <a:pPr algn="just"/>
            <a:r>
              <a:rPr lang="ru-RU" sz="1800" dirty="0" smtClean="0"/>
              <a:t>Руководитель: </a:t>
            </a:r>
          </a:p>
          <a:p>
            <a:pPr algn="just"/>
            <a:r>
              <a:rPr lang="ru-RU" sz="1800" dirty="0" smtClean="0"/>
              <a:t>Самсонова Оксана Николаевна, </a:t>
            </a:r>
          </a:p>
          <a:p>
            <a:pPr algn="just"/>
            <a:r>
              <a:rPr lang="ru-RU" sz="1800" dirty="0" smtClean="0"/>
              <a:t>учитель русского языка и литературы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237475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Они носят имя М. В. Ломоносова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0" y="1988840"/>
            <a:ext cx="4247329" cy="424847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Московский Университет по праву считается старейшим российским университетом. Церемония торжественного открытия состоялась 7 мая 1755 г., в день празднования годовщины коронации Елизаветы Петровны.</a:t>
            </a:r>
          </a:p>
          <a:p>
            <a:r>
              <a:rPr lang="ru-RU" sz="2000" b="1" dirty="0" smtClean="0"/>
              <a:t>Программу первого русского университете М. В. Ломоносов тщательно разработал сам. При этом он настаивал на предоставлении права обучаться в университете молодёжи всех сословий.</a:t>
            </a:r>
            <a:endParaRPr lang="ru-RU" sz="2000" b="1" dirty="0"/>
          </a:p>
        </p:txBody>
      </p:sp>
      <p:pic>
        <p:nvPicPr>
          <p:cNvPr id="5" name="Объект 4" descr="http://vzfei.magazinchik.ru/private/vzfei/images_load/818/mgunow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2060848"/>
            <a:ext cx="416592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1025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579" y="332657"/>
            <a:ext cx="3422483" cy="720079"/>
          </a:xfrm>
        </p:spPr>
        <p:txBody>
          <a:bodyPr/>
          <a:lstStyle/>
          <a:p>
            <a:pPr algn="ctr"/>
            <a:r>
              <a:rPr lang="ru-RU" b="1" dirty="0" smtClean="0"/>
              <a:t>Они носят имя </a:t>
            </a:r>
            <a:br>
              <a:rPr lang="ru-RU" b="1" dirty="0" smtClean="0"/>
            </a:br>
            <a:r>
              <a:rPr lang="ru-RU" b="1" dirty="0" smtClean="0"/>
              <a:t>М. В. Ломоносова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332656"/>
            <a:ext cx="4629156" cy="6192688"/>
          </a:xfrm>
        </p:spPr>
        <p:txBody>
          <a:bodyPr>
            <a:noAutofit/>
          </a:bodyPr>
          <a:lstStyle/>
          <a:p>
            <a:r>
              <a:rPr lang="ru-RU" sz="1400" b="1" dirty="0"/>
              <a:t>Именем Ломоносова названы</a:t>
            </a:r>
            <a:r>
              <a:rPr lang="ru-RU" sz="1400" dirty="0"/>
              <a:t>:</a:t>
            </a:r>
          </a:p>
          <a:p>
            <a:r>
              <a:rPr lang="ru-RU" sz="1400" b="1" dirty="0"/>
              <a:t>Учреждения науки, образования и культуры</a:t>
            </a:r>
            <a:r>
              <a:rPr lang="ru-RU" sz="1400" dirty="0"/>
              <a:t>: </a:t>
            </a:r>
          </a:p>
          <a:p>
            <a:pPr lvl="0"/>
            <a:r>
              <a:rPr lang="ru-RU" sz="1400" dirty="0"/>
              <a:t>Московский государственный университет имени М. В. Ломоносова </a:t>
            </a:r>
          </a:p>
          <a:p>
            <a:pPr lvl="0"/>
            <a:r>
              <a:rPr lang="ru-RU" sz="1400" dirty="0"/>
              <a:t>Музей М.В. Ломоносова Российской Академии Наук </a:t>
            </a:r>
          </a:p>
          <a:p>
            <a:pPr lvl="0"/>
            <a:r>
              <a:rPr lang="ru-RU" sz="1400" dirty="0"/>
              <a:t>Московская государственная академия тонкой химической технологии им. М. В. Ломоносова </a:t>
            </a:r>
          </a:p>
          <a:p>
            <a:pPr lvl="0"/>
            <a:r>
              <a:rPr lang="ru-RU" sz="1400" dirty="0"/>
              <a:t>Архангельский театр драмы имени М. В. Ломоносова </a:t>
            </a:r>
          </a:p>
          <a:p>
            <a:pPr lvl="0"/>
            <a:r>
              <a:rPr lang="ru-RU" sz="1400" dirty="0"/>
              <a:t>Поморский государственный университет имени М. В. Ломоносова </a:t>
            </a:r>
          </a:p>
          <a:p>
            <a:pPr lvl="0"/>
            <a:r>
              <a:rPr lang="ru-RU" sz="1400" dirty="0"/>
              <a:t>Архангельский городской лицей имени М. В. Ломоносова </a:t>
            </a:r>
          </a:p>
          <a:p>
            <a:pPr lvl="0"/>
            <a:r>
              <a:rPr lang="ru-RU" sz="1400" dirty="0"/>
              <a:t>Гимназия Ломоносова в Риге </a:t>
            </a:r>
          </a:p>
          <a:p>
            <a:pPr lvl="0"/>
            <a:r>
              <a:rPr lang="ru-RU" sz="1400" dirty="0"/>
              <a:t>Лицей им. М. В. Ломоносова в Йошкар-Оле </a:t>
            </a:r>
          </a:p>
          <a:p>
            <a:pPr lvl="0"/>
            <a:r>
              <a:rPr lang="ru-RU" sz="1400" dirty="0"/>
              <a:t>Самарская средняя школа № 6 им. М. В. Ломоносова </a:t>
            </a:r>
          </a:p>
          <a:p>
            <a:pPr lvl="0"/>
            <a:r>
              <a:rPr lang="ru-RU" sz="1400" dirty="0"/>
              <a:t>Гимназия № 73 «Ломоносовская гимназия» в Санкт-Петербурге </a:t>
            </a:r>
          </a:p>
          <a:p>
            <a:pPr lvl="0"/>
            <a:r>
              <a:rPr lang="ru-RU" sz="1400" dirty="0"/>
              <a:t>Гимназия № 1530 «Школа Ломоносова» в Москве </a:t>
            </a:r>
          </a:p>
          <a:p>
            <a:pPr lvl="0"/>
            <a:r>
              <a:rPr lang="ru-RU" sz="1400" dirty="0"/>
              <a:t>Национальный горный университет им. М. В. Ломоносова в Днепропетровске </a:t>
            </a:r>
          </a:p>
          <a:p>
            <a:pPr lvl="0"/>
            <a:r>
              <a:rPr lang="ru-RU" sz="1400" dirty="0"/>
              <a:t>Ломоносовская школа </a:t>
            </a:r>
          </a:p>
          <a:p>
            <a:r>
              <a:rPr lang="ru-RU" sz="1400" b="1" dirty="0"/>
              <a:t>Предприятия</a:t>
            </a:r>
            <a:r>
              <a:rPr lang="ru-RU" sz="1400" dirty="0"/>
              <a:t>: </a:t>
            </a:r>
          </a:p>
          <a:p>
            <a:pPr lvl="0"/>
            <a:r>
              <a:rPr lang="ru-RU" sz="1400" dirty="0"/>
              <a:t>Ленинградский фарфоровый завод имени М. В. Ломоносова — Ломоносовский фарфоровый завод /ЛФЗ/ (1925—2005 гг.) </a:t>
            </a:r>
          </a:p>
          <a:p>
            <a:endParaRPr lang="ru-RU" sz="1400" dirty="0"/>
          </a:p>
          <a:p>
            <a:endParaRPr lang="ru-RU" sz="1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4579" y="980728"/>
            <a:ext cx="3857901" cy="568863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Топонимика</a:t>
            </a:r>
            <a:endParaRPr lang="ru-RU" dirty="0"/>
          </a:p>
          <a:p>
            <a:r>
              <a:rPr lang="ru-RU" b="1" dirty="0"/>
              <a:t>Географические объекты</a:t>
            </a:r>
            <a:r>
              <a:rPr lang="ru-RU" dirty="0"/>
              <a:t>: </a:t>
            </a:r>
          </a:p>
          <a:p>
            <a:pPr lvl="0"/>
            <a:r>
              <a:rPr lang="ru-RU" dirty="0"/>
              <a:t>Хребет Ломоносова </a:t>
            </a:r>
          </a:p>
          <a:p>
            <a:pPr lvl="0"/>
            <a:r>
              <a:rPr lang="ru-RU" dirty="0"/>
              <a:t>Полуостров Ломоносова </a:t>
            </a:r>
          </a:p>
          <a:p>
            <a:pPr lvl="0"/>
            <a:r>
              <a:rPr lang="ru-RU" dirty="0"/>
              <a:t>Кратер </a:t>
            </a:r>
            <a:r>
              <a:rPr lang="ru-RU" u="sng" dirty="0"/>
              <a:t>Ломоносов</a:t>
            </a:r>
            <a:r>
              <a:rPr lang="ru-RU" dirty="0"/>
              <a:t> на Луне </a:t>
            </a:r>
          </a:p>
          <a:p>
            <a:r>
              <a:rPr lang="ru-RU" dirty="0"/>
              <a:t>Мост Ломоносова через Фонтанку. Санкт-Петербург</a:t>
            </a:r>
          </a:p>
          <a:p>
            <a:r>
              <a:rPr lang="ru-RU" b="1" dirty="0"/>
              <a:t>Населенные пункты, улицы, площади, станции метро, мосты</a:t>
            </a:r>
            <a:r>
              <a:rPr lang="ru-RU" dirty="0"/>
              <a:t> </a:t>
            </a:r>
          </a:p>
          <a:p>
            <a:r>
              <a:rPr lang="ru-RU" b="1" dirty="0" smtClean="0"/>
              <a:t>Имя </a:t>
            </a:r>
            <a:r>
              <a:rPr lang="ru-RU" b="1" dirty="0"/>
              <a:t>М. В. Ломоносова в естествознании</a:t>
            </a:r>
            <a:endParaRPr lang="ru-RU" dirty="0"/>
          </a:p>
          <a:p>
            <a:r>
              <a:rPr lang="ru-RU" b="1" dirty="0"/>
              <a:t>Морское течение</a:t>
            </a:r>
            <a:endParaRPr lang="ru-RU" dirty="0"/>
          </a:p>
          <a:p>
            <a:pPr lvl="0"/>
            <a:r>
              <a:rPr lang="ru-RU" i="1" dirty="0"/>
              <a:t>Ломоносова течение</a:t>
            </a:r>
            <a:r>
              <a:rPr lang="ru-RU" dirty="0"/>
              <a:t> — холодное течение, подповерхностное </a:t>
            </a:r>
            <a:r>
              <a:rPr lang="ru-RU" dirty="0" err="1"/>
              <a:t>противотечение</a:t>
            </a:r>
            <a:r>
              <a:rPr lang="ru-RU" dirty="0"/>
              <a:t> в Атлантическом океане </a:t>
            </a:r>
          </a:p>
          <a:p>
            <a:r>
              <a:rPr lang="ru-RU" b="1" dirty="0"/>
              <a:t>Биологический вид</a:t>
            </a:r>
            <a:r>
              <a:rPr lang="ru-RU" dirty="0"/>
              <a:t>: </a:t>
            </a:r>
          </a:p>
          <a:p>
            <a:pPr lvl="0"/>
            <a:r>
              <a:rPr lang="ru-RU" i="1" dirty="0" err="1"/>
              <a:t>Stygiopontius</a:t>
            </a:r>
            <a:r>
              <a:rPr lang="ru-RU" i="1" dirty="0"/>
              <a:t> </a:t>
            </a:r>
            <a:r>
              <a:rPr lang="ru-RU" i="1" dirty="0" err="1"/>
              <a:t>lomonosovi</a:t>
            </a:r>
            <a:r>
              <a:rPr lang="ru-RU" dirty="0"/>
              <a:t> (вид ракообразных) </a:t>
            </a:r>
          </a:p>
          <a:p>
            <a:r>
              <a:rPr lang="ru-RU" b="1" dirty="0"/>
              <a:t>Астрономический эффект</a:t>
            </a:r>
            <a:endParaRPr lang="ru-RU" dirty="0"/>
          </a:p>
          <a:p>
            <a:pPr lvl="0"/>
            <a:r>
              <a:rPr lang="ru-RU" i="1" dirty="0"/>
              <a:t>Явление Ломоносова</a:t>
            </a:r>
            <a:r>
              <a:rPr lang="ru-RU" dirty="0"/>
              <a:t> </a:t>
            </a:r>
          </a:p>
          <a:p>
            <a:r>
              <a:rPr lang="ru-RU" b="1" dirty="0"/>
              <a:t>Геологическая порода</a:t>
            </a:r>
            <a:endParaRPr lang="ru-RU" dirty="0"/>
          </a:p>
          <a:p>
            <a:pPr lvl="0"/>
            <a:r>
              <a:rPr lang="ru-RU" i="1" dirty="0"/>
              <a:t>Минерал </a:t>
            </a:r>
            <a:r>
              <a:rPr lang="ru-RU" i="1" dirty="0" err="1"/>
              <a:t>Ломоносовит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7656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b="1" spc="40" dirty="0">
                <a:solidFill>
                  <a:schemeClr val="accent5">
                    <a:lumMod val="75000"/>
                  </a:schemeClr>
                </a:solidFill>
              </a:rPr>
              <a:t>Значение и величие</a:t>
            </a: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spc="40" dirty="0">
                <a:solidFill>
                  <a:schemeClr val="accent5">
                    <a:lumMod val="75000"/>
                  </a:schemeClr>
                </a:solidFill>
              </a:rPr>
              <a:t>Михаила Васильевича Ломоносова</a:t>
            </a: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spc="40" dirty="0">
                <a:solidFill>
                  <a:schemeClr val="accent5">
                    <a:lumMod val="75000"/>
                  </a:schemeClr>
                </a:solidFill>
              </a:rPr>
              <a:t>в истории русской науки </a:t>
            </a:r>
            <a:r>
              <a:rPr lang="ru-RU" sz="1800" b="1" spc="4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ru-RU" sz="1800" b="1" spc="40" smtClean="0">
                <a:solidFill>
                  <a:schemeClr val="accent5">
                    <a:lumMod val="75000"/>
                  </a:schemeClr>
                </a:solidFill>
              </a:rPr>
              <a:t>про</a:t>
            </a:r>
            <a:r>
              <a:rPr lang="ru-RU" sz="1800" b="1" spc="65" smtClean="0">
                <a:solidFill>
                  <a:schemeClr val="accent5">
                    <a:lumMod val="75000"/>
                  </a:schemeClr>
                </a:solidFill>
              </a:rPr>
              <a:t>свещения </a:t>
            </a: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spc="65" dirty="0">
                <a:solidFill>
                  <a:schemeClr val="accent5">
                    <a:lumMod val="75000"/>
                  </a:schemeClr>
                </a:solidFill>
              </a:rPr>
              <a:t>ярко выразил величайший русский поэт</a:t>
            </a: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spc="10" dirty="0">
                <a:solidFill>
                  <a:schemeClr val="accent5">
                    <a:lumMod val="75000"/>
                  </a:schemeClr>
                </a:solidFill>
              </a:rPr>
              <a:t>Александр Сергеевич Пушкин:</a:t>
            </a: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48455317"/>
              </p:ext>
            </p:extLst>
          </p:nvPr>
        </p:nvGraphicFramePr>
        <p:xfrm>
          <a:off x="685800" y="2276873"/>
          <a:ext cx="3803650" cy="41887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3650"/>
              </a:tblGrid>
              <a:tr h="40324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«Соединяя необыкновенную силу воли с необыкновенною силою понятия, Ломоносов обнял все отрасли просвещения. Жажда науки была, сильнейшею страстью сей души, исполненной страстей. Историк, ритор, механик, химик, минералог, художник и стихотворец, он всё испытал и всё проник. Он создал пер­вый университет. Он, лучше сказать, сам был первым нашим университетом».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19" marR="56119" marT="0" marB="0"/>
                </a:tc>
              </a:tr>
            </a:tbl>
          </a:graphicData>
        </a:graphic>
      </p:graphicFrame>
      <p:pic>
        <p:nvPicPr>
          <p:cNvPr id="5" name="Объект 4" descr="http://vzfei.magazinchik.ru/private/vzfei/images_load/818/portr.jpg"/>
          <p:cNvPicPr>
            <a:picLocks noGrp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56504" y="2132856"/>
            <a:ext cx="3547944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53590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Детство М. В. Ломоносова</a:t>
            </a:r>
            <a:endParaRPr lang="ru-RU" sz="4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1344091721"/>
              </p:ext>
            </p:extLst>
          </p:nvPr>
        </p:nvGraphicFramePr>
        <p:xfrm>
          <a:off x="4644009" y="2276872"/>
          <a:ext cx="3804667" cy="41518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4667"/>
              </a:tblGrid>
              <a:tr h="38884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800" spc="10" dirty="0">
                          <a:effectLst/>
                        </a:rPr>
                        <a:t>300 лет назад на одном из островов </a:t>
                      </a:r>
                      <a:r>
                        <a:rPr lang="ru-RU" sz="1800" spc="-5" dirty="0">
                          <a:effectLst/>
                        </a:rPr>
                        <a:t>Северной Двины, </a:t>
                      </a:r>
                      <a:r>
                        <a:rPr lang="ru-RU" sz="1800" spc="-5" dirty="0" err="1">
                          <a:effectLst/>
                        </a:rPr>
                        <a:t>Курострове</a:t>
                      </a:r>
                      <a:r>
                        <a:rPr lang="ru-RU" sz="1800" spc="-5" dirty="0">
                          <a:effectLst/>
                        </a:rPr>
                        <a:t>, против г. Холмогор, 19 но­</a:t>
                      </a:r>
                      <a:r>
                        <a:rPr lang="ru-RU" sz="1800" spc="20" dirty="0">
                          <a:effectLst/>
                        </a:rPr>
                        <a:t>ября 1711 г., в семье крестьянина-помора родился бу</a:t>
                      </a:r>
                      <a:r>
                        <a:rPr lang="ru-RU" sz="1800" spc="90" dirty="0">
                          <a:effectLst/>
                        </a:rPr>
                        <a:t>дущий великий ученый </a:t>
                      </a:r>
                      <a:r>
                        <a:rPr lang="ru-RU" sz="1800" spc="9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Михаил Васильевич </a:t>
                      </a:r>
                      <a:r>
                        <a:rPr lang="ru-RU" sz="1800" spc="6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Ломоносов. </a:t>
                      </a:r>
                      <a:endParaRPr lang="ru-RU" sz="1800" spc="6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800" spc="6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М. В. Ломоносова с детства окружали люди, которые хорошо знали свой край, любили его, размышляли о происходивших вокруг событиях. Детей в поморских семьях воспитывали с большой суровостью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19" marR="56119" marT="0" marB="0"/>
                </a:tc>
              </a:tr>
            </a:tbl>
          </a:graphicData>
        </a:graphic>
      </p:graphicFrame>
      <p:pic>
        <p:nvPicPr>
          <p:cNvPr id="5" name="Объект 4" descr="http://vzfei.magazinchik.ru/private/vzfei/images_load/811/usadb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9"/>
            <a:ext cx="424847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29607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Рыбным промыслом Ломоносовы занимались только поздней весной, летом и ранней осенью, а на зиму оставались дома. У местного крестьянина Ивана Афанасьевича Шубного Михайло выучился читать и писать.</a:t>
            </a:r>
          </a:p>
          <a:p>
            <a:r>
              <a:rPr lang="ru-RU" dirty="0" smtClean="0"/>
              <a:t>Другим учителем Ломоносова был местный дьячок Семён Никитич Сабельников. М. В. Ломоносов начал учиться читать и писать в 11 лет. А уже через два года он, к всеобщему удивлению, стал лучшим чтецом в приходской церкви.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«Врата учёности»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8930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 поиски знаний»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От своего учителя-дьячка М. В. Ломоносов узнал, что большая часть научных книг написана на латинском языке, которому можно обучаться только в Москве, Киеве или Петербурге. Он загорелся желанием уйти учиться в один из этих городов.</a:t>
            </a:r>
            <a:endParaRPr lang="ru-RU" dirty="0"/>
          </a:p>
        </p:txBody>
      </p:sp>
      <p:pic>
        <p:nvPicPr>
          <p:cNvPr id="5" name="Объект 4" descr="http://vzfei.magazinchik.ru/private/vzfei/images_load/811/oboz.jpg"/>
          <p:cNvPicPr>
            <a:picLocks noGrp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4048" y="2132856"/>
            <a:ext cx="345638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5022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579" y="1196753"/>
            <a:ext cx="3422483" cy="236836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Учёба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М. В. Ломоносова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Московской Славяно-греко-латинской академии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559398"/>
            <a:ext cx="4248471" cy="55667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Когда М. В. Ломоносов поступил в Славяно-греко-латинскую академию, ему было 19,5 лет и он оказался по возрасту самым старшим учеником в младших классах. Младшие школьники показывали на него пальцами и смеялись над ним. Трудно приходилось Ломоносову и с деньгами. Рослому и физически здоровому юноше тяжело было жить на скромную стипендию, составляющую в первых шести классах 3 копейки в день.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6" y="3603812"/>
            <a:ext cx="4176463" cy="2517289"/>
          </a:xfrm>
        </p:spPr>
        <p:txBody>
          <a:bodyPr/>
          <a:lstStyle/>
          <a:p>
            <a:r>
              <a:rPr lang="ru-RU" dirty="0" smtClean="0"/>
              <a:t>Благодаря большим способностям и огромному трудолюбию М. В. Ломоносов в первый год закончил три класса Академии и уже мог писать стихи на латинском языке. Затем он выучил греческий язык Юноша много работал в библиотеке Академии и в других доступных ему московских библиотеках.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3052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60849"/>
            <a:ext cx="8568951" cy="44644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 приезде в Марбург М. В. Ломоносов начал изучать немецкий язык и слушать лекции Х. Вольфа, которые ему особенно нравились новизной взглядов. Уважение к своему учителю Ломоносов сохранил на всю жизнь, хотя и не разделял его философских взглядов.</a:t>
            </a:r>
          </a:p>
          <a:p>
            <a:r>
              <a:rPr lang="ru-RU" b="1" dirty="0" smtClean="0"/>
              <a:t>В июле 1739 г. русские студенты закончили своё обучение в Марбургском университете, и перед их отъездом Во Фрейбург Х Вольф вручил каждому свидетельство о достигнутых ими успехах. М. В. Ломоносову он написал: «Молодой человек преимущественного остроумия, Михайло Ломоносов с того времени, как для учения в Марбург приехал, часто математические и философические, а особливо физические лекции слушал и безмерно любил основательное учение. Ежели впредь с таким же рачением простираться будет, то не сомневаюсь, что, возвратясь в Отечество, принесёт пользу обществу, чего от сердца желаю»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Учёба М. В. Ломоносова 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в Марбургском университете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81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579" y="188641"/>
            <a:ext cx="3422483" cy="302433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9355876"/>
              </p:ext>
            </p:extLst>
          </p:nvPr>
        </p:nvGraphicFramePr>
        <p:xfrm>
          <a:off x="456916" y="188640"/>
          <a:ext cx="4116388" cy="6120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6388"/>
              </a:tblGrid>
              <a:tr h="6120680">
                <a:tc>
                  <a:txBody>
                    <a:bodyPr/>
                    <a:lstStyle/>
                    <a:p>
                      <a:pPr marL="6350" indent="2165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effectLst/>
                          <a:latin typeface="+mn-lt"/>
                        </a:rPr>
                        <a:t>Трудно перечислить все области, в которых нашел </a:t>
                      </a:r>
                      <a:r>
                        <a:rPr lang="ru-RU" sz="1600" b="1" spc="-10" dirty="0">
                          <a:effectLst/>
                          <a:latin typeface="+mn-lt"/>
                        </a:rPr>
                        <a:t>применение научный гений Ломоносова. Физическая при­</a:t>
                      </a:r>
                      <a:r>
                        <a:rPr lang="ru-RU" sz="1600" b="1" spc="35" dirty="0">
                          <a:effectLst/>
                          <a:latin typeface="+mn-lt"/>
                        </a:rPr>
                        <a:t>рода света, теория цветов, </a:t>
                      </a:r>
                      <a:r>
                        <a:rPr lang="ru-RU" sz="1600" b="1" spc="35" dirty="0" smtClean="0">
                          <a:effectLst/>
                          <a:latin typeface="+mn-lt"/>
                        </a:rPr>
                        <a:t>механическая</a:t>
                      </a:r>
                      <a:r>
                        <a:rPr lang="ru-RU" sz="1600" b="1" spc="35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600" b="1" spc="35" dirty="0" smtClean="0">
                          <a:effectLst/>
                          <a:latin typeface="+mn-lt"/>
                        </a:rPr>
                        <a:t>теория </a:t>
                      </a:r>
                      <a:r>
                        <a:rPr lang="ru-RU" sz="1600" b="1" spc="35" dirty="0">
                          <a:effectLst/>
                          <a:latin typeface="+mn-lt"/>
                        </a:rPr>
                        <a:t>теп­</a:t>
                      </a:r>
                      <a:r>
                        <a:rPr lang="ru-RU" sz="1600" b="1" spc="5" dirty="0">
                          <a:effectLst/>
                          <a:latin typeface="+mn-lt"/>
                        </a:rPr>
                        <a:t>лоты, усовершенствование научных приборов — во всех </a:t>
                      </a:r>
                      <a:r>
                        <a:rPr lang="ru-RU" sz="1600" b="1" spc="40" dirty="0">
                          <a:effectLst/>
                          <a:latin typeface="+mn-lt"/>
                        </a:rPr>
                        <a:t>этих областях великий ученый сказал новое слово. </a:t>
                      </a:r>
                      <a:r>
                        <a:rPr lang="ru-RU" sz="1600" b="1" spc="5" dirty="0">
                          <a:effectLst/>
                          <a:latin typeface="+mn-lt"/>
                        </a:rPr>
                        <a:t>Именно ему принадлежат пророческие слова: «электри­</a:t>
                      </a:r>
                      <a:r>
                        <a:rPr lang="ru-RU" sz="1600" b="1" dirty="0">
                          <a:effectLst/>
                          <a:latin typeface="+mn-lt"/>
                        </a:rPr>
                        <a:t>чество открывает великую надежду к человеческому </a:t>
                      </a:r>
                      <a:r>
                        <a:rPr lang="ru-RU" sz="1600" b="1" spc="-10" dirty="0">
                          <a:effectLst/>
                          <a:latin typeface="+mn-lt"/>
                        </a:rPr>
                        <a:t>благополучию».</a:t>
                      </a:r>
                      <a:endParaRPr lang="ru-RU" sz="1600" b="1" dirty="0">
                        <a:effectLst/>
                        <a:latin typeface="+mn-lt"/>
                      </a:endParaRPr>
                    </a:p>
                    <a:p>
                      <a:pPr marL="12065" marR="6350" indent="161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</a:rPr>
                        <a:t>Ломоносов изобрел ряд оптических приборов и усо­</a:t>
                      </a:r>
                      <a:r>
                        <a:rPr lang="ru-RU" sz="1600" b="1" spc="15" dirty="0">
                          <a:effectLst/>
                          <a:latin typeface="+mn-lt"/>
                        </a:rPr>
                        <a:t>вершенствовал телескопы. В своей домашней обсерва­</a:t>
                      </a:r>
                      <a:r>
                        <a:rPr lang="ru-RU" sz="1600" b="1" spc="25" dirty="0">
                          <a:effectLst/>
                          <a:latin typeface="+mn-lt"/>
                        </a:rPr>
                        <a:t>тории он вел наблюдения над небесными светилами. </a:t>
                      </a:r>
                      <a:r>
                        <a:rPr lang="ru-RU" sz="1600" b="1" spc="35" dirty="0">
                          <a:effectLst/>
                          <a:latin typeface="+mn-lt"/>
                        </a:rPr>
                        <a:t> В 1761 г., во время прохожде­</a:t>
                      </a:r>
                      <a:r>
                        <a:rPr lang="ru-RU" sz="1600" b="1" spc="15" dirty="0">
                          <a:effectLst/>
                          <a:latin typeface="+mn-lt"/>
                        </a:rPr>
                        <a:t>ния планеты Венера по диску Солнца Ломоносов уста­</a:t>
                      </a:r>
                      <a:r>
                        <a:rPr lang="ru-RU" sz="1600" b="1" spc="45" dirty="0">
                          <a:effectLst/>
                          <a:latin typeface="+mn-lt"/>
                        </a:rPr>
                        <a:t>новил наличие атмосферы на этой планете и заявил </a:t>
                      </a:r>
                      <a:r>
                        <a:rPr lang="ru-RU" sz="1600" b="1" spc="20" dirty="0">
                          <a:effectLst/>
                          <a:latin typeface="+mn-lt"/>
                        </a:rPr>
                        <a:t>себя сторонником учения о множестве миров.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734" marR="60734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857901" cy="29215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vzfei.magazinchik.ru/private/vzfei/images_load/811/univ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040" y="188640"/>
            <a:ext cx="36004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48542468"/>
              </p:ext>
            </p:extLst>
          </p:nvPr>
        </p:nvGraphicFramePr>
        <p:xfrm>
          <a:off x="5076056" y="3573016"/>
          <a:ext cx="3744416" cy="2880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4416"/>
              </a:tblGrid>
              <a:tr h="2880320">
                <a:tc>
                  <a:txBody>
                    <a:bodyPr/>
                    <a:lstStyle/>
                    <a:p>
                      <a:pPr marL="8890" indent="158750" algn="just">
                        <a:lnSpc>
                          <a:spcPct val="11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ru-RU" sz="1600" spc="15" dirty="0">
                          <a:effectLst/>
                        </a:rPr>
                        <a:t>Наконец, Ломоносов был инициатором освоения </a:t>
                      </a:r>
                      <a:r>
                        <a:rPr lang="ru-RU" sz="1600" dirty="0">
                          <a:effectLst/>
                        </a:rPr>
                        <a:t>Северного морского пути, для исследования которого он </a:t>
                      </a:r>
                      <a:r>
                        <a:rPr lang="ru-RU" sz="1600" spc="5" dirty="0">
                          <a:effectLst/>
                        </a:rPr>
                        <a:t>разработал маршрут и сконструировал новые научные </a:t>
                      </a:r>
                      <a:r>
                        <a:rPr lang="ru-RU" sz="1600" dirty="0">
                          <a:effectLst/>
                        </a:rPr>
                        <a:t>приборы. Этот проект Ломоносова был блистательно </a:t>
                      </a:r>
                      <a:r>
                        <a:rPr lang="ru-RU" sz="1600" spc="25" dirty="0">
                          <a:effectLst/>
                        </a:rPr>
                        <a:t>осуществлен только в наше советское время.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08773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1" y="116633"/>
            <a:ext cx="4320480" cy="2880319"/>
          </a:xfrm>
        </p:spPr>
        <p:txBody>
          <a:bodyPr/>
          <a:lstStyle/>
          <a:p>
            <a:r>
              <a:rPr lang="ru-RU" sz="2000" dirty="0" smtClean="0"/>
              <a:t>В марте 1765 . Ломоносов простудился и 4 апреля скончался. Он умирал в тяжёлом сознании гибели своих начинаний. Ломоносов был не прав, говоря о полной гибели его дела. Оно не погибло. Великое имя и дела Ломоносова вдохновляли и продолжают вдохновлять русскую научную мысль.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3068960"/>
            <a:ext cx="4320479" cy="3384376"/>
          </a:xfrm>
        </p:spPr>
        <p:txBody>
          <a:bodyPr>
            <a:normAutofit/>
          </a:bodyPr>
          <a:lstStyle/>
          <a:p>
            <a:pPr algn="ctr"/>
            <a:r>
              <a:rPr lang="ru-RU" b="1" i="1" dirty="0"/>
              <a:t>“О вы, которых ожидает </a:t>
            </a:r>
            <a:endParaRPr lang="ru-RU" b="1" i="1" dirty="0" smtClean="0"/>
          </a:p>
          <a:p>
            <a:pPr algn="ctr"/>
            <a:r>
              <a:rPr lang="ru-RU" b="1" i="1" dirty="0" smtClean="0"/>
              <a:t>Отечество </a:t>
            </a:r>
          </a:p>
          <a:p>
            <a:pPr algn="ctr"/>
            <a:r>
              <a:rPr lang="ru-RU" b="1" i="1" dirty="0" smtClean="0"/>
              <a:t>от </a:t>
            </a:r>
            <a:r>
              <a:rPr lang="ru-RU" b="1" i="1" dirty="0"/>
              <a:t>недр своих </a:t>
            </a:r>
          </a:p>
          <a:p>
            <a:pPr algn="ctr"/>
            <a:r>
              <a:rPr lang="ru-RU" b="1" i="1" dirty="0"/>
              <a:t>И видеть таковых желает,</a:t>
            </a:r>
          </a:p>
          <a:p>
            <a:pPr algn="ctr"/>
            <a:r>
              <a:rPr lang="ru-RU" b="1" i="1" dirty="0"/>
              <a:t>Каких зовет из стран чужих, </a:t>
            </a:r>
          </a:p>
          <a:p>
            <a:pPr algn="ctr"/>
            <a:r>
              <a:rPr lang="ru-RU" b="1" i="1" dirty="0"/>
              <a:t>О, ваши дни благословенны! </a:t>
            </a:r>
          </a:p>
          <a:p>
            <a:pPr algn="ctr"/>
            <a:r>
              <a:rPr lang="ru-RU" b="1" i="1" dirty="0"/>
              <a:t>Дерзайте ныне </a:t>
            </a:r>
            <a:r>
              <a:rPr lang="ru-RU" b="1" i="1" dirty="0" err="1"/>
              <a:t>ободренны</a:t>
            </a:r>
            <a:r>
              <a:rPr lang="ru-RU" b="1" i="1" dirty="0"/>
              <a:t> </a:t>
            </a:r>
          </a:p>
          <a:p>
            <a:pPr algn="ctr"/>
            <a:r>
              <a:rPr lang="ru-RU" b="1" i="1" dirty="0"/>
              <a:t>Раченьем вашим показать,</a:t>
            </a:r>
          </a:p>
          <a:p>
            <a:pPr algn="ctr"/>
            <a:r>
              <a:rPr lang="ru-RU" b="1" i="1" dirty="0"/>
              <a:t>Что может собственных Платонов</a:t>
            </a:r>
          </a:p>
          <a:p>
            <a:pPr algn="ctr"/>
            <a:r>
              <a:rPr lang="ru-RU" b="1" i="1" dirty="0"/>
              <a:t>И быстрых разумом Невтонов</a:t>
            </a:r>
          </a:p>
          <a:p>
            <a:pPr algn="ctr"/>
            <a:r>
              <a:rPr lang="ru-RU" b="1" i="1" dirty="0"/>
              <a:t>Российская земля рождать”.</a:t>
            </a:r>
          </a:p>
        </p:txBody>
      </p:sp>
      <p:pic>
        <p:nvPicPr>
          <p:cNvPr id="5" name="Объект 4" descr="http://vzfei.magazinchik.ru/private/vzfei/images_load/810/1acad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548680"/>
            <a:ext cx="403244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15913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109</TotalTime>
  <Words>1069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Сын земли холмогорской</vt:lpstr>
      <vt:lpstr>Значение и величие Михаила Васильевича Ломоносова в истории русской науки и просвещения  ярко выразил величайший русский поэт Александр Сергеевич Пушкин: </vt:lpstr>
      <vt:lpstr>Детство М. В. Ломоносова</vt:lpstr>
      <vt:lpstr>«Врата учёности»</vt:lpstr>
      <vt:lpstr>«На поиски знаний»</vt:lpstr>
      <vt:lpstr>Учёба  М. В. Ломоносова  в Московской Славяно-греко-латинской академии</vt:lpstr>
      <vt:lpstr>Учёба М. В. Ломоносова  в Марбургском университете</vt:lpstr>
      <vt:lpstr>Слайд 8</vt:lpstr>
      <vt:lpstr>В марте 1765 . Ломоносов простудился и 4 апреля скончался. Он умирал в тяжёлом сознании гибели своих начинаний. Ломоносов был не прав, говоря о полной гибели его дела. Оно не погибло. Великое имя и дела Ломоносова вдохновляли и продолжают вдохновлять русскую научную мысль.</vt:lpstr>
      <vt:lpstr>Они носят имя М. В. Ломоносова</vt:lpstr>
      <vt:lpstr>Они носят имя  М. В. Ломоносова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Сын земли холмогорской</dc:title>
  <dc:creator>LAN_OS</dc:creator>
  <cp:lastModifiedBy>школа</cp:lastModifiedBy>
  <cp:revision>13</cp:revision>
  <dcterms:created xsi:type="dcterms:W3CDTF">2002-01-10T19:23:43Z</dcterms:created>
  <dcterms:modified xsi:type="dcterms:W3CDTF">2013-03-30T07:27:55Z</dcterms:modified>
</cp:coreProperties>
</file>