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48" r:id="rId2"/>
    <p:sldId id="260" r:id="rId3"/>
    <p:sldId id="373" r:id="rId4"/>
    <p:sldId id="378" r:id="rId5"/>
    <p:sldId id="377" r:id="rId6"/>
    <p:sldId id="353" r:id="rId7"/>
    <p:sldId id="282" r:id="rId8"/>
    <p:sldId id="283" r:id="rId9"/>
    <p:sldId id="285" r:id="rId10"/>
    <p:sldId id="291" r:id="rId11"/>
    <p:sldId id="294" r:id="rId12"/>
    <p:sldId id="297" r:id="rId13"/>
    <p:sldId id="299" r:id="rId14"/>
    <p:sldId id="345" r:id="rId15"/>
    <p:sldId id="358" r:id="rId16"/>
    <p:sldId id="343" r:id="rId17"/>
    <p:sldId id="401" r:id="rId18"/>
    <p:sldId id="385" r:id="rId19"/>
    <p:sldId id="386" r:id="rId20"/>
    <p:sldId id="393" r:id="rId21"/>
    <p:sldId id="389" r:id="rId22"/>
    <p:sldId id="350" r:id="rId23"/>
    <p:sldId id="34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ергей" initials="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0000"/>
    <a:srgbClr val="660066"/>
    <a:srgbClr val="0000FF"/>
    <a:srgbClr val="000099"/>
    <a:srgbClr val="FF9900"/>
    <a:srgbClr val="99CC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966" autoAdjust="0"/>
    <p:restoredTop sz="94622" autoAdjust="0"/>
  </p:normalViewPr>
  <p:slideViewPr>
    <p:cSldViewPr>
      <p:cViewPr>
        <p:scale>
          <a:sx n="50" d="100"/>
          <a:sy n="50" d="100"/>
        </p:scale>
        <p:origin x="-1380" y="-1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290E0-1219-48E6-92CE-24D7A2A289EE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1AE-9E53-40A4-924D-7C0E3574A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B751AE-1F5B-4F39-B30D-D5306123D60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D968A1-63C2-424B-B9F6-6C46F5DE03C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C5258B-6210-45ED-A524-E21C828189F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80A35-8C23-4388-8974-CD2C27B9A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24E3F-58CF-40CE-8CB9-F1199FCAF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B7F21-0ED9-42EE-BC29-9BC668CC6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12130-29F1-4C52-9EF8-B8449BDCA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23924-E712-4D30-B52B-64FC4422E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A43A1-B8F9-4C7E-B9DE-C391F5BF0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6A294-2E5B-4275-81CF-FAC5DD362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3E045-CE48-48FF-90B4-2183F2FF7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83823-BE17-42B6-9E96-40AD33F49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EDCD6-1279-440F-AC30-B54F9D9C8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11421-2118-47C1-B73E-EACEBCE1C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2EC71-4FDB-4624-87A3-239CC0D4C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 smtClean="0"/>
            </a:lvl1pPr>
          </a:lstStyle>
          <a:p>
            <a:pPr>
              <a:defRPr/>
            </a:pPr>
            <a:fld id="{43B00503-A70E-43C8-991D-34C911024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reelance.ru/img/portfolio/big/18333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http://kilat.ru/ramki/ramka-47.gi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http://kilat.ru/ramki/ramka-47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E:\&#1044;&#1086;&#1082;\&#1052;&#1086;&#1080;%20&#1076;&#1086;&#1082;&#1091;&#1084;&#1077;&#1085;&#1090;&#1099;&#1057;\&#1054;&#1090;&#1082;&#1088;&#1099;&#1090;&#1099;&#1081;%20&#1091;&#1088;&#1086;&#1082;%20&#1087;&#1086;%20&#1045;&#1089;&#1077;&#1085;&#1080;&#1085;&#1091;\05.&#1071;%20&#1087;&#1086;&#1089;&#1083;&#1077;&#1076;&#1085;&#1080;&#1081;%20&#1087;&#1086;&#1101;&#1090;%20&#1076;&#1077;&#1088;&#1077;&#1074;&#1085;&#1080;....mp3" TargetMode="External"/><Relationship Id="rId6" Type="http://schemas.openxmlformats.org/officeDocument/2006/relationships/image" Target="../media/image20.png"/><Relationship Id="rId5" Type="http://schemas.openxmlformats.org/officeDocument/2006/relationships/image" Target="http://kilat.ru/ramki/ramka-47.gif" TargetMode="Externa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E:\&#1044;&#1086;&#1082;\&#1052;&#1086;&#1080;%20&#1076;&#1086;&#1082;&#1091;&#1084;&#1077;&#1085;&#1090;&#1099;&#1057;\&#1054;&#1090;&#1082;&#1088;&#1099;&#1090;&#1099;&#1081;%20&#1091;&#1088;&#1086;&#1082;%20&#1087;&#1086;%20&#1045;&#1089;&#1077;&#1085;&#1080;&#1085;&#1091;\06.&#1055;&#1077;&#1089;&#1085;&#1080;_&#1085;&#1072;_&#1089;&#1090;&#1080;&#1093;&#1080;_&#1045;&#1089;&#1077;&#1085;&#1080;&#1085;&#1072;_-_&#1053;&#1077;_&#1078;&#1072;&#1083;&#1077;&#1102;%20&#1085;&#1077;%20&#1079;&#1086;&#1074;&#1091;%20&#1085;&#1077;%20&#1087;&#1083;&#1072;&#1095;&#1091;_-_(mp3poisk.ru)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http://kilat.ru/ramki/ramka-47.gi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http://kilat.ru/ramki/ramka-47.gi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http://kilat.ru/ramki/ramka-47.gi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http://kilat.ru/ramki/ramka-47.gif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http://kilat.ru/ramki/ramka-47.gif" TargetMode="External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http://kilat.ru/ramki/ramka-47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E:\&#1044;&#1086;&#1082;\&#1052;&#1086;&#1080;%20&#1076;&#1086;&#1082;&#1091;&#1084;&#1077;&#1085;&#1090;&#1099;&#1057;\&#1054;&#1090;&#1082;&#1088;&#1099;&#1090;&#1099;&#1081;%20&#1091;&#1088;&#1086;&#1082;%20&#1087;&#1086;%20&#1045;&#1089;&#1077;&#1085;&#1080;&#1085;&#1091;\02.&#1053;&#1077;&#1089;&#1082;&#1072;&#1079;&#1072;&#1085;&#1085;&#1086;&#1077;,%20&#1089;&#1080;&#1085;&#1077;&#1077;,%20&#1085;&#1077;&#1078;&#1085;&#1086;&#1077;.mp3" TargetMode="External"/><Relationship Id="rId6" Type="http://schemas.openxmlformats.org/officeDocument/2006/relationships/image" Target="../media/image4.png"/><Relationship Id="rId5" Type="http://schemas.openxmlformats.org/officeDocument/2006/relationships/image" Target="http://kilat.ru/ramki/ramka-47.gif" TargetMode="Externa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3.png"/><Relationship Id="rId2" Type="http://schemas.openxmlformats.org/officeDocument/2006/relationships/audio" Target="file:///E:\&#1044;&#1086;&#1082;\&#1052;&#1086;&#1080;%20&#1076;&#1086;&#1082;&#1091;&#1084;&#1077;&#1085;&#1090;&#1099;&#1057;\&#1054;&#1090;&#1082;&#1088;&#1099;&#1090;&#1099;&#1081;%20&#1091;&#1088;&#1086;&#1082;%20&#1087;&#1086;%20&#1045;&#1089;&#1077;&#1085;&#1080;&#1085;&#1091;\09.%20-%20&#1052;&#1099;%20&#1090;&#1077;&#1087;&#1077;&#1088;&#1100;%20&#1091;&#1093;&#1086;&#1076;&#1080;&#1084;%20&#1087;&#1086;&#1085;&#1077;&#1084;&#1085;&#1086;&#1075;&#1091;....mp3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http://kilat.ru/ramki/ramka-47.gif" TargetMode="External"/><Relationship Id="rId5" Type="http://schemas.openxmlformats.org/officeDocument/2006/relationships/image" Target="../media/image2.gi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http://kilat.ru/ramki/ramka-47.gif" TargetMode="External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4;&#1086;&#1082;\&#1052;&#1086;&#1080;%20&#1076;&#1086;&#1082;&#1091;&#1084;&#1077;&#1085;&#1090;&#1099;&#1057;\&#1054;&#1090;&#1082;&#1088;&#1099;&#1090;&#1099;&#1081;%20&#1091;&#1088;&#1086;&#1082;%20&#1087;&#1086;%20&#1045;&#1089;&#1077;&#1085;&#1080;&#1085;&#1091;\10.&#1057;&#1080;&#1085;&#1103;&#1103;_&#1055;&#1090;&#1080;&#1094;&#1072;_&#1062;&#1074;&#1077;&#1090;&#1099;%20&#1084;&#1085;&#1077;%20&#1075;&#1086;&#1074;&#1086;&#1088;&#1103;&#1090;%20&#1087;&#1088;&#1086;&#1097;&#1072;&#1081;.mp3" TargetMode="External"/><Relationship Id="rId6" Type="http://schemas.openxmlformats.org/officeDocument/2006/relationships/image" Target="http://kilat.ru/ramki/ramka-47.gif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kilat.ru/ramki/ramka-47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http://kilat.ru/ramki/ramka-47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http://kilat.ru/ramki/ramka-47.gif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http://kilat.ru/ramki/ramka-47.gif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eb-shpargalka.narod.ru/vera1002.gif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4;&#1086;&#1082;\&#1052;&#1086;&#1080;%20&#1076;&#1086;&#1082;&#1091;&#1084;&#1077;&#1085;&#1090;&#1099;&#1057;\&#1054;&#1090;&#1082;&#1088;&#1099;&#1090;&#1099;&#1081;%20&#1091;&#1088;&#1086;&#1082;%20&#1087;&#1086;%20&#1045;&#1089;&#1077;&#1085;&#1080;&#1085;&#1091;\03.&#1050;&#1086;&#1083;&#1103;%20&#1064;&#1083;&#1077;&#1074;&#1080;&#1085;&#1075;%20-%20&#1055;&#1080;&#1089;&#1100;&#1084;&#1086;%20&#1052;&#1072;&#1090;&#1077;&#1088;&#1080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2.gi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http://kilat.ru/ramki/ramka-47.gi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http://kilat.ru/ramki/ramka-47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E:\&#1044;&#1086;&#1082;\&#1052;&#1086;&#1080;%20&#1076;&#1086;&#1082;&#1091;&#1084;&#1077;&#1085;&#1090;&#1099;&#1057;\&#1054;&#1090;&#1082;&#1088;&#1099;&#1090;&#1099;&#1081;%20&#1091;&#1088;&#1086;&#1082;%20&#1087;&#1086;%20&#1045;&#1089;&#1077;&#1085;&#1080;&#1085;&#1091;\04%20&#1043;&#1086;&#1081;,%20&#1090;&#1099;%20&#1056;&#1091;&#1089;&#1100;,%20&#1084;&#1086;&#1103;%20&#1088;&#1086;&#1076;&#1085;&#1072;&#1103;%20(&#1057;.&#1051;&#1077;&#1086;&#1085;&#1090;&#1100;&#1077;&#1074;).mp3" TargetMode="External"/><Relationship Id="rId6" Type="http://schemas.openxmlformats.org/officeDocument/2006/relationships/image" Target="../media/image16.png"/><Relationship Id="rId5" Type="http://schemas.openxmlformats.org/officeDocument/2006/relationships/image" Target="http://kilat.ru/ramki/ramka-47.gif" TargetMode="Externa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0"/>
            <a:ext cx="7200800" cy="574675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accent2"/>
                </a:solidFill>
              </a:rPr>
              <a:t/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/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>                  </a:t>
            </a:r>
            <a:r>
              <a:rPr lang="ru-RU" sz="3200" b="1" dirty="0" smtClean="0">
                <a:solidFill>
                  <a:schemeClr val="accent2"/>
                </a:solidFill>
              </a:rPr>
              <a:t>Урок-презентация</a:t>
            </a:r>
            <a:br>
              <a:rPr lang="ru-RU" sz="3200" b="1" dirty="0" smtClean="0">
                <a:solidFill>
                  <a:schemeClr val="accent2"/>
                </a:solidFill>
              </a:rPr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       </a:t>
            </a:r>
            <a:r>
              <a:rPr lang="ru-RU" sz="4000" b="1" dirty="0" smtClean="0">
                <a:solidFill>
                  <a:schemeClr val="accent2"/>
                </a:solidFill>
              </a:rPr>
              <a:t>«Я сердцем </a:t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>                   никогда не лгу…»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урок литературы, 11 класс</a:t>
            </a:r>
            <a:br>
              <a:rPr lang="ru-RU" sz="2400" b="1" dirty="0" smtClean="0"/>
            </a:br>
            <a:r>
              <a:rPr lang="ru-RU" sz="2400" b="1" dirty="0" smtClean="0"/>
              <a:t>Автор: Филипповская Ольга Владимировна, </a:t>
            </a:r>
            <a:br>
              <a:rPr lang="ru-RU" sz="2400" b="1" dirty="0" smtClean="0"/>
            </a:br>
            <a:r>
              <a:rPr lang="ru-RU" sz="2400" b="1" dirty="0" smtClean="0"/>
              <a:t>учитель русского языка и литературы, </a:t>
            </a:r>
            <a:br>
              <a:rPr lang="ru-RU" sz="2400" b="1" dirty="0" smtClean="0"/>
            </a:br>
            <a:r>
              <a:rPr lang="ru-RU" sz="2400" b="1" dirty="0" smtClean="0"/>
              <a:t>ФБОУ СОШ № 9, г. Азов</a:t>
            </a:r>
            <a:br>
              <a:rPr lang="ru-RU" sz="2400" b="1" dirty="0" smtClean="0"/>
            </a:br>
            <a:endParaRPr lang="ru-RU" sz="2400" b="1" dirty="0" smtClean="0"/>
          </a:p>
        </p:txBody>
      </p:sp>
      <p:pic>
        <p:nvPicPr>
          <p:cNvPr id="5123" name="Picture 6" descr="Картинка 37 из 128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8760"/>
            <a:ext cx="25209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0" descr="ramka-4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28676" name="Picture 7" descr="bio321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0" y="2922975"/>
            <a:ext cx="831641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800" b="1" u="none" dirty="0">
                <a:solidFill>
                  <a:srgbClr val="00FFFF"/>
                </a:solidFill>
                <a:latin typeface="Monotype Corsiva" pitchFamily="66" charset="0"/>
              </a:rPr>
              <a:t>«</a:t>
            </a:r>
            <a:r>
              <a:rPr lang="ru-RU" sz="4400" b="1" u="none" dirty="0">
                <a:solidFill>
                  <a:srgbClr val="00FFFF"/>
                </a:solidFill>
                <a:latin typeface="Monotype Corsiva" pitchFamily="66" charset="0"/>
              </a:rPr>
              <a:t>Тебе одной плету венок,</a:t>
            </a:r>
          </a:p>
          <a:p>
            <a:pPr algn="ctr"/>
            <a:r>
              <a:rPr lang="ru-RU" sz="4400" b="1" u="none" dirty="0">
                <a:solidFill>
                  <a:srgbClr val="00FFFF"/>
                </a:solidFill>
                <a:latin typeface="Monotype Corsiva" pitchFamily="66" charset="0"/>
              </a:rPr>
              <a:t>           Цветами сыплю стёжку серую…»</a:t>
            </a:r>
          </a:p>
        </p:txBody>
      </p:sp>
      <p:pic>
        <p:nvPicPr>
          <p:cNvPr id="28678" name="Picture 10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30724" name="Picture 7" descr="k_625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687388" y="1276350"/>
            <a:ext cx="777081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   О Русь, покойный уголок,</a:t>
            </a:r>
          </a:p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      Тебя люблю, тебе и верую…</a:t>
            </a:r>
          </a:p>
        </p:txBody>
      </p:sp>
      <p:pic>
        <p:nvPicPr>
          <p:cNvPr id="30726" name="Picture 9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31748" name="Picture 7" descr="J034143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836613"/>
            <a:ext cx="7273925" cy="5329237"/>
          </a:xfrm>
          <a:noFill/>
        </p:spPr>
      </p:pic>
      <p:sp>
        <p:nvSpPr>
          <p:cNvPr id="31749" name="Rectangle 8"/>
          <p:cNvSpPr>
            <a:spLocks noChangeArrowheads="1"/>
          </p:cNvSpPr>
          <p:nvPr/>
        </p:nvSpPr>
        <p:spPr bwMode="auto">
          <a:xfrm>
            <a:off x="55563" y="2911475"/>
            <a:ext cx="90376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u="none">
                <a:solidFill>
                  <a:srgbClr val="FFFF00"/>
                </a:solidFill>
                <a:latin typeface="Monotype Corsiva" pitchFamily="66" charset="0"/>
              </a:rPr>
              <a:t>«Скоро, скоро часы деревянные</a:t>
            </a:r>
          </a:p>
          <a:p>
            <a:pPr algn="ctr"/>
            <a:r>
              <a:rPr lang="ru-RU" sz="3600" b="1" u="none">
                <a:solidFill>
                  <a:srgbClr val="FFFF00"/>
                </a:solidFill>
                <a:latin typeface="Monotype Corsiva" pitchFamily="66" charset="0"/>
              </a:rPr>
              <a:t>    Прохрипят мой двенадцатый час…»</a:t>
            </a:r>
          </a:p>
        </p:txBody>
      </p:sp>
      <p:pic>
        <p:nvPicPr>
          <p:cNvPr id="31750" name="Picture 13" descr="http://kilat.ru/ramki/ramka-47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05.Я последний поэт деревни.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1628784" y="1026976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33796" name="Picture 7" descr="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3797" name="Rectangle 8"/>
          <p:cNvSpPr>
            <a:spLocks noChangeArrowheads="1"/>
          </p:cNvSpPr>
          <p:nvPr/>
        </p:nvSpPr>
        <p:spPr bwMode="auto">
          <a:xfrm>
            <a:off x="-92075" y="3317875"/>
            <a:ext cx="9331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1" u="none">
                <a:solidFill>
                  <a:schemeClr val="accent2"/>
                </a:solidFill>
                <a:latin typeface="Monotype Corsiva" pitchFamily="66" charset="0"/>
              </a:rPr>
              <a:t>«Не жалею, не зову, не плачу,</a:t>
            </a:r>
          </a:p>
          <a:p>
            <a:pPr algn="ctr"/>
            <a:r>
              <a:rPr lang="ru-RU" sz="3200" b="1" i="1" u="none">
                <a:solidFill>
                  <a:schemeClr val="accent2"/>
                </a:solidFill>
                <a:latin typeface="Monotype Corsiva" pitchFamily="66" charset="0"/>
              </a:rPr>
              <a:t>      Всё пройдёт, как с белых яблонь дым…»</a:t>
            </a:r>
          </a:p>
        </p:txBody>
      </p:sp>
      <p:pic>
        <p:nvPicPr>
          <p:cNvPr id="33798" name="Picture 9" descr="ramka-4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06.Песни_на_стихи_Есенина_-_Не_жалею не зову не плачу_-_(mp3poisk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836696" y="9477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34820" name="Picture 4" descr="n_904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796925"/>
            <a:ext cx="79216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 b="1" u="none">
                <a:solidFill>
                  <a:srgbClr val="00FFFF"/>
                </a:solidFill>
              </a:rPr>
              <a:t>               Нью-Йорк</a:t>
            </a:r>
          </a:p>
        </p:txBody>
      </p:sp>
      <p:pic>
        <p:nvPicPr>
          <p:cNvPr id="34822" name="Picture 6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38916" name="Picture 4" descr="b5g0505i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23850" y="4656138"/>
            <a:ext cx="8497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u="none">
                <a:solidFill>
                  <a:srgbClr val="00FFFF"/>
                </a:solidFill>
                <a:latin typeface="Monotype Corsiva" pitchFamily="66" charset="0"/>
              </a:rPr>
              <a:t>«Низкий дом с голубыми ставнями,</a:t>
            </a:r>
          </a:p>
          <a:p>
            <a:pPr algn="ctr"/>
            <a:r>
              <a:rPr lang="ru-RU" sz="3600" b="1" u="none">
                <a:solidFill>
                  <a:srgbClr val="00FFFF"/>
                </a:solidFill>
                <a:latin typeface="Monotype Corsiva" pitchFamily="66" charset="0"/>
              </a:rPr>
              <a:t>Не забыть мне тебя никогда…»</a:t>
            </a:r>
          </a:p>
        </p:txBody>
      </p:sp>
      <p:pic>
        <p:nvPicPr>
          <p:cNvPr id="38918" name="Picture 6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45060" name="Picture 6" descr="PH02291U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5061" name="Rectangle 7"/>
          <p:cNvSpPr>
            <a:spLocks noChangeArrowheads="1"/>
          </p:cNvSpPr>
          <p:nvPr/>
        </p:nvSpPr>
        <p:spPr bwMode="auto">
          <a:xfrm>
            <a:off x="-20638" y="1525588"/>
            <a:ext cx="9185276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u="none">
                <a:solidFill>
                  <a:srgbClr val="FF9900"/>
                </a:solidFill>
              </a:rPr>
              <a:t>«Все же песню отмщенья</a:t>
            </a:r>
          </a:p>
          <a:p>
            <a:pPr algn="ctr"/>
            <a:r>
              <a:rPr lang="ru-RU" sz="3200" b="1" u="none">
                <a:solidFill>
                  <a:srgbClr val="FF9900"/>
                </a:solidFill>
              </a:rPr>
              <a:t> за гибель</a:t>
            </a:r>
          </a:p>
          <a:p>
            <a:pPr algn="ctr"/>
            <a:r>
              <a:rPr lang="ru-RU" sz="3200" b="1" u="none">
                <a:solidFill>
                  <a:srgbClr val="FF9900"/>
                </a:solidFill>
              </a:rPr>
              <a:t>Пропоют мне на том </a:t>
            </a:r>
          </a:p>
          <a:p>
            <a:pPr algn="ctr"/>
            <a:r>
              <a:rPr lang="ru-RU" sz="3200" b="1" u="none">
                <a:solidFill>
                  <a:srgbClr val="FF9900"/>
                </a:solidFill>
              </a:rPr>
              <a:t>берегу…»</a:t>
            </a:r>
          </a:p>
        </p:txBody>
      </p:sp>
      <p:pic>
        <p:nvPicPr>
          <p:cNvPr id="45062" name="Picture 11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764704"/>
            <a:ext cx="7128792" cy="1158875"/>
          </a:xfrm>
        </p:spPr>
      </p:pic>
      <p:pic>
        <p:nvPicPr>
          <p:cNvPr id="30722" name="Picture 2" descr="C:\Documents and Settings\ученик\Рабочий стол\есенин\Untitled-Scanned-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700808"/>
            <a:ext cx="675767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kilat.ru/ramki/ramka-47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latin typeface="Mistral" pitchFamily="66" charset="0"/>
              </a:rPr>
              <a:t>Но люблю твой взор с поволокой…</a:t>
            </a:r>
            <a:endParaRPr lang="ru-RU" b="1" dirty="0">
              <a:latin typeface="Mistral" pitchFamily="66" charset="0"/>
            </a:endParaRPr>
          </a:p>
        </p:txBody>
      </p:sp>
      <p:pic>
        <p:nvPicPr>
          <p:cNvPr id="17412" name="Picture 2" descr="C:\Users\галина\Desktop\есенин\220PX-~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2808312" cy="361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Users\галина\Desktop\есенин\PIMTWCAL8VOEJCAJSTLDLCA3PXKDRCA5FM9W9CADBLPY3CABFD2J7CAMMHLKJCAQMNZ20CA94110CCA7IV3XPCAT229NNCAYDQ8J7CA62KJH1CA8TCSHFCAU40PJCCAB2MWHRCAGCHU98CA7659WRCA0BN1O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2520280" cy="395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 flipV="1">
            <a:off x="457200" y="6126163"/>
            <a:ext cx="298376" cy="1111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6" descr="http://kilat.ru/ramki/ramka-47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latin typeface="Mistral" pitchFamily="66" charset="0"/>
              </a:rPr>
              <a:t>Руки милой – пара лебедей…</a:t>
            </a:r>
            <a:endParaRPr lang="ru-RU" b="1" dirty="0">
              <a:latin typeface="Mistral" pitchFamily="66" charset="0"/>
            </a:endParaRPr>
          </a:p>
        </p:txBody>
      </p:sp>
      <p:pic>
        <p:nvPicPr>
          <p:cNvPr id="18437" name="Picture 3" descr="C:\Users\галина\Desktop\есенин\Raih_Zina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2448619" cy="349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 flipV="1">
            <a:off x="457200" y="6126163"/>
            <a:ext cx="82352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6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-215900" y="-21590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Admin\Рабочий стол\есенин\d9ef8f85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28800"/>
            <a:ext cx="3168352" cy="403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7172" name="Picture 7" descr="b4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692150"/>
            <a:ext cx="7775575" cy="5545138"/>
          </a:xfrm>
          <a:noFill/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84213" y="1187450"/>
            <a:ext cx="7991475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3600" b="1" u="none">
              <a:solidFill>
                <a:srgbClr val="00FFFF"/>
              </a:solidFill>
              <a:latin typeface="Monotype Corsiva" pitchFamily="66" charset="0"/>
            </a:endParaRPr>
          </a:p>
          <a:p>
            <a:pPr algn="ctr"/>
            <a:endParaRPr lang="ru-RU" sz="4200" b="1" u="none">
              <a:solidFill>
                <a:srgbClr val="00FFFF"/>
              </a:solidFill>
              <a:latin typeface="Monotype Corsiva" pitchFamily="66" charset="0"/>
            </a:endParaRPr>
          </a:p>
          <a:p>
            <a:pPr algn="ctr"/>
            <a:r>
              <a:rPr lang="ru-RU" sz="3200" b="1" u="none">
                <a:solidFill>
                  <a:srgbClr val="00FFFF"/>
                </a:solidFill>
                <a:latin typeface="Monotype Corsiva" pitchFamily="66" charset="0"/>
              </a:rPr>
              <a:t>Несказанное, синее, нежное…</a:t>
            </a:r>
          </a:p>
          <a:p>
            <a:pPr algn="ctr"/>
            <a:r>
              <a:rPr lang="ru-RU" sz="3200" b="1" u="none">
                <a:solidFill>
                  <a:srgbClr val="00FFFF"/>
                </a:solidFill>
                <a:latin typeface="Monotype Corsiva" pitchFamily="66" charset="0"/>
              </a:rPr>
              <a:t>Тих  мой край после бурь, после гроз,</a:t>
            </a:r>
          </a:p>
          <a:p>
            <a:pPr algn="ctr"/>
            <a:r>
              <a:rPr lang="ru-RU" sz="3200" b="1" u="none">
                <a:solidFill>
                  <a:srgbClr val="00FFFF"/>
                </a:solidFill>
                <a:latin typeface="Monotype Corsiva" pitchFamily="66" charset="0"/>
              </a:rPr>
              <a:t>И душа моя – поле безбрежное –</a:t>
            </a:r>
          </a:p>
          <a:p>
            <a:pPr algn="ctr"/>
            <a:r>
              <a:rPr lang="ru-RU" sz="3200" b="1" u="none">
                <a:solidFill>
                  <a:srgbClr val="00FFFF"/>
                </a:solidFill>
                <a:latin typeface="Monotype Corsiva" pitchFamily="66" charset="0"/>
              </a:rPr>
              <a:t>Дышит запахом мёда и роз…</a:t>
            </a:r>
          </a:p>
        </p:txBody>
      </p:sp>
      <p:pic>
        <p:nvPicPr>
          <p:cNvPr id="7174" name="Picture 12" descr="http://kilat.ru/ramki/ramka-47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02.Несказанное, синее, нежно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900592" y="9261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3077" name="Rectangle 6"/>
          <p:cNvSpPr>
            <a:spLocks noGrp="1" noChangeArrowheads="1" noTextEdit="1"/>
          </p:cNvSpPr>
          <p:nvPr>
            <p:ph type="clipArt" sz="half" idx="2"/>
          </p:nvPr>
        </p:nvSpPr>
        <p:spPr/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2946" name="Слайд" r:id="rId4" imgW="4572139" imgH="3429123" progId="PowerPoint.Slide.8">
              <p:embed/>
            </p:oleObj>
          </a:graphicData>
        </a:graphic>
      </p:graphicFrame>
      <p:sp>
        <p:nvSpPr>
          <p:cNvPr id="3079" name="Rectangle 9"/>
          <p:cNvSpPr>
            <a:spLocks noChangeArrowheads="1"/>
          </p:cNvSpPr>
          <p:nvPr/>
        </p:nvSpPr>
        <p:spPr bwMode="auto">
          <a:xfrm>
            <a:off x="395288" y="825500"/>
            <a:ext cx="145176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5400" b="1" u="none">
              <a:latin typeface="Monotype Corsiva" pitchFamily="66" charset="0"/>
            </a:endParaRPr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103188" y="2393950"/>
            <a:ext cx="8937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u="none">
                <a:latin typeface="Monotype Corsiva" pitchFamily="66" charset="0"/>
              </a:rPr>
              <a:t>«Мы теперь уходим понемногу</a:t>
            </a:r>
          </a:p>
          <a:p>
            <a:pPr algn="ctr"/>
            <a:r>
              <a:rPr lang="ru-RU" sz="3600" b="1" u="none">
                <a:latin typeface="Monotype Corsiva" pitchFamily="66" charset="0"/>
              </a:rPr>
              <a:t> В ту страну, где тишь и благодать»</a:t>
            </a:r>
          </a:p>
        </p:txBody>
      </p:sp>
      <p:pic>
        <p:nvPicPr>
          <p:cNvPr id="3081" name="Picture 17" descr="http://kilat.ru/ramki/ramka-47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09. - Мы теперь уходим понемногу...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10332640" y="9549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686800" cy="86409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Mistral" pitchFamily="66" charset="0"/>
              </a:rPr>
              <a:t/>
            </a:r>
            <a:br>
              <a:rPr lang="ru-RU" dirty="0" smtClean="0">
                <a:latin typeface="Mistral" pitchFamily="66" charset="0"/>
              </a:rPr>
            </a:br>
            <a:r>
              <a:rPr lang="ru-RU" b="1" dirty="0" smtClean="0">
                <a:latin typeface="Mistral" pitchFamily="66" charset="0"/>
              </a:rPr>
              <a:t>До свиданья, друг мой, до свиданья…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2150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1916832"/>
            <a:ext cx="3382962" cy="2520950"/>
          </a:xfrm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645024"/>
            <a:ext cx="3382962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5805264"/>
            <a:ext cx="298376" cy="3208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6" descr="http://kilat.ru/ramki/ramka-47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esen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908720"/>
            <a:ext cx="3889375" cy="496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6" descr="J03414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052736"/>
            <a:ext cx="3132138" cy="4752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8" descr="http://kilat.ru/ramki/ramka-47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-21590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.Синяя_Птица_Цветы мне говорят прощ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1340752" y="85415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981075"/>
            <a:ext cx="8229600" cy="436563"/>
          </a:xfrm>
        </p:spPr>
        <p:txBody>
          <a:bodyPr/>
          <a:lstStyle/>
          <a:p>
            <a:pPr eaLnBrk="1" hangingPunct="1"/>
            <a:r>
              <a:rPr lang="ru-RU" b="1" smtClean="0"/>
              <a:t>  </a:t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Интернет-источники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            </a:t>
            </a:r>
          </a:p>
          <a:p>
            <a:pPr eaLnBrk="1" hangingPunct="1">
              <a:buFontTx/>
              <a:buNone/>
            </a:pPr>
            <a:r>
              <a:rPr lang="ru-RU" smtClean="0"/>
              <a:t>            </a:t>
            </a:r>
            <a:r>
              <a:rPr lang="ru-RU" smtClean="0">
                <a:hlinkClick r:id="rId2"/>
              </a:rPr>
              <a:t>http://images.yandex.ru</a:t>
            </a: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56324" name="Picture 11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Rectangle 12"/>
          <p:cNvSpPr>
            <a:spLocks noChangeArrowheads="1"/>
          </p:cNvSpPr>
          <p:nvPr/>
        </p:nvSpPr>
        <p:spPr bwMode="auto">
          <a:xfrm>
            <a:off x="1835150" y="3609975"/>
            <a:ext cx="3730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http://kilat.ru/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еник\Рабочий стол\есенин\Untitled-Scanned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432" y="1916832"/>
            <a:ext cx="67039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Заголовок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692696"/>
            <a:ext cx="7056784" cy="1315938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8242300" cy="1158875"/>
          </a:xfrm>
        </p:spPr>
      </p:pic>
      <p:pic>
        <p:nvPicPr>
          <p:cNvPr id="26626" name="Picture 2" descr="C:\Documents and Settings\ученик\Рабочий стол\есенин\Константиново на Оке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700808"/>
            <a:ext cx="6877967" cy="434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http://kilat.ru/ramki/ramka-47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8026276" cy="1446212"/>
          </a:xfrm>
        </p:spPr>
      </p:pic>
      <p:pic>
        <p:nvPicPr>
          <p:cNvPr id="22530" name="Picture 2" descr="C:\Documents and Settings\ученик\Рабочий стол\есенин\Untitled-Scanned-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916832"/>
            <a:ext cx="678603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http://kilat.ru/ramki/ramka-47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Картинка 3 из 98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692150"/>
            <a:ext cx="7704138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6" descr="ramka-4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03.Коля Шлевинг - Письмо Матер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1340752" y="882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19460" name="Picture 7" descr="Природа 08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692150"/>
            <a:ext cx="7632700" cy="5400675"/>
          </a:xfrm>
          <a:noFill/>
        </p:spPr>
      </p:pic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684213" y="2017713"/>
            <a:ext cx="74168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«О Русь – малиновое поле</a:t>
            </a:r>
          </a:p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И синь, упавшая в реку, -</a:t>
            </a:r>
          </a:p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Люблю до радости и боли</a:t>
            </a:r>
          </a:p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Твою озёрную тоску…»</a:t>
            </a:r>
          </a:p>
        </p:txBody>
      </p:sp>
      <p:pic>
        <p:nvPicPr>
          <p:cNvPr id="19462" name="Picture 10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20484" name="Picture 7" descr="Природа 0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692150"/>
            <a:ext cx="7416800" cy="5473700"/>
          </a:xfrm>
          <a:noFill/>
        </p:spPr>
      </p:pic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1109663" y="3128963"/>
            <a:ext cx="69262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 u="none">
                <a:solidFill>
                  <a:srgbClr val="00FFFF"/>
                </a:solidFill>
                <a:latin typeface="Monotype Corsiva" pitchFamily="66" charset="0"/>
              </a:rPr>
              <a:t>«Холодной скорби не измерить,</a:t>
            </a:r>
          </a:p>
          <a:p>
            <a:pPr algn="ctr"/>
            <a:r>
              <a:rPr lang="ru-RU" sz="4000" b="1" u="none">
                <a:solidFill>
                  <a:srgbClr val="00FFFF"/>
                </a:solidFill>
                <a:latin typeface="Monotype Corsiva" pitchFamily="66" charset="0"/>
              </a:rPr>
              <a:t>Ты на туманном берегу.</a:t>
            </a:r>
          </a:p>
          <a:p>
            <a:pPr algn="ctr"/>
            <a:r>
              <a:rPr lang="ru-RU" sz="4000" b="1" u="none">
                <a:solidFill>
                  <a:srgbClr val="00FFFF"/>
                </a:solidFill>
                <a:latin typeface="Monotype Corsiva" pitchFamily="66" charset="0"/>
              </a:rPr>
              <a:t>Но не любить тебя, не верить</a:t>
            </a:r>
            <a:r>
              <a:rPr lang="ru-RU" sz="4000" u="none">
                <a:solidFill>
                  <a:srgbClr val="00FFFF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4000" b="1" u="none">
                <a:solidFill>
                  <a:srgbClr val="00FFFF"/>
                </a:solidFill>
                <a:latin typeface="Monotype Corsiva" pitchFamily="66" charset="0"/>
              </a:rPr>
              <a:t>Я научиться не могу…»</a:t>
            </a:r>
          </a:p>
        </p:txBody>
      </p:sp>
      <p:pic>
        <p:nvPicPr>
          <p:cNvPr id="20486" name="Picture 12" descr="http://kilat.ru/ramki/ramka-47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1440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23556" name="Picture 7" descr="Lak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908050"/>
            <a:ext cx="7056437" cy="5184775"/>
          </a:xfrm>
          <a:noFill/>
        </p:spPr>
      </p:pic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706438" y="3198813"/>
            <a:ext cx="773271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Если крикнет рать святая:</a:t>
            </a:r>
          </a:p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«Кинь ты Русь, живи в раю!»</a:t>
            </a:r>
          </a:p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Я скажу: «Не надо рая,</a:t>
            </a:r>
          </a:p>
          <a:p>
            <a:pPr algn="ctr"/>
            <a:r>
              <a:rPr lang="ru-RU" sz="4400" b="1" u="none">
                <a:solidFill>
                  <a:srgbClr val="00FFFF"/>
                </a:solidFill>
                <a:latin typeface="Monotype Corsiva" pitchFamily="66" charset="0"/>
              </a:rPr>
              <a:t>Дайте Родину мою»</a:t>
            </a:r>
          </a:p>
        </p:txBody>
      </p:sp>
      <p:pic>
        <p:nvPicPr>
          <p:cNvPr id="23558" name="Picture 10" descr="http://kilat.ru/ramki/ramka-47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9359900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04 Гой, ты Русь, моя родная (С.Леонтьев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0332640" y="86855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229</Words>
  <Application>Microsoft Office PowerPoint</Application>
  <PresentationFormat>Экран (4:3)</PresentationFormat>
  <Paragraphs>47</Paragraphs>
  <Slides>23</Slides>
  <Notes>3</Notes>
  <HiddenSlides>0</HiddenSlides>
  <MMClips>7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Оформление по умолчанию</vt:lpstr>
      <vt:lpstr>Слайд</vt:lpstr>
      <vt:lpstr>                    Урок-презентация           «Я сердцем                     никогда не лгу…»   урок литературы, 11 класс Автор: Филипповская Ольга Владимировна,  учитель русского языка и литературы,  ФБОУ СОШ № 9, г. Азов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Но люблю твой взор с поволокой…</vt:lpstr>
      <vt:lpstr>Руки милой – пара лебедей…</vt:lpstr>
      <vt:lpstr>Слайд 20</vt:lpstr>
      <vt:lpstr> До свиданья, друг мой, до свиданья… </vt:lpstr>
      <vt:lpstr>Слайд 22</vt:lpstr>
      <vt:lpstr>    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Я сердцем             никогда не лгу…»</dc:title>
  <dc:creator>комп</dc:creator>
  <cp:lastModifiedBy>Сергей</cp:lastModifiedBy>
  <cp:revision>58</cp:revision>
  <dcterms:created xsi:type="dcterms:W3CDTF">2006-11-27T19:51:47Z</dcterms:created>
  <dcterms:modified xsi:type="dcterms:W3CDTF">2013-03-30T06:05:40Z</dcterms:modified>
</cp:coreProperties>
</file>