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3" r:id="rId5"/>
    <p:sldId id="262" r:id="rId6"/>
    <p:sldId id="260" r:id="rId7"/>
    <p:sldId id="264"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3-03-31T14:31:59.749"/>
    </inkml:context>
    <inkml:brush xml:id="br0">
      <inkml:brushProperty name="width" value="0.05292" units="cm"/>
      <inkml:brushProperty name="height" value="0.05292" units="cm"/>
      <inkml:brushProperty name="color" value="#FF0000"/>
    </inkml:brush>
  </inkml:definitions>
  <inkml:trace contextRef="#ctx0" brushRef="#br0">13643 8632,'0'0,"50"0,-26 0,-24 0,25 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A37BDA07-A5F4-43F1-88BB-8790D4DE540C}" type="datetimeFigureOut">
              <a:rPr lang="ru-RU" smtClean="0"/>
              <a:t>31.03.2013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5FAF6EE9-A184-4781-891B-15EE20C5020F}"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37BDA07-A5F4-43F1-88BB-8790D4DE540C}" type="datetimeFigureOut">
              <a:rPr lang="ru-RU" smtClean="0"/>
              <a:t>31.03.2013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FAF6EE9-A184-4781-891B-15EE20C5020F}"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37BDA07-A5F4-43F1-88BB-8790D4DE540C}" type="datetimeFigureOut">
              <a:rPr lang="ru-RU" smtClean="0"/>
              <a:t>31.03.2013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FAF6EE9-A184-4781-891B-15EE20C5020F}"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37BDA07-A5F4-43F1-88BB-8790D4DE540C}" type="datetimeFigureOut">
              <a:rPr lang="ru-RU" smtClean="0"/>
              <a:t>31.03.2013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FAF6EE9-A184-4781-891B-15EE20C5020F}"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A37BDA07-A5F4-43F1-88BB-8790D4DE540C}" type="datetimeFigureOut">
              <a:rPr lang="ru-RU" smtClean="0"/>
              <a:t>31.03.2013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FAF6EE9-A184-4781-891B-15EE20C5020F}"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A37BDA07-A5F4-43F1-88BB-8790D4DE540C}" type="datetimeFigureOut">
              <a:rPr lang="ru-RU" smtClean="0"/>
              <a:t>31.03.2013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FAF6EE9-A184-4781-891B-15EE20C5020F}"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A37BDA07-A5F4-43F1-88BB-8790D4DE540C}" type="datetimeFigureOut">
              <a:rPr lang="ru-RU" smtClean="0"/>
              <a:t>31.03.2013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5FAF6EE9-A184-4781-891B-15EE20C5020F}"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A37BDA07-A5F4-43F1-88BB-8790D4DE540C}" type="datetimeFigureOut">
              <a:rPr lang="ru-RU" smtClean="0"/>
              <a:t>31.03.2013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5FAF6EE9-A184-4781-891B-15EE20C5020F}"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A37BDA07-A5F4-43F1-88BB-8790D4DE540C}" type="datetimeFigureOut">
              <a:rPr lang="ru-RU" smtClean="0"/>
              <a:t>31.03.2013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5FAF6EE9-A184-4781-891B-15EE20C5020F}"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A37BDA07-A5F4-43F1-88BB-8790D4DE540C}" type="datetimeFigureOut">
              <a:rPr lang="ru-RU" smtClean="0"/>
              <a:t>31.03.2013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FAF6EE9-A184-4781-891B-15EE20C5020F}"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A37BDA07-A5F4-43F1-88BB-8790D4DE540C}" type="datetimeFigureOut">
              <a:rPr lang="ru-RU" smtClean="0"/>
              <a:t>31.03.2013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FAF6EE9-A184-4781-891B-15EE20C5020F}" type="slidenum">
              <a:rPr lang="ru-RU" smtClean="0"/>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A37BDA07-A5F4-43F1-88BB-8790D4DE540C}" type="datetimeFigureOut">
              <a:rPr lang="ru-RU" smtClean="0"/>
              <a:t>31.03.2013</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FAF6EE9-A184-4781-891B-15EE20C5020F}"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1728192"/>
          </a:xfrm>
        </p:spPr>
        <p:txBody>
          <a:bodyPr>
            <a:normAutofit fontScale="90000"/>
          </a:bodyPr>
          <a:lstStyle/>
          <a:p>
            <a:pPr algn="ctr"/>
            <a:r>
              <a:rPr lang="ru-RU" b="1" i="1" dirty="0" smtClean="0">
                <a:solidFill>
                  <a:srgbClr val="FF0000"/>
                </a:solidFill>
                <a:effectLst>
                  <a:outerShdw blurRad="38100" dist="38100" dir="2700000" algn="tl">
                    <a:srgbClr val="000000">
                      <a:alpha val="43137"/>
                    </a:srgbClr>
                  </a:outerShdw>
                </a:effectLst>
              </a:rPr>
              <a:t/>
            </a:r>
            <a:br>
              <a:rPr lang="ru-RU" b="1" i="1" dirty="0" smtClean="0">
                <a:solidFill>
                  <a:srgbClr val="FF0000"/>
                </a:solidFill>
                <a:effectLst>
                  <a:outerShdw blurRad="38100" dist="38100" dir="2700000" algn="tl">
                    <a:srgbClr val="000000">
                      <a:alpha val="43137"/>
                    </a:srgbClr>
                  </a:outerShdw>
                </a:effectLst>
              </a:rPr>
            </a:br>
            <a:r>
              <a:rPr lang="en-US" b="1" i="1" dirty="0" smtClean="0">
                <a:solidFill>
                  <a:srgbClr val="FF0000"/>
                </a:solidFill>
                <a:effectLst>
                  <a:outerShdw blurRad="38100" dist="38100" dir="2700000" algn="tl">
                    <a:srgbClr val="000000">
                      <a:alpha val="43137"/>
                    </a:srgbClr>
                  </a:outerShdw>
                </a:effectLst>
              </a:rPr>
              <a:t/>
            </a:r>
            <a:br>
              <a:rPr lang="en-US" b="1" i="1" dirty="0" smtClean="0">
                <a:solidFill>
                  <a:srgbClr val="FF0000"/>
                </a:solidFill>
                <a:effectLst>
                  <a:outerShdw blurRad="38100" dist="38100" dir="2700000" algn="tl">
                    <a:srgbClr val="000000">
                      <a:alpha val="43137"/>
                    </a:srgbClr>
                  </a:outerShdw>
                </a:effectLst>
              </a:rPr>
            </a:br>
            <a:r>
              <a:rPr lang="en-US" i="1" dirty="0">
                <a:solidFill>
                  <a:srgbClr val="FF0000"/>
                </a:solidFill>
                <a:effectLst>
                  <a:outerShdw blurRad="38100" dist="38100" dir="2700000" algn="tl">
                    <a:srgbClr val="000000">
                      <a:alpha val="43137"/>
                    </a:srgbClr>
                  </a:outerShdw>
                </a:effectLst>
              </a:rPr>
              <a:t/>
            </a:r>
            <a:br>
              <a:rPr lang="en-US" i="1" dirty="0">
                <a:solidFill>
                  <a:srgbClr val="FF0000"/>
                </a:solidFill>
                <a:effectLst>
                  <a:outerShdw blurRad="38100" dist="38100" dir="2700000" algn="tl">
                    <a:srgbClr val="000000">
                      <a:alpha val="43137"/>
                    </a:srgbClr>
                  </a:outerShdw>
                </a:effectLst>
              </a:rPr>
            </a:br>
            <a:r>
              <a:rPr lang="en-US" i="1" dirty="0" smtClean="0">
                <a:solidFill>
                  <a:srgbClr val="FF0000"/>
                </a:solidFill>
                <a:effectLst>
                  <a:outerShdw blurRad="38100" dist="38100" dir="2700000" algn="tl">
                    <a:srgbClr val="000000">
                      <a:alpha val="43137"/>
                    </a:srgbClr>
                  </a:outerShdw>
                </a:effectLst>
              </a:rPr>
              <a:t/>
            </a:r>
            <a:br>
              <a:rPr lang="en-US" i="1" dirty="0" smtClean="0">
                <a:solidFill>
                  <a:srgbClr val="FF0000"/>
                </a:solidFill>
                <a:effectLst>
                  <a:outerShdw blurRad="38100" dist="38100" dir="2700000" algn="tl">
                    <a:srgbClr val="000000">
                      <a:alpha val="43137"/>
                    </a:srgbClr>
                  </a:outerShdw>
                </a:effectLst>
              </a:rPr>
            </a:br>
            <a:r>
              <a:rPr lang="en-US" i="1" dirty="0">
                <a:solidFill>
                  <a:srgbClr val="FF0000"/>
                </a:solidFill>
                <a:effectLst>
                  <a:outerShdw blurRad="38100" dist="38100" dir="2700000" algn="tl">
                    <a:srgbClr val="000000">
                      <a:alpha val="43137"/>
                    </a:srgbClr>
                  </a:outerShdw>
                </a:effectLst>
              </a:rPr>
              <a:t/>
            </a:r>
            <a:br>
              <a:rPr lang="en-US" i="1" dirty="0">
                <a:solidFill>
                  <a:srgbClr val="FF0000"/>
                </a:solidFill>
                <a:effectLst>
                  <a:outerShdw blurRad="38100" dist="38100" dir="2700000" algn="tl">
                    <a:srgbClr val="000000">
                      <a:alpha val="43137"/>
                    </a:srgbClr>
                  </a:outerShdw>
                </a:effectLst>
              </a:rPr>
            </a:br>
            <a:r>
              <a:rPr lang="en-US" i="1" dirty="0" smtClean="0">
                <a:solidFill>
                  <a:srgbClr val="FF0000"/>
                </a:solidFill>
                <a:effectLst>
                  <a:outerShdw blurRad="38100" dist="38100" dir="2700000" algn="tl">
                    <a:srgbClr val="000000">
                      <a:alpha val="43137"/>
                    </a:srgbClr>
                  </a:outerShdw>
                </a:effectLst>
              </a:rPr>
              <a:t/>
            </a:r>
            <a:br>
              <a:rPr lang="en-US" i="1" dirty="0" smtClean="0">
                <a:solidFill>
                  <a:srgbClr val="FF0000"/>
                </a:solidFill>
                <a:effectLst>
                  <a:outerShdw blurRad="38100" dist="38100" dir="2700000" algn="tl">
                    <a:srgbClr val="000000">
                      <a:alpha val="43137"/>
                    </a:srgbClr>
                  </a:outerShdw>
                </a:effectLst>
              </a:rPr>
            </a:br>
            <a:r>
              <a:rPr lang="en-US" sz="4000" b="1" i="1" dirty="0" smtClean="0">
                <a:solidFill>
                  <a:srgbClr val="FF0000"/>
                </a:solidFill>
                <a:effectLst>
                  <a:outerShdw blurRad="38100" dist="38100" dir="2700000" algn="tl">
                    <a:srgbClr val="000000">
                      <a:alpha val="43137"/>
                    </a:srgbClr>
                  </a:outerShdw>
                </a:effectLst>
              </a:rPr>
              <a:t>A Letter </a:t>
            </a:r>
            <a:br>
              <a:rPr lang="en-US" sz="4000" b="1" i="1" dirty="0" smtClean="0">
                <a:solidFill>
                  <a:srgbClr val="FF0000"/>
                </a:solidFill>
                <a:effectLst>
                  <a:outerShdw blurRad="38100" dist="38100" dir="2700000" algn="tl">
                    <a:srgbClr val="000000">
                      <a:alpha val="43137"/>
                    </a:srgbClr>
                  </a:outerShdw>
                </a:effectLst>
              </a:rPr>
            </a:br>
            <a:r>
              <a:rPr lang="en-US" sz="4000" b="1" i="1" dirty="0" smtClean="0">
                <a:solidFill>
                  <a:srgbClr val="FF0000"/>
                </a:solidFill>
                <a:effectLst>
                  <a:outerShdw blurRad="38100" dist="38100" dir="2700000" algn="tl">
                    <a:srgbClr val="000000">
                      <a:alpha val="43137"/>
                    </a:srgbClr>
                  </a:outerShdw>
                </a:effectLst>
              </a:rPr>
              <a:t>giving advice</a:t>
            </a:r>
            <a:r>
              <a:rPr lang="ru-RU" sz="4000" b="1" i="1" dirty="0" smtClean="0">
                <a:solidFill>
                  <a:srgbClr val="FF0000"/>
                </a:solidFill>
                <a:effectLst>
                  <a:outerShdw blurRad="38100" dist="38100" dir="2700000" algn="tl">
                    <a:srgbClr val="000000">
                      <a:alpha val="43137"/>
                    </a:srgbClr>
                  </a:outerShdw>
                </a:effectLst>
              </a:rPr>
              <a:t/>
            </a:r>
            <a:br>
              <a:rPr lang="ru-RU" sz="4000" b="1" i="1" dirty="0" smtClean="0">
                <a:solidFill>
                  <a:srgbClr val="FF0000"/>
                </a:solidFill>
                <a:effectLst>
                  <a:outerShdw blurRad="38100" dist="38100" dir="2700000" algn="tl">
                    <a:srgbClr val="000000">
                      <a:alpha val="43137"/>
                    </a:srgbClr>
                  </a:outerShdw>
                </a:effectLst>
              </a:rPr>
            </a:br>
            <a:endParaRPr lang="ru-RU" sz="4000" dirty="0"/>
          </a:p>
        </p:txBody>
      </p:sp>
      <p:sp>
        <p:nvSpPr>
          <p:cNvPr id="3" name="Объект 2"/>
          <p:cNvSpPr>
            <a:spLocks noGrp="1"/>
          </p:cNvSpPr>
          <p:nvPr>
            <p:ph idx="1"/>
          </p:nvPr>
        </p:nvSpPr>
        <p:spPr>
          <a:xfrm>
            <a:off x="457200" y="2204864"/>
            <a:ext cx="5024686" cy="3921299"/>
          </a:xfrm>
        </p:spPr>
        <p:txBody>
          <a:bodyPr/>
          <a:lstStyle/>
          <a:p>
            <a:endParaRPr lang="ru-RU"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413198"/>
            <a:ext cx="4726310" cy="3680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481886" y="3356992"/>
            <a:ext cx="3662114" cy="1815882"/>
          </a:xfrm>
          <a:prstGeom prst="rect">
            <a:avLst/>
          </a:prstGeom>
          <a:noFill/>
        </p:spPr>
        <p:txBody>
          <a:bodyPr wrap="square" rtlCol="0">
            <a:spAutoFit/>
          </a:bodyPr>
          <a:lstStyle/>
          <a:p>
            <a:r>
              <a:rPr lang="en-US" sz="2800" dirty="0" err="1" smtClean="0"/>
              <a:t>Gainetdinova</a:t>
            </a:r>
            <a:r>
              <a:rPr lang="en-US" sz="2800" dirty="0" smtClean="0"/>
              <a:t> G.A.</a:t>
            </a:r>
          </a:p>
          <a:p>
            <a:r>
              <a:rPr lang="en-US" sz="2800" dirty="0" smtClean="0"/>
              <a:t>School </a:t>
            </a:r>
            <a:r>
              <a:rPr lang="ru-RU" sz="2800" dirty="0" smtClean="0"/>
              <a:t>№1,</a:t>
            </a:r>
            <a:r>
              <a:rPr lang="en-US" sz="2800" dirty="0" smtClean="0"/>
              <a:t> </a:t>
            </a:r>
            <a:r>
              <a:rPr lang="en-US" sz="2800" dirty="0" err="1" smtClean="0"/>
              <a:t>Mendeleevsk</a:t>
            </a:r>
            <a:r>
              <a:rPr lang="en-US" sz="2800" dirty="0" smtClean="0"/>
              <a:t>, </a:t>
            </a:r>
            <a:r>
              <a:rPr lang="en-US" sz="2800" dirty="0" err="1" smtClean="0"/>
              <a:t>Tatarstan</a:t>
            </a:r>
            <a:endParaRPr lang="en-US" sz="2800" dirty="0" smtClean="0"/>
          </a:p>
        </p:txBody>
      </p:sp>
      <mc:AlternateContent xmlns:mc="http://schemas.openxmlformats.org/markup-compatibility/2006">
        <mc:Choice xmlns:p14="http://schemas.microsoft.com/office/powerpoint/2010/main" Requires="p14">
          <p:contentPart p14:bwMode="auto" r:id="rId3">
            <p14:nvContentPartPr>
              <p14:cNvPr id="4" name="Рукописные данные 3"/>
              <p14:cNvContentPartPr/>
              <p14:nvPr/>
            </p14:nvContentPartPr>
            <p14:xfrm>
              <a:off x="4911480" y="3107520"/>
              <a:ext cx="36000" cy="360"/>
            </p14:xfrm>
          </p:contentPart>
        </mc:Choice>
        <mc:Fallback>
          <p:pic>
            <p:nvPicPr>
              <p:cNvPr id="4" name="Рукописные данные 3"/>
              <p:cNvPicPr/>
              <p:nvPr/>
            </p:nvPicPr>
            <p:blipFill>
              <a:blip r:embed="rId4"/>
              <a:stretch>
                <a:fillRect/>
              </a:stretch>
            </p:blipFill>
            <p:spPr>
              <a:xfrm>
                <a:off x="4902120" y="3098160"/>
                <a:ext cx="54720" cy="19080"/>
              </a:xfrm>
              <a:prstGeom prst="rect">
                <a:avLst/>
              </a:prstGeom>
            </p:spPr>
          </p:pic>
        </mc:Fallback>
      </mc:AlternateContent>
    </p:spTree>
    <p:extLst>
      <p:ext uri="{BB962C8B-B14F-4D97-AF65-F5344CB8AC3E}">
        <p14:creationId xmlns:p14="http://schemas.microsoft.com/office/powerpoint/2010/main" val="3188844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wheel(1)">
                                      <p:cBhvr>
                                        <p:cTn id="12" dur="2000"/>
                                        <p:tgtEl>
                                          <p:spTgt spid="1027"/>
                                        </p:tgtEl>
                                      </p:cBhvr>
                                    </p:animEffect>
                                  </p:childTnLst>
                                </p:cTn>
                              </p:par>
                            </p:childTnLst>
                          </p:cTn>
                        </p:par>
                      </p:childTnLst>
                    </p:cTn>
                  </p:par>
                  <p:par>
                    <p:cTn id="13" fill="hold">
                      <p:stCondLst>
                        <p:cond delay="indefinite"/>
                      </p:stCondLst>
                      <p:childTnLst>
                        <p:par>
                          <p:cTn id="14" fill="hold">
                            <p:stCondLst>
                              <p:cond delay="0"/>
                            </p:stCondLst>
                            <p:childTnLst>
                              <p:par>
                                <p:cTn id="15" presetID="37"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900" decel="100000" fill="hold"/>
                                        <p:tgtEl>
                                          <p:spTgt spid="5"/>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717032"/>
            <a:ext cx="8229600" cy="2880320"/>
          </a:xfrm>
        </p:spPr>
        <p:txBody>
          <a:bodyPr>
            <a:normAutofit fontScale="90000"/>
          </a:bodyPr>
          <a:lstStyle/>
          <a:p>
            <a:pPr algn="just"/>
            <a:r>
              <a:rPr lang="en-US" sz="3200" dirty="0" smtClean="0">
                <a:solidFill>
                  <a:schemeClr val="tx1">
                    <a:lumMod val="85000"/>
                    <a:lumOff val="15000"/>
                  </a:schemeClr>
                </a:solidFill>
              </a:rPr>
              <a:t>When you write a letter giving advice, first you express your sympathy to the person who has got the problem, then you give him\her your advice.</a:t>
            </a:r>
            <a:br>
              <a:rPr lang="en-US" sz="3200" dirty="0" smtClean="0">
                <a:solidFill>
                  <a:schemeClr val="tx1">
                    <a:lumMod val="85000"/>
                    <a:lumOff val="15000"/>
                  </a:schemeClr>
                </a:solidFill>
              </a:rPr>
            </a:br>
            <a:r>
              <a:rPr lang="en-US" sz="3200" dirty="0" smtClean="0">
                <a:solidFill>
                  <a:schemeClr val="tx1">
                    <a:lumMod val="85000"/>
                    <a:lumOff val="15000"/>
                  </a:schemeClr>
                </a:solidFill>
              </a:rPr>
              <a:t>You finish you letter by wishing the person good luck.</a:t>
            </a:r>
            <a:endParaRPr lang="ru-RU" sz="3200"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23728" y="404664"/>
            <a:ext cx="4694146"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5662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randombar(horizontal)">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476672"/>
            <a:ext cx="6746896" cy="1656184"/>
          </a:xfrm>
        </p:spPr>
        <p:txBody>
          <a:bodyPr>
            <a:noAutofit/>
          </a:bodyPr>
          <a:lstStyle/>
          <a:p>
            <a:r>
              <a:rPr lang="en-US" sz="2400" b="0" dirty="0">
                <a:solidFill>
                  <a:schemeClr val="tx1">
                    <a:lumMod val="85000"/>
                    <a:lumOff val="15000"/>
                  </a:schemeClr>
                </a:solidFill>
                <a:latin typeface="Times New Roman" pitchFamily="18" charset="0"/>
                <a:cs typeface="Times New Roman" pitchFamily="18" charset="0"/>
              </a:rPr>
              <a:t>You are Auntie Claire. This is part of a letter that a 15-year-old student has sent you. Read it, then write him\ her a letter giving your advice. Use the following useful expressions and plan.</a:t>
            </a:r>
            <a:endParaRPr lang="ru-RU" sz="2400" b="0" dirty="0">
              <a:solidFill>
                <a:schemeClr val="tx1">
                  <a:lumMod val="85000"/>
                  <a:lumOff val="15000"/>
                </a:schemeClr>
              </a:solidFill>
            </a:endParaRPr>
          </a:p>
        </p:txBody>
      </p:sp>
      <p:sp>
        <p:nvSpPr>
          <p:cNvPr id="3" name="Текст 2"/>
          <p:cNvSpPr>
            <a:spLocks noGrp="1"/>
          </p:cNvSpPr>
          <p:nvPr>
            <p:ph type="body" idx="2"/>
          </p:nvPr>
        </p:nvSpPr>
        <p:spPr>
          <a:xfrm>
            <a:off x="971600" y="2420888"/>
            <a:ext cx="4248471" cy="3096344"/>
          </a:xfrm>
        </p:spPr>
        <p:txBody>
          <a:bodyPr>
            <a:noAutofit/>
          </a:bodyPr>
          <a:lstStyle/>
          <a:p>
            <a:pPr marL="109728"/>
            <a:r>
              <a:rPr lang="en-US" sz="2400" i="1" dirty="0"/>
              <a:t>Dear </a:t>
            </a:r>
            <a:r>
              <a:rPr lang="en-US" sz="2400" i="1" dirty="0">
                <a:latin typeface="Times New Roman" pitchFamily="18" charset="0"/>
                <a:cs typeface="Times New Roman" pitchFamily="18" charset="0"/>
              </a:rPr>
              <a:t>Auntie Claire,</a:t>
            </a:r>
          </a:p>
          <a:p>
            <a:pPr marL="109728" algn="just"/>
            <a:r>
              <a:rPr lang="en-US" sz="2400" i="1" dirty="0">
                <a:latin typeface="Times New Roman" pitchFamily="18" charset="0"/>
                <a:cs typeface="Times New Roman" pitchFamily="18" charset="0"/>
              </a:rPr>
              <a:t> I’ve just found out that I’ve failed my summer exams at school. I haven’t told my parents yet because I’m too scared. I’ll have to retake the exams in September, but I know I’ll fail again! What can I do? Please help me! </a:t>
            </a:r>
            <a:endParaRPr lang="ru-RU" sz="2400" i="1" dirty="0"/>
          </a:p>
        </p:txBody>
      </p:sp>
      <p:pic>
        <p:nvPicPr>
          <p:cNvPr id="3074"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5724128" y="2636912"/>
            <a:ext cx="2772765" cy="2308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1125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0" presetClass="entr" presetSubtype="0" fill="hold" nodeType="clickEffect">
                                  <p:stCondLst>
                                    <p:cond delay="0"/>
                                  </p:stCondLst>
                                  <p:childTnLst>
                                    <p:set>
                                      <p:cBhvr>
                                        <p:cTn id="14" dur="1" fill="hold">
                                          <p:stCondLst>
                                            <p:cond delay="0"/>
                                          </p:stCondLst>
                                        </p:cTn>
                                        <p:tgtEl>
                                          <p:spTgt spid="3074"/>
                                        </p:tgtEl>
                                        <p:attrNameLst>
                                          <p:attrName>style.visibility</p:attrName>
                                        </p:attrNameLst>
                                      </p:cBhvr>
                                      <p:to>
                                        <p:strVal val="visible"/>
                                      </p:to>
                                    </p:set>
                                    <p:animEffect transition="in" filter="fade">
                                      <p:cBhvr>
                                        <p:cTn id="15" dur="800" decel="100000"/>
                                        <p:tgtEl>
                                          <p:spTgt spid="3074"/>
                                        </p:tgtEl>
                                      </p:cBhvr>
                                    </p:animEffect>
                                    <p:anim calcmode="lin" valueType="num">
                                      <p:cBhvr>
                                        <p:cTn id="16" dur="800" decel="100000" fill="hold"/>
                                        <p:tgtEl>
                                          <p:spTgt spid="3074"/>
                                        </p:tgtEl>
                                        <p:attrNameLst>
                                          <p:attrName>style.rotation</p:attrName>
                                        </p:attrNameLst>
                                      </p:cBhvr>
                                      <p:tavLst>
                                        <p:tav tm="0">
                                          <p:val>
                                            <p:fltVal val="-90"/>
                                          </p:val>
                                        </p:tav>
                                        <p:tav tm="100000">
                                          <p:val>
                                            <p:fltVal val="0"/>
                                          </p:val>
                                        </p:tav>
                                      </p:tavLst>
                                    </p:anim>
                                    <p:anim calcmode="lin" valueType="num">
                                      <p:cBhvr>
                                        <p:cTn id="17" dur="800" decel="100000" fill="hold"/>
                                        <p:tgtEl>
                                          <p:spTgt spid="3074"/>
                                        </p:tgtEl>
                                        <p:attrNameLst>
                                          <p:attrName>ppt_x</p:attrName>
                                        </p:attrNameLst>
                                      </p:cBhvr>
                                      <p:tavLst>
                                        <p:tav tm="0">
                                          <p:val>
                                            <p:strVal val="#ppt_x+0.4"/>
                                          </p:val>
                                        </p:tav>
                                        <p:tav tm="100000">
                                          <p:val>
                                            <p:strVal val="#ppt_x-0.05"/>
                                          </p:val>
                                        </p:tav>
                                      </p:tavLst>
                                    </p:anim>
                                    <p:anim calcmode="lin" valueType="num">
                                      <p:cBhvr>
                                        <p:cTn id="18" dur="800" decel="100000" fill="hold"/>
                                        <p:tgtEl>
                                          <p:spTgt spid="3074"/>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3074"/>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3074"/>
                                        </p:tgtEl>
                                        <p:attrNameLst>
                                          <p:attrName>ppt_y</p:attrName>
                                        </p:attrNameLst>
                                      </p:cBhvr>
                                      <p:tavLst>
                                        <p:tav tm="0">
                                          <p:val>
                                            <p:strVal val="#ppt_y+0.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nodeType="clickEffect">
                                  <p:stCondLst>
                                    <p:cond delay="0"/>
                                  </p:stCondLst>
                                  <p:iterate type="lt">
                                    <p:tmPct val="10000"/>
                                  </p:iterate>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27"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
                                            <p:txEl>
                                              <p:pRg st="0" end="0"/>
                                            </p:txEl>
                                          </p:spTgt>
                                        </p:tgtEl>
                                      </p:cBhvr>
                                    </p:animEffect>
                                  </p:childTnLst>
                                </p:cTn>
                              </p:par>
                              <p:par>
                                <p:cTn id="30" presetID="41" presetClass="entr" presetSubtype="0" fill="hold" nodeType="withEffect">
                                  <p:stCondLst>
                                    <p:cond delay="0"/>
                                  </p:stCondLst>
                                  <p:iterate type="lt">
                                    <p:tmPct val="10000"/>
                                  </p:iterate>
                                  <p:childTnLst>
                                    <p:set>
                                      <p:cBhvr>
                                        <p:cTn id="31" dur="1" fill="hold">
                                          <p:stCondLst>
                                            <p:cond delay="0"/>
                                          </p:stCondLst>
                                        </p:cTn>
                                        <p:tgtEl>
                                          <p:spTgt spid="3">
                                            <p:txEl>
                                              <p:pRg st="1" end="1"/>
                                            </p:txEl>
                                          </p:spTgt>
                                        </p:tgtEl>
                                        <p:attrNameLst>
                                          <p:attrName>style.visibility</p:attrName>
                                        </p:attrNameLst>
                                      </p:cBhvr>
                                      <p:to>
                                        <p:strVal val="visible"/>
                                      </p:to>
                                    </p:set>
                                    <p:anim calcmode="lin" valueType="num">
                                      <p:cBhvr>
                                        <p:cTn id="32"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34"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44" y="692695"/>
            <a:ext cx="4895744" cy="4674815"/>
          </a:xfrm>
        </p:spPr>
        <p:txBody>
          <a:bodyPr>
            <a:normAutofit fontScale="90000"/>
          </a:bodyPr>
          <a:lstStyle/>
          <a:p>
            <a:pPr algn="just"/>
            <a:r>
              <a:rPr lang="en-US" dirty="0" smtClean="0">
                <a:solidFill>
                  <a:srgbClr val="002060"/>
                </a:solidFill>
              </a:rPr>
              <a:t>Don’t forget about:</a:t>
            </a:r>
            <a:br>
              <a:rPr lang="en-US" dirty="0" smtClean="0">
                <a:solidFill>
                  <a:srgbClr val="002060"/>
                </a:solidFill>
              </a:rPr>
            </a:br>
            <a:r>
              <a:rPr lang="en-US" dirty="0" smtClean="0">
                <a:solidFill>
                  <a:srgbClr val="002060"/>
                </a:solidFill>
              </a:rPr>
              <a:t/>
            </a:r>
            <a:br>
              <a:rPr lang="en-US" dirty="0" smtClean="0">
                <a:solidFill>
                  <a:srgbClr val="002060"/>
                </a:solidFill>
              </a:rPr>
            </a:br>
            <a:r>
              <a:rPr lang="en-US" dirty="0" smtClean="0">
                <a:solidFill>
                  <a:srgbClr val="C00000"/>
                </a:solidFill>
              </a:rPr>
              <a:t>the heading</a:t>
            </a:r>
            <a:r>
              <a:rPr lang="en-US" dirty="0" smtClean="0"/>
              <a:t>, including the writer’s address and the date;</a:t>
            </a:r>
            <a:br>
              <a:rPr lang="en-US" dirty="0" smtClean="0"/>
            </a:br>
            <a:r>
              <a:rPr lang="en-US" dirty="0" smtClean="0">
                <a:solidFill>
                  <a:srgbClr val="C00000"/>
                </a:solidFill>
              </a:rPr>
              <a:t>the closing </a:t>
            </a:r>
            <a:r>
              <a:rPr lang="en-US" dirty="0" smtClean="0"/>
              <a:t>where the first word is capitalized and you put a comma after the last word.</a:t>
            </a:r>
            <a:endParaRPr lang="ru-RU" dirty="0"/>
          </a:p>
        </p:txBody>
      </p:sp>
      <p:sp>
        <p:nvSpPr>
          <p:cNvPr id="3" name="Текст 2"/>
          <p:cNvSpPr>
            <a:spLocks noGrp="1"/>
          </p:cNvSpPr>
          <p:nvPr>
            <p:ph type="body" idx="1"/>
          </p:nvPr>
        </p:nvSpPr>
        <p:spPr>
          <a:xfrm>
            <a:off x="5652120" y="1484784"/>
            <a:ext cx="3000103" cy="1656184"/>
          </a:xfrm>
        </p:spPr>
        <p:txBody>
          <a:bodyPr/>
          <a:lstStyle/>
          <a:p>
            <a:pPr algn="r"/>
            <a:r>
              <a:rPr lang="en-US" sz="2000" dirty="0" smtClean="0"/>
              <a:t>15 Crescent Road,</a:t>
            </a:r>
          </a:p>
          <a:p>
            <a:pPr algn="r"/>
            <a:r>
              <a:rPr lang="en-US" sz="2000" dirty="0" err="1" smtClean="0"/>
              <a:t>Tunbridge</a:t>
            </a:r>
            <a:r>
              <a:rPr lang="en-US" sz="2000" dirty="0" smtClean="0"/>
              <a:t> Wells,</a:t>
            </a:r>
          </a:p>
          <a:p>
            <a:pPr algn="r"/>
            <a:r>
              <a:rPr lang="en-US" sz="2000" dirty="0" smtClean="0"/>
              <a:t>Kent TN2 3GH</a:t>
            </a:r>
          </a:p>
          <a:p>
            <a:pPr algn="r"/>
            <a:r>
              <a:rPr lang="en-US" sz="2000" dirty="0" smtClean="0"/>
              <a:t>13 September</a:t>
            </a:r>
          </a:p>
          <a:p>
            <a:pPr algn="r"/>
            <a:endParaRPr lang="en-US" sz="2000" dirty="0"/>
          </a:p>
          <a:p>
            <a:pPr algn="r"/>
            <a:endParaRPr lang="en-US" dirty="0" smtClean="0"/>
          </a:p>
          <a:p>
            <a:pPr algn="r"/>
            <a:endParaRPr lang="en-US" dirty="0"/>
          </a:p>
          <a:p>
            <a:pPr algn="r"/>
            <a:endParaRPr lang="en-US" dirty="0" smtClean="0"/>
          </a:p>
          <a:p>
            <a:pPr algn="r"/>
            <a:endParaRPr lang="ru-RU" dirty="0"/>
          </a:p>
        </p:txBody>
      </p:sp>
      <p:sp>
        <p:nvSpPr>
          <p:cNvPr id="4" name="TextBox 3"/>
          <p:cNvSpPr txBox="1"/>
          <p:nvPr/>
        </p:nvSpPr>
        <p:spPr>
          <a:xfrm>
            <a:off x="6156176" y="3645024"/>
            <a:ext cx="2448272" cy="1200329"/>
          </a:xfrm>
          <a:prstGeom prst="rect">
            <a:avLst/>
          </a:prstGeom>
          <a:noFill/>
        </p:spPr>
        <p:txBody>
          <a:bodyPr wrap="square" rtlCol="0">
            <a:spAutoFit/>
          </a:bodyPr>
          <a:lstStyle/>
          <a:p>
            <a:pPr algn="just"/>
            <a:r>
              <a:rPr lang="en-US" dirty="0" smtClean="0"/>
              <a:t>Yours ,</a:t>
            </a:r>
          </a:p>
          <a:p>
            <a:pPr algn="just"/>
            <a:r>
              <a:rPr lang="en-US" dirty="0" smtClean="0"/>
              <a:t>Good luck,</a:t>
            </a:r>
          </a:p>
          <a:p>
            <a:pPr algn="just"/>
            <a:r>
              <a:rPr lang="en-US" dirty="0" smtClean="0"/>
              <a:t>Best wishes,</a:t>
            </a:r>
          </a:p>
          <a:p>
            <a:pPr algn="just"/>
            <a:endParaRPr lang="ru-RU" dirty="0"/>
          </a:p>
        </p:txBody>
      </p:sp>
      <p:pic>
        <p:nvPicPr>
          <p:cNvPr id="5124" name="Picture 4" descr="C:\Users\гузель\Desktop\письмо\письмо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4834604"/>
            <a:ext cx="2741290" cy="16083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0742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 calcmode="lin" valueType="num">
                                      <p:cBhvr>
                                        <p:cTn id="2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29"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30" dur="1000"/>
                                        <p:tgtEl>
                                          <p:spTgt spid="4">
                                            <p:txEl>
                                              <p:pRg st="0" end="0"/>
                                            </p:txEl>
                                          </p:spTgt>
                                        </p:tgtEl>
                                      </p:cBhvr>
                                    </p:animEffect>
                                  </p:childTnLst>
                                </p:cTn>
                              </p:par>
                              <p:par>
                                <p:cTn id="31" presetID="31" presetClass="entr" presetSubtype="0" fill="hold" nodeType="withEffect">
                                  <p:stCondLst>
                                    <p:cond delay="0"/>
                                  </p:stCondLst>
                                  <p:childTnLst>
                                    <p:set>
                                      <p:cBhvr>
                                        <p:cTn id="32" dur="1" fill="hold">
                                          <p:stCondLst>
                                            <p:cond delay="0"/>
                                          </p:stCondLst>
                                        </p:cTn>
                                        <p:tgtEl>
                                          <p:spTgt spid="4">
                                            <p:txEl>
                                              <p:pRg st="1" end="1"/>
                                            </p:txEl>
                                          </p:spTgt>
                                        </p:tgtEl>
                                        <p:attrNameLst>
                                          <p:attrName>style.visibility</p:attrName>
                                        </p:attrNameLst>
                                      </p:cBhvr>
                                      <p:to>
                                        <p:strVal val="visible"/>
                                      </p:to>
                                    </p:set>
                                    <p:anim calcmode="lin" valueType="num">
                                      <p:cBhvr>
                                        <p:cTn id="33"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34"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35" dur="1000" fill="hold"/>
                                        <p:tgtEl>
                                          <p:spTgt spid="4">
                                            <p:txEl>
                                              <p:pRg st="1" end="1"/>
                                            </p:txEl>
                                          </p:spTgt>
                                        </p:tgtEl>
                                        <p:attrNameLst>
                                          <p:attrName>style.rotation</p:attrName>
                                        </p:attrNameLst>
                                      </p:cBhvr>
                                      <p:tavLst>
                                        <p:tav tm="0">
                                          <p:val>
                                            <p:fltVal val="90"/>
                                          </p:val>
                                        </p:tav>
                                        <p:tav tm="100000">
                                          <p:val>
                                            <p:fltVal val="0"/>
                                          </p:val>
                                        </p:tav>
                                      </p:tavLst>
                                    </p:anim>
                                    <p:animEffect transition="in" filter="fade">
                                      <p:cBhvr>
                                        <p:cTn id="36" dur="1000"/>
                                        <p:tgtEl>
                                          <p:spTgt spid="4">
                                            <p:txEl>
                                              <p:pRg st="1" end="1"/>
                                            </p:txEl>
                                          </p:spTgt>
                                        </p:tgtEl>
                                      </p:cBhvr>
                                    </p:animEffect>
                                  </p:childTnLst>
                                </p:cTn>
                              </p:par>
                              <p:par>
                                <p:cTn id="37" presetID="31" presetClass="entr" presetSubtype="0" fill="hold" nodeType="withEffect">
                                  <p:stCondLst>
                                    <p:cond delay="0"/>
                                  </p:stCondLst>
                                  <p:childTnLst>
                                    <p:set>
                                      <p:cBhvr>
                                        <p:cTn id="38" dur="1" fill="hold">
                                          <p:stCondLst>
                                            <p:cond delay="0"/>
                                          </p:stCondLst>
                                        </p:cTn>
                                        <p:tgtEl>
                                          <p:spTgt spid="4">
                                            <p:txEl>
                                              <p:pRg st="2" end="2"/>
                                            </p:txEl>
                                          </p:spTgt>
                                        </p:tgtEl>
                                        <p:attrNameLst>
                                          <p:attrName>style.visibility</p:attrName>
                                        </p:attrNameLst>
                                      </p:cBhvr>
                                      <p:to>
                                        <p:strVal val="visible"/>
                                      </p:to>
                                    </p:set>
                                    <p:anim calcmode="lin" valueType="num">
                                      <p:cBhvr>
                                        <p:cTn id="39"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40"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41" dur="1000" fill="hold"/>
                                        <p:tgtEl>
                                          <p:spTgt spid="4">
                                            <p:txEl>
                                              <p:pRg st="2" end="2"/>
                                            </p:txEl>
                                          </p:spTgt>
                                        </p:tgtEl>
                                        <p:attrNameLst>
                                          <p:attrName>style.rotation</p:attrName>
                                        </p:attrNameLst>
                                      </p:cBhvr>
                                      <p:tavLst>
                                        <p:tav tm="0">
                                          <p:val>
                                            <p:fltVal val="90"/>
                                          </p:val>
                                        </p:tav>
                                        <p:tav tm="100000">
                                          <p:val>
                                            <p:fltVal val="0"/>
                                          </p:val>
                                        </p:tav>
                                      </p:tavLst>
                                    </p:anim>
                                    <p:animEffect transition="in" filter="fade">
                                      <p:cBhvr>
                                        <p:cTn id="42" dur="1000"/>
                                        <p:tgtEl>
                                          <p:spTgt spid="4">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5124"/>
                                        </p:tgtEl>
                                        <p:attrNameLst>
                                          <p:attrName>style.visibility</p:attrName>
                                        </p:attrNameLst>
                                      </p:cBhvr>
                                      <p:to>
                                        <p:strVal val="visible"/>
                                      </p:to>
                                    </p:set>
                                    <p:animEffect transition="in" filter="wipe(down)">
                                      <p:cBhvr>
                                        <p:cTn id="47"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533400"/>
            <a:ext cx="7250952" cy="914400"/>
          </a:xfrm>
        </p:spPr>
        <p:txBody>
          <a:bodyPr>
            <a:normAutofit/>
          </a:bodyPr>
          <a:lstStyle/>
          <a:p>
            <a:pPr algn="ctr"/>
            <a:r>
              <a:rPr lang="en-US" sz="2400" dirty="0">
                <a:solidFill>
                  <a:schemeClr val="tx1"/>
                </a:solidFill>
              </a:rPr>
              <a:t>Plan</a:t>
            </a:r>
            <a:br>
              <a:rPr lang="en-US" sz="2400" dirty="0">
                <a:solidFill>
                  <a:schemeClr val="tx1"/>
                </a:solidFill>
              </a:rPr>
            </a:br>
            <a:endParaRPr lang="ru-RU" sz="2400" dirty="0">
              <a:solidFill>
                <a:schemeClr val="tx1"/>
              </a:solidFill>
            </a:endParaRPr>
          </a:p>
        </p:txBody>
      </p:sp>
      <p:sp>
        <p:nvSpPr>
          <p:cNvPr id="3" name="Текст 2"/>
          <p:cNvSpPr>
            <a:spLocks noGrp="1"/>
          </p:cNvSpPr>
          <p:nvPr>
            <p:ph type="body" idx="2"/>
          </p:nvPr>
        </p:nvSpPr>
        <p:spPr>
          <a:xfrm>
            <a:off x="467544" y="1268760"/>
            <a:ext cx="5760641" cy="4968552"/>
          </a:xfrm>
        </p:spPr>
        <p:txBody>
          <a:bodyPr>
            <a:noAutofit/>
          </a:bodyPr>
          <a:lstStyle/>
          <a:p>
            <a:r>
              <a:rPr lang="en-US" sz="1800" dirty="0">
                <a:solidFill>
                  <a:srgbClr val="FF0000"/>
                </a:solidFill>
                <a:latin typeface="Times New Roman" pitchFamily="18" charset="0"/>
                <a:cs typeface="Times New Roman" pitchFamily="18" charset="0"/>
              </a:rPr>
              <a:t>INTRODUCTION</a:t>
            </a:r>
            <a:r>
              <a:rPr lang="en-US" sz="1800" dirty="0">
                <a:latin typeface="Times New Roman" pitchFamily="18" charset="0"/>
                <a:cs typeface="Times New Roman" pitchFamily="18" charset="0"/>
              </a:rPr>
              <a:t/>
            </a:r>
            <a:br>
              <a:rPr lang="en-US" sz="1800" dirty="0">
                <a:latin typeface="Times New Roman" pitchFamily="18" charset="0"/>
                <a:cs typeface="Times New Roman" pitchFamily="18" charset="0"/>
              </a:rPr>
            </a:br>
            <a:r>
              <a:rPr lang="en-US" sz="1800" i="1" dirty="0">
                <a:latin typeface="Times New Roman" pitchFamily="18" charset="0"/>
                <a:cs typeface="Times New Roman" pitchFamily="18" charset="0"/>
              </a:rPr>
              <a:t>Dear ……………… (the person’s first name)</a:t>
            </a:r>
            <a:br>
              <a:rPr lang="en-US" sz="1800" i="1" dirty="0">
                <a:latin typeface="Times New Roman" pitchFamily="18" charset="0"/>
                <a:cs typeface="Times New Roman" pitchFamily="18" charset="0"/>
              </a:rPr>
            </a:br>
            <a:r>
              <a:rPr lang="en-US" sz="1800" i="1" dirty="0">
                <a:latin typeface="Times New Roman" pitchFamily="18" charset="0"/>
                <a:cs typeface="Times New Roman" pitchFamily="18" charset="0"/>
              </a:rPr>
              <a:t/>
            </a:r>
            <a:br>
              <a:rPr lang="en-US" sz="1800" i="1" dirty="0">
                <a:latin typeface="Times New Roman" pitchFamily="18" charset="0"/>
                <a:cs typeface="Times New Roman" pitchFamily="18" charset="0"/>
              </a:rPr>
            </a:br>
            <a:r>
              <a:rPr lang="en-US" sz="1800" dirty="0">
                <a:solidFill>
                  <a:srgbClr val="002060"/>
                </a:solidFill>
                <a:latin typeface="Times New Roman" pitchFamily="18" charset="0"/>
                <a:cs typeface="Times New Roman" pitchFamily="18" charset="0"/>
              </a:rPr>
              <a:t>Para 1: express sympathy</a:t>
            </a:r>
            <a:br>
              <a:rPr lang="en-US" sz="1800" dirty="0">
                <a:solidFill>
                  <a:srgbClr val="002060"/>
                </a:solidFill>
                <a:latin typeface="Times New Roman" pitchFamily="18" charset="0"/>
                <a:cs typeface="Times New Roman" pitchFamily="18" charset="0"/>
              </a:rPr>
            </a:br>
            <a:r>
              <a:rPr lang="en-US" sz="1800" dirty="0">
                <a:solidFill>
                  <a:srgbClr val="002060"/>
                </a:solidFill>
                <a:latin typeface="Times New Roman" pitchFamily="18" charset="0"/>
                <a:cs typeface="Times New Roman" pitchFamily="18" charset="0"/>
              </a:rPr>
              <a:t/>
            </a:r>
            <a:br>
              <a:rPr lang="en-US" sz="1800" dirty="0">
                <a:solidFill>
                  <a:srgbClr val="002060"/>
                </a:solidFill>
                <a:latin typeface="Times New Roman" pitchFamily="18" charset="0"/>
                <a:cs typeface="Times New Roman" pitchFamily="18" charset="0"/>
              </a:rPr>
            </a:br>
            <a:r>
              <a:rPr lang="en-US" sz="1800" dirty="0">
                <a:solidFill>
                  <a:srgbClr val="FF0000"/>
                </a:solidFill>
                <a:latin typeface="Times New Roman" pitchFamily="18" charset="0"/>
                <a:cs typeface="Times New Roman" pitchFamily="18" charset="0"/>
              </a:rPr>
              <a:t>MAIN BODY</a:t>
            </a:r>
            <a:br>
              <a:rPr lang="en-US" sz="1800" dirty="0">
                <a:solidFill>
                  <a:srgbClr val="FF0000"/>
                </a:solidFill>
                <a:latin typeface="Times New Roman" pitchFamily="18" charset="0"/>
                <a:cs typeface="Times New Roman" pitchFamily="18" charset="0"/>
              </a:rPr>
            </a:br>
            <a:r>
              <a:rPr lang="en-US" sz="1800" dirty="0">
                <a:solidFill>
                  <a:srgbClr val="002060"/>
                </a:solidFill>
                <a:latin typeface="Times New Roman" pitchFamily="18" charset="0"/>
                <a:cs typeface="Times New Roman" pitchFamily="18" charset="0"/>
              </a:rPr>
              <a:t>Para 2: give your advice (tell parents/start revising</a:t>
            </a:r>
            <a:br>
              <a:rPr lang="en-US" sz="1800" dirty="0">
                <a:solidFill>
                  <a:srgbClr val="002060"/>
                </a:solidFill>
                <a:latin typeface="Times New Roman" pitchFamily="18" charset="0"/>
                <a:cs typeface="Times New Roman" pitchFamily="18" charset="0"/>
              </a:rPr>
            </a:br>
            <a:r>
              <a:rPr lang="en-US" sz="1800" dirty="0">
                <a:solidFill>
                  <a:srgbClr val="002060"/>
                </a:solidFill>
                <a:latin typeface="Times New Roman" pitchFamily="18" charset="0"/>
                <a:cs typeface="Times New Roman" pitchFamily="18" charset="0"/>
              </a:rPr>
              <a:t> / stop worrying/ etc.)</a:t>
            </a:r>
            <a:br>
              <a:rPr lang="en-US" sz="1800" dirty="0">
                <a:solidFill>
                  <a:srgbClr val="002060"/>
                </a:solidFill>
                <a:latin typeface="Times New Roman" pitchFamily="18" charset="0"/>
                <a:cs typeface="Times New Roman" pitchFamily="18" charset="0"/>
              </a:rPr>
            </a:br>
            <a:r>
              <a:rPr lang="en-US" sz="1800" dirty="0">
                <a:solidFill>
                  <a:srgbClr val="002060"/>
                </a:solidFill>
                <a:latin typeface="Times New Roman" pitchFamily="18" charset="0"/>
                <a:cs typeface="Times New Roman" pitchFamily="18" charset="0"/>
              </a:rPr>
              <a:t/>
            </a:r>
            <a:br>
              <a:rPr lang="en-US" sz="1800" dirty="0">
                <a:solidFill>
                  <a:srgbClr val="002060"/>
                </a:solidFill>
                <a:latin typeface="Times New Roman" pitchFamily="18" charset="0"/>
                <a:cs typeface="Times New Roman" pitchFamily="18" charset="0"/>
              </a:rPr>
            </a:br>
            <a:r>
              <a:rPr lang="en-US" sz="1800" dirty="0">
                <a:solidFill>
                  <a:srgbClr val="FF0000"/>
                </a:solidFill>
                <a:latin typeface="Times New Roman" pitchFamily="18" charset="0"/>
                <a:cs typeface="Times New Roman" pitchFamily="18" charset="0"/>
              </a:rPr>
              <a:t>CONCLUSION</a:t>
            </a:r>
            <a:br>
              <a:rPr lang="en-US" sz="1800" dirty="0">
                <a:solidFill>
                  <a:srgbClr val="FF0000"/>
                </a:solidFill>
                <a:latin typeface="Times New Roman" pitchFamily="18" charset="0"/>
                <a:cs typeface="Times New Roman" pitchFamily="18" charset="0"/>
              </a:rPr>
            </a:br>
            <a:r>
              <a:rPr lang="en-US" sz="1800" dirty="0">
                <a:solidFill>
                  <a:srgbClr val="002060"/>
                </a:solidFill>
                <a:latin typeface="Times New Roman" pitchFamily="18" charset="0"/>
                <a:cs typeface="Times New Roman" pitchFamily="18" charset="0"/>
              </a:rPr>
              <a:t>Para 3: end the letter, offering some encouragement</a:t>
            </a:r>
            <a:br>
              <a:rPr lang="en-US" sz="1800" dirty="0">
                <a:solidFill>
                  <a:srgbClr val="002060"/>
                </a:solidFill>
                <a:latin typeface="Times New Roman" pitchFamily="18" charset="0"/>
                <a:cs typeface="Times New Roman" pitchFamily="18" charset="0"/>
              </a:rPr>
            </a:br>
            <a:r>
              <a:rPr lang="en-US" sz="1800" i="1" dirty="0" smtClean="0">
                <a:solidFill>
                  <a:srgbClr val="002060"/>
                </a:solidFill>
                <a:latin typeface="Times New Roman" pitchFamily="18" charset="0"/>
                <a:cs typeface="Times New Roman" pitchFamily="18" charset="0"/>
              </a:rPr>
              <a:t>                                              </a:t>
            </a:r>
          </a:p>
          <a:p>
            <a:r>
              <a:rPr lang="en-US" sz="1800" i="1" dirty="0">
                <a:solidFill>
                  <a:srgbClr val="002060"/>
                </a:solidFill>
                <a:latin typeface="Times New Roman" pitchFamily="18" charset="0"/>
                <a:cs typeface="Times New Roman" pitchFamily="18" charset="0"/>
              </a:rPr>
              <a:t> </a:t>
            </a:r>
            <a:r>
              <a:rPr lang="en-US" sz="1800" i="1" dirty="0" smtClean="0">
                <a:solidFill>
                  <a:srgbClr val="002060"/>
                </a:solidFill>
                <a:latin typeface="Times New Roman" pitchFamily="18" charset="0"/>
                <a:cs typeface="Times New Roman" pitchFamily="18" charset="0"/>
              </a:rPr>
              <a:t>                                            </a:t>
            </a:r>
            <a:r>
              <a:rPr lang="en-US" sz="1800" i="1" dirty="0" smtClean="0">
                <a:latin typeface="Times New Roman" pitchFamily="18" charset="0"/>
                <a:cs typeface="Times New Roman" pitchFamily="18" charset="0"/>
              </a:rPr>
              <a:t>Good luck,</a:t>
            </a:r>
          </a:p>
          <a:p>
            <a:r>
              <a:rPr lang="en-US" sz="1800" i="1" dirty="0">
                <a:latin typeface="Times New Roman" pitchFamily="18" charset="0"/>
                <a:cs typeface="Times New Roman" pitchFamily="18" charset="0"/>
              </a:rPr>
              <a:t> </a:t>
            </a:r>
            <a:r>
              <a:rPr lang="en-US" sz="1800" i="1" dirty="0" smtClean="0">
                <a:latin typeface="Times New Roman" pitchFamily="18" charset="0"/>
                <a:cs typeface="Times New Roman" pitchFamily="18" charset="0"/>
              </a:rPr>
              <a:t>                                            Auntie Claire</a:t>
            </a:r>
            <a:r>
              <a:rPr lang="en-US" sz="1800" i="1" dirty="0">
                <a:latin typeface="Times New Roman" pitchFamily="18" charset="0"/>
                <a:cs typeface="Times New Roman" pitchFamily="18" charset="0"/>
              </a:rPr>
              <a:t/>
            </a:r>
            <a:br>
              <a:rPr lang="en-US" sz="1800" i="1" dirty="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pic>
        <p:nvPicPr>
          <p:cNvPr id="4098"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5148064" y="1484784"/>
            <a:ext cx="3745111"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107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4098"/>
                                        </p:tgtEl>
                                        <p:attrNameLst>
                                          <p:attrName>style.visibility</p:attrName>
                                        </p:attrNameLst>
                                      </p:cBhvr>
                                      <p:to>
                                        <p:strVal val="visible"/>
                                      </p:to>
                                    </p:set>
                                    <p:anim calcmode="lin" valueType="num">
                                      <p:cBhvr>
                                        <p:cTn id="15" dur="500" fill="hold"/>
                                        <p:tgtEl>
                                          <p:spTgt spid="4098"/>
                                        </p:tgtEl>
                                        <p:attrNameLst>
                                          <p:attrName>ppt_w</p:attrName>
                                        </p:attrNameLst>
                                      </p:cBhvr>
                                      <p:tavLst>
                                        <p:tav tm="0">
                                          <p:val>
                                            <p:fltVal val="0"/>
                                          </p:val>
                                        </p:tav>
                                        <p:tav tm="100000">
                                          <p:val>
                                            <p:strVal val="#ppt_w"/>
                                          </p:val>
                                        </p:tav>
                                      </p:tavLst>
                                    </p:anim>
                                    <p:anim calcmode="lin" valueType="num">
                                      <p:cBhvr>
                                        <p:cTn id="16" dur="500" fill="hold"/>
                                        <p:tgtEl>
                                          <p:spTgt spid="4098"/>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5" presetClass="entr" presetSubtype="0" fill="hold"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p:cTn id="21"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24"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3">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Effect transition="in" filter="wipe(down)">
                                      <p:cBhvr>
                                        <p:cTn id="33" dur="500"/>
                                        <p:tgtEl>
                                          <p:spTgt spid="3">
                                            <p:txEl>
                                              <p:pRg st="1" end="1"/>
                                            </p:txEl>
                                          </p:spTgt>
                                        </p:tgtEl>
                                      </p:cBhvr>
                                    </p:animEffect>
                                  </p:childTnLst>
                                </p:cTn>
                              </p:par>
                              <p:par>
                                <p:cTn id="34" presetID="22" presetClass="entr" presetSubtype="4" fill="hold" nodeType="with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Effect transition="in" filter="wipe(down)">
                                      <p:cBhvr>
                                        <p:cTn id="3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22376" y="548680"/>
            <a:ext cx="7772400" cy="1080120"/>
          </a:xfrm>
        </p:spPr>
        <p:txBody>
          <a:bodyPr/>
          <a:lstStyle/>
          <a:p>
            <a:pPr algn="ctr"/>
            <a:r>
              <a:rPr lang="en-US" dirty="0"/>
              <a:t>Useful expressions</a:t>
            </a:r>
            <a:endParaRPr lang="ru-RU" dirty="0"/>
          </a:p>
        </p:txBody>
      </p:sp>
      <p:sp>
        <p:nvSpPr>
          <p:cNvPr id="3" name="Подзаголовок 2"/>
          <p:cNvSpPr>
            <a:spLocks noGrp="1"/>
          </p:cNvSpPr>
          <p:nvPr>
            <p:ph type="subTitle" idx="1"/>
          </p:nvPr>
        </p:nvSpPr>
        <p:spPr>
          <a:xfrm>
            <a:off x="755576" y="2132856"/>
            <a:ext cx="7772400" cy="4032448"/>
          </a:xfrm>
        </p:spPr>
        <p:txBody>
          <a:bodyPr>
            <a:noAutofit/>
          </a:bodyPr>
          <a:lstStyle/>
          <a:p>
            <a:pPr marL="109728" algn="just"/>
            <a:r>
              <a:rPr lang="en-US" sz="2400" dirty="0">
                <a:solidFill>
                  <a:srgbClr val="C00000"/>
                </a:solidFill>
                <a:latin typeface="Times New Roman" pitchFamily="18" charset="0"/>
                <a:cs typeface="Times New Roman" pitchFamily="18" charset="0"/>
              </a:rPr>
              <a:t>Start with: </a:t>
            </a:r>
            <a:r>
              <a:rPr lang="en-US" sz="2400" dirty="0">
                <a:solidFill>
                  <a:schemeClr val="tx1"/>
                </a:solidFill>
                <a:latin typeface="Times New Roman" pitchFamily="18" charset="0"/>
                <a:cs typeface="Times New Roman" pitchFamily="18" charset="0"/>
              </a:rPr>
              <a:t>I’ve just dot your letter and I think I can help you./I was sorry to hear about your problem.</a:t>
            </a:r>
          </a:p>
          <a:p>
            <a:pPr marL="109728" algn="just"/>
            <a:endParaRPr lang="en-US" sz="2400" dirty="0">
              <a:solidFill>
                <a:schemeClr val="tx1"/>
              </a:solidFill>
              <a:latin typeface="Times New Roman" pitchFamily="18" charset="0"/>
              <a:cs typeface="Times New Roman" pitchFamily="18" charset="0"/>
            </a:endParaRPr>
          </a:p>
          <a:p>
            <a:pPr marL="109728" algn="just"/>
            <a:r>
              <a:rPr lang="en-US" sz="2400" dirty="0">
                <a:solidFill>
                  <a:srgbClr val="C00000"/>
                </a:solidFill>
                <a:latin typeface="Times New Roman" pitchFamily="18" charset="0"/>
                <a:cs typeface="Times New Roman" pitchFamily="18" charset="0"/>
              </a:rPr>
              <a:t>Giving advice: </a:t>
            </a:r>
            <a:r>
              <a:rPr lang="en-US" sz="2400" dirty="0">
                <a:solidFill>
                  <a:schemeClr val="tx1"/>
                </a:solidFill>
                <a:latin typeface="Times New Roman" pitchFamily="18" charset="0"/>
                <a:cs typeface="Times New Roman" pitchFamily="18" charset="0"/>
              </a:rPr>
              <a:t>If I were you, I’d…, You should…, You ought to…, Why don’t you…,  It would be a good idea to …, The best thing you can do is…, I strongly advise you to…, You shouldn’t</a:t>
            </a:r>
            <a:r>
              <a:rPr lang="en-US" sz="2400" dirty="0" smtClean="0">
                <a:solidFill>
                  <a:schemeClr val="tx1"/>
                </a:solidFill>
                <a:latin typeface="Times New Roman" pitchFamily="18" charset="0"/>
                <a:cs typeface="Times New Roman" pitchFamily="18" charset="0"/>
              </a:rPr>
              <a:t>…</a:t>
            </a:r>
            <a:endParaRPr lang="ru-RU" sz="2400" dirty="0" smtClean="0">
              <a:solidFill>
                <a:schemeClr val="tx1"/>
              </a:solidFill>
              <a:latin typeface="Times New Roman" pitchFamily="18" charset="0"/>
              <a:cs typeface="Times New Roman" pitchFamily="18" charset="0"/>
            </a:endParaRPr>
          </a:p>
          <a:p>
            <a:pPr marL="109728" algn="just"/>
            <a:endParaRPr lang="en-US" sz="2400" dirty="0">
              <a:solidFill>
                <a:schemeClr val="tx1"/>
              </a:solidFill>
              <a:latin typeface="Times New Roman" pitchFamily="18" charset="0"/>
              <a:cs typeface="Times New Roman" pitchFamily="18" charset="0"/>
            </a:endParaRPr>
          </a:p>
          <a:p>
            <a:pPr marL="109728" algn="just"/>
            <a:r>
              <a:rPr lang="en-US" sz="2400" dirty="0">
                <a:solidFill>
                  <a:srgbClr val="C00000"/>
                </a:solidFill>
                <a:latin typeface="Times New Roman" pitchFamily="18" charset="0"/>
                <a:cs typeface="Times New Roman" pitchFamily="18" charset="0"/>
              </a:rPr>
              <a:t>Finish with: </a:t>
            </a:r>
            <a:r>
              <a:rPr lang="en-US" sz="2400" dirty="0">
                <a:solidFill>
                  <a:schemeClr val="tx1"/>
                </a:solidFill>
                <a:latin typeface="Times New Roman" pitchFamily="18" charset="0"/>
                <a:cs typeface="Times New Roman" pitchFamily="18" charset="0"/>
              </a:rPr>
              <a:t>I hope this helps you./ Let me know what happens./ Hope this advice is of some help to you./ Things will get better soon.</a:t>
            </a:r>
            <a:endParaRPr lang="ru-RU" sz="2400" dirty="0">
              <a:solidFill>
                <a:schemeClr val="tx1"/>
              </a:solidFill>
              <a:latin typeface="Times New Roman" pitchFamily="18" charset="0"/>
              <a:cs typeface="Times New Roman" pitchFamily="18" charset="0"/>
            </a:endParaRPr>
          </a:p>
          <a:p>
            <a:pPr algn="just"/>
            <a:endParaRPr lang="ru-RU" sz="2400" dirty="0">
              <a:solidFill>
                <a:schemeClr val="tx1"/>
              </a:solidFill>
            </a:endParaRPr>
          </a:p>
        </p:txBody>
      </p:sp>
    </p:spTree>
    <p:extLst>
      <p:ext uri="{BB962C8B-B14F-4D97-AF65-F5344CB8AC3E}">
        <p14:creationId xmlns:p14="http://schemas.microsoft.com/office/powerpoint/2010/main" val="1705117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9" presetClass="entr" presetSubtype="0" decel="10000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p:cTn id="2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4"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5" dur="5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49" presetClass="entr" presetSubtype="0" decel="100000"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p:cTn id="30"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1"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2" dur="50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3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1412776"/>
            <a:ext cx="6707088" cy="2808312"/>
          </a:xfrm>
        </p:spPr>
        <p:txBody>
          <a:bodyPr>
            <a:normAutofit/>
          </a:bodyPr>
          <a:lstStyle/>
          <a:p>
            <a:pPr algn="ctr"/>
            <a:r>
              <a:rPr lang="ru-RU" sz="2400" dirty="0" smtClean="0"/>
              <a:t>Использованные ресурсы</a:t>
            </a:r>
            <a:br>
              <a:rPr lang="ru-RU" sz="2400" dirty="0" smtClean="0"/>
            </a:br>
            <a:r>
              <a:rPr lang="ru-RU" sz="2400" b="0" dirty="0"/>
              <a:t/>
            </a:r>
            <a:br>
              <a:rPr lang="ru-RU" sz="2400" b="0" dirty="0"/>
            </a:br>
            <a:r>
              <a:rPr lang="en-US" sz="2400" b="0" dirty="0" smtClean="0"/>
              <a:t>ENTERPRISE</a:t>
            </a:r>
            <a:br>
              <a:rPr lang="en-US" sz="2400" b="0" dirty="0" smtClean="0"/>
            </a:br>
            <a:r>
              <a:rPr lang="en-US" sz="2400" b="0" dirty="0" smtClean="0"/>
              <a:t>Virginia Evans-Jenny Dooley</a:t>
            </a:r>
            <a:br>
              <a:rPr lang="en-US" sz="2400" b="0" dirty="0" smtClean="0"/>
            </a:br>
            <a:r>
              <a:rPr lang="en-US" sz="2400" b="0" dirty="0" smtClean="0"/>
              <a:t>Express Publishing</a:t>
            </a:r>
            <a:endParaRPr lang="ru-RU" sz="2400" b="0" dirty="0"/>
          </a:p>
        </p:txBody>
      </p:sp>
      <p:sp>
        <p:nvSpPr>
          <p:cNvPr id="3" name="Объект 2"/>
          <p:cNvSpPr>
            <a:spLocks noGrp="1"/>
          </p:cNvSpPr>
          <p:nvPr>
            <p:ph idx="1"/>
          </p:nvPr>
        </p:nvSpPr>
        <p:spPr/>
        <p:txBody>
          <a:bodyPr/>
          <a:lstStyle/>
          <a:p>
            <a:endParaRPr lang="ru-RU" dirty="0"/>
          </a:p>
        </p:txBody>
      </p:sp>
    </p:spTree>
    <p:extLst>
      <p:ext uri="{BB962C8B-B14F-4D97-AF65-F5344CB8AC3E}">
        <p14:creationId xmlns:p14="http://schemas.microsoft.com/office/powerpoint/2010/main" val="2693724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122</TotalTime>
  <Words>266</Words>
  <Application>Microsoft Office PowerPoint</Application>
  <PresentationFormat>Экран (4:3)</PresentationFormat>
  <Paragraphs>29</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Аспект</vt:lpstr>
      <vt:lpstr>      A Letter  giving advice </vt:lpstr>
      <vt:lpstr>When you write a letter giving advice, first you express your sympathy to the person who has got the problem, then you give him\her your advice. You finish you letter by wishing the person good luck.</vt:lpstr>
      <vt:lpstr>You are Auntie Claire. This is part of a letter that a 15-year-old student has sent you. Read it, then write him\ her a letter giving your advice. Use the following useful expressions and plan.</vt:lpstr>
      <vt:lpstr>Don’t forget about:  the heading, including the writer’s address and the date; the closing where the first word is capitalized and you put a comma after the last word.</vt:lpstr>
      <vt:lpstr>Plan </vt:lpstr>
      <vt:lpstr>Useful expressions</vt:lpstr>
      <vt:lpstr>Использованные ресурсы  ENTERPRISE Virginia Evans-Jenny Dooley Express Publishing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Letter  giving advice</dc:title>
  <dc:creator>гайнетдинова</dc:creator>
  <cp:lastModifiedBy>гайнетдинова</cp:lastModifiedBy>
  <cp:revision>12</cp:revision>
  <dcterms:created xsi:type="dcterms:W3CDTF">2011-09-13T15:16:07Z</dcterms:created>
  <dcterms:modified xsi:type="dcterms:W3CDTF">2013-03-31T14:32:40Z</dcterms:modified>
</cp:coreProperties>
</file>