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8" r:id="rId4"/>
    <p:sldId id="271" r:id="rId5"/>
    <p:sldId id="263" r:id="rId6"/>
    <p:sldId id="269" r:id="rId7"/>
    <p:sldId id="270" r:id="rId8"/>
    <p:sldId id="266" r:id="rId9"/>
    <p:sldId id="267" r:id="rId10"/>
    <p:sldId id="27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4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970C8-0439-45BC-B1DF-9DFF5F509164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B2A86-1F15-4FCB-880F-52C592B1F5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970C8-0439-45BC-B1DF-9DFF5F509164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B2A86-1F15-4FCB-880F-52C592B1F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970C8-0439-45BC-B1DF-9DFF5F509164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B2A86-1F15-4FCB-880F-52C592B1F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970C8-0439-45BC-B1DF-9DFF5F509164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B2A86-1F15-4FCB-880F-52C592B1F5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970C8-0439-45BC-B1DF-9DFF5F509164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B2A86-1F15-4FCB-880F-52C592B1F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970C8-0439-45BC-B1DF-9DFF5F509164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B2A86-1F15-4FCB-880F-52C592B1F5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970C8-0439-45BC-B1DF-9DFF5F509164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B2A86-1F15-4FCB-880F-52C592B1F5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970C8-0439-45BC-B1DF-9DFF5F509164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B2A86-1F15-4FCB-880F-52C592B1F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970C8-0439-45BC-B1DF-9DFF5F509164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B2A86-1F15-4FCB-880F-52C592B1F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970C8-0439-45BC-B1DF-9DFF5F509164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B2A86-1F15-4FCB-880F-52C592B1F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970C8-0439-45BC-B1DF-9DFF5F509164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B2A86-1F15-4FCB-880F-52C592B1F5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02970C8-0439-45BC-B1DF-9DFF5F509164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63B2A86-1F15-4FCB-880F-52C592B1F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81" y="692697"/>
            <a:ext cx="7175351" cy="3096344"/>
          </a:xfrm>
        </p:spPr>
        <p:txBody>
          <a:bodyPr/>
          <a:lstStyle/>
          <a:p>
            <a:pPr marL="182880" indent="0" algn="ctr">
              <a:buNone/>
            </a:pPr>
            <a:r>
              <a:rPr lang="ru-RU" dirty="0" smtClean="0"/>
              <a:t>АДАПТАЦИЯ ДЕТЕЙ К ДЕТСКОМУ САДУ</a:t>
            </a:r>
            <a:endParaRPr lang="ru-RU" dirty="0"/>
          </a:p>
        </p:txBody>
      </p:sp>
      <p:pic>
        <p:nvPicPr>
          <p:cNvPr id="4" name="Picture 2" descr="C:\Documents and Settings\Дарья\Мои документы\ленцаврик\1241588309_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771390"/>
            <a:ext cx="3744416" cy="28635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2">
                <a:lumMod val="9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41747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00166" y="1214422"/>
            <a:ext cx="657229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dirty="0" smtClean="0"/>
              <a:t>Спасибо </a:t>
            </a:r>
          </a:p>
          <a:p>
            <a:pPr algn="ctr"/>
            <a:r>
              <a:rPr lang="ru-RU" sz="8000" dirty="0" smtClean="0"/>
              <a:t>за </a:t>
            </a:r>
          </a:p>
          <a:p>
            <a:pPr algn="ctr"/>
            <a:r>
              <a:rPr lang="ru-RU" sz="8000" dirty="0" smtClean="0"/>
              <a:t>внимание!</a:t>
            </a:r>
            <a:endParaRPr lang="ru-RU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332656"/>
            <a:ext cx="6512511" cy="5182512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АДАПТАЦИЯ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1196752"/>
            <a:ext cx="8280920" cy="3312368"/>
          </a:xfrm>
        </p:spPr>
        <p:style>
          <a:lnRef idx="1">
            <a:schemeClr val="accent4"/>
          </a:lnRef>
          <a:fillRef idx="1001">
            <a:schemeClr val="lt1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800" dirty="0"/>
              <a:t> Адаптация (от лат. - приспособлять) - в широком смысле - приспособление к изменяющимся внешним и внутренним условиям</a:t>
            </a:r>
            <a:r>
              <a:rPr lang="ru-RU" sz="2800" dirty="0" smtClean="0"/>
              <a:t>.</a:t>
            </a:r>
            <a:endParaRPr lang="ru-RU" sz="2800" dirty="0"/>
          </a:p>
          <a:p>
            <a:r>
              <a:rPr lang="ru-RU" sz="2800" dirty="0"/>
              <a:t> Адаптацию в условиях дошкольного учреждения </a:t>
            </a:r>
            <a:r>
              <a:rPr lang="ru-RU" sz="2800" dirty="0" smtClean="0"/>
              <a:t>это процесс </a:t>
            </a:r>
            <a:r>
              <a:rPr lang="ru-RU" sz="2800" dirty="0"/>
              <a:t>вхождения ребенка в новую для него среду и болезненное привыкание к ее условиям</a:t>
            </a:r>
            <a:r>
              <a:rPr lang="ru-RU" sz="2800" dirty="0" smtClean="0"/>
              <a:t>.</a:t>
            </a:r>
          </a:p>
          <a:p>
            <a:endParaRPr lang="ru-RU" sz="2800" dirty="0"/>
          </a:p>
          <a:p>
            <a:endParaRPr lang="ru-RU" sz="28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924672"/>
            <a:ext cx="2938660" cy="2933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746505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332656"/>
            <a:ext cx="6512511" cy="1296144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dirty="0" smtClean="0"/>
              <a:t>На процесс адаптации ребенка влияют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71600" y="1844824"/>
            <a:ext cx="7488832" cy="4104456"/>
          </a:xfrm>
        </p:spPr>
        <p:style>
          <a:lnRef idx="1">
            <a:schemeClr val="accent4"/>
          </a:lnRef>
          <a:fillRef idx="1001">
            <a:schemeClr val="lt1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достигнутый </a:t>
            </a:r>
            <a:r>
              <a:rPr lang="ru-RU" dirty="0"/>
              <a:t>уровень психического и физического развития</a:t>
            </a:r>
            <a:r>
              <a:rPr lang="ru-RU" dirty="0" smtClean="0"/>
              <a:t>,</a:t>
            </a:r>
          </a:p>
          <a:p>
            <a:r>
              <a:rPr lang="ru-RU" dirty="0" smtClean="0"/>
              <a:t> </a:t>
            </a:r>
            <a:r>
              <a:rPr lang="ru-RU" dirty="0"/>
              <a:t>состояние здоровья, </a:t>
            </a:r>
            <a:endParaRPr lang="ru-RU" dirty="0" smtClean="0"/>
          </a:p>
          <a:p>
            <a:r>
              <a:rPr lang="ru-RU" dirty="0" smtClean="0"/>
              <a:t>степень </a:t>
            </a:r>
            <a:r>
              <a:rPr lang="ru-RU" dirty="0"/>
              <a:t>закаленности, </a:t>
            </a:r>
            <a:endParaRPr lang="ru-RU" dirty="0" smtClean="0"/>
          </a:p>
          <a:p>
            <a:r>
              <a:rPr lang="ru-RU" dirty="0" err="1" smtClean="0"/>
              <a:t>сформированность</a:t>
            </a:r>
            <a:r>
              <a:rPr lang="ru-RU" dirty="0" smtClean="0"/>
              <a:t> </a:t>
            </a:r>
            <a:r>
              <a:rPr lang="ru-RU" dirty="0"/>
              <a:t>навыков самообслуживания</a:t>
            </a:r>
            <a:r>
              <a:rPr lang="ru-RU" dirty="0" smtClean="0"/>
              <a:t>,</a:t>
            </a:r>
          </a:p>
          <a:p>
            <a:r>
              <a:rPr lang="ru-RU" dirty="0" smtClean="0"/>
              <a:t> </a:t>
            </a:r>
            <a:r>
              <a:rPr lang="ru-RU" dirty="0"/>
              <a:t>коммуникативного общения со взрослыми и сверстниками, </a:t>
            </a:r>
            <a:endParaRPr lang="ru-RU" dirty="0" smtClean="0"/>
          </a:p>
          <a:p>
            <a:r>
              <a:rPr lang="ru-RU" dirty="0" smtClean="0"/>
              <a:t>личностные </a:t>
            </a:r>
            <a:r>
              <a:rPr lang="ru-RU" dirty="0"/>
              <a:t>особенности самого малыша, </a:t>
            </a:r>
            <a:endParaRPr lang="ru-RU" dirty="0" smtClean="0"/>
          </a:p>
          <a:p>
            <a:r>
              <a:rPr lang="ru-RU" dirty="0" smtClean="0"/>
              <a:t>уровень </a:t>
            </a:r>
            <a:r>
              <a:rPr lang="ru-RU" dirty="0"/>
              <a:t>тревожности и личностные особенности родителей. </a:t>
            </a:r>
          </a:p>
        </p:txBody>
      </p:sp>
    </p:spTree>
    <p:extLst>
      <p:ext uri="{BB962C8B-B14F-4D97-AF65-F5344CB8AC3E}">
        <p14:creationId xmlns:p14="http://schemas.microsoft.com/office/powerpoint/2010/main" xmlns="" val="2081560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7" y="188640"/>
            <a:ext cx="7190184" cy="144016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Показатели </a:t>
            </a:r>
            <a:r>
              <a:rPr lang="ru-RU" dirty="0"/>
              <a:t>успешной адаптации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1700808"/>
            <a:ext cx="7776864" cy="3096344"/>
          </a:xfrm>
        </p:spPr>
        <p:style>
          <a:lnRef idx="1">
            <a:schemeClr val="accent4"/>
          </a:lnRef>
          <a:fillRef idx="1001">
            <a:schemeClr val="lt1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dirty="0" smtClean="0"/>
              <a:t>внутренний </a:t>
            </a:r>
            <a:r>
              <a:rPr lang="ru-RU" sz="3200" dirty="0"/>
              <a:t>комфорт (эмоциональная удовлетворенность</a:t>
            </a:r>
            <a:r>
              <a:rPr lang="ru-RU" sz="3200" dirty="0" smtClean="0"/>
              <a:t>)</a:t>
            </a:r>
          </a:p>
          <a:p>
            <a:r>
              <a:rPr lang="ru-RU" sz="3200" dirty="0" smtClean="0"/>
              <a:t> внешняя </a:t>
            </a:r>
            <a:r>
              <a:rPr lang="ru-RU" sz="3200" dirty="0"/>
              <a:t>адекватность поведения (способность легко и точно выполнять требования среды).</a:t>
            </a:r>
          </a:p>
        </p:txBody>
      </p:sp>
      <p:pic>
        <p:nvPicPr>
          <p:cNvPr id="4" name="Рисунок 3"/>
          <p:cNvPicPr/>
          <p:nvPr/>
        </p:nvPicPr>
        <p:blipFill>
          <a:blip r:embed="rId2"/>
          <a:stretch>
            <a:fillRect/>
          </a:stretch>
        </p:blipFill>
        <p:spPr>
          <a:xfrm>
            <a:off x="5076056" y="3908779"/>
            <a:ext cx="3911390" cy="285262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2">
                <a:lumMod val="9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0930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3" y="332656"/>
            <a:ext cx="7992888" cy="1440160"/>
          </a:xfrm>
        </p:spPr>
        <p:txBody>
          <a:bodyPr/>
          <a:lstStyle/>
          <a:p>
            <a:pPr marL="0" indent="0">
              <a:buNone/>
            </a:pPr>
            <a:r>
              <a:rPr lang="ru-RU" sz="4000" dirty="0" smtClean="0"/>
              <a:t>Степени </a:t>
            </a:r>
            <a:r>
              <a:rPr lang="ru-RU" sz="4000" dirty="0"/>
              <a:t>тяжести прохождения адаптации к детскому саду:</a:t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2996952"/>
            <a:ext cx="7416824" cy="3384376"/>
          </a:xfrm>
        </p:spPr>
        <p:style>
          <a:lnRef idx="1">
            <a:schemeClr val="accent4"/>
          </a:lnRef>
          <a:fillRef idx="1001">
            <a:schemeClr val="lt1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45720" indent="0" algn="just">
              <a:buNone/>
            </a:pPr>
            <a:endParaRPr lang="ru-RU" sz="3200" dirty="0" smtClean="0"/>
          </a:p>
          <a:p>
            <a:pPr marL="45720" indent="0" algn="just">
              <a:buNone/>
            </a:pPr>
            <a:r>
              <a:rPr lang="ru-RU" sz="3200" dirty="0" smtClean="0"/>
              <a:t>1.  Легкая адаптация </a:t>
            </a:r>
            <a:endParaRPr lang="ru-RU" sz="3200" dirty="0"/>
          </a:p>
          <a:p>
            <a:pPr marL="45720" indent="0" algn="just">
              <a:buNone/>
            </a:pPr>
            <a:r>
              <a:rPr lang="ru-RU" sz="3200" dirty="0" smtClean="0"/>
              <a:t>2</a:t>
            </a:r>
            <a:r>
              <a:rPr lang="ru-RU" sz="3200" dirty="0"/>
              <a:t>. Средняя </a:t>
            </a:r>
            <a:r>
              <a:rPr lang="ru-RU" sz="3200" dirty="0" smtClean="0"/>
              <a:t>адаптация </a:t>
            </a:r>
          </a:p>
          <a:p>
            <a:pPr marL="45720" indent="0" algn="just">
              <a:buNone/>
            </a:pPr>
            <a:r>
              <a:rPr lang="ru-RU" sz="3200" dirty="0" smtClean="0"/>
              <a:t>3.Тяжелая </a:t>
            </a:r>
            <a:r>
              <a:rPr lang="ru-RU" sz="3200" dirty="0"/>
              <a:t>адаптация </a:t>
            </a:r>
            <a:endParaRPr lang="ru-RU" sz="3200" dirty="0" smtClean="0"/>
          </a:p>
          <a:p>
            <a:pPr marL="45720" indent="0" algn="just">
              <a:buNone/>
            </a:pPr>
            <a:r>
              <a:rPr lang="ru-RU" sz="3200" dirty="0" smtClean="0"/>
              <a:t>4</a:t>
            </a:r>
            <a:r>
              <a:rPr lang="ru-RU" sz="3200" dirty="0"/>
              <a:t>. Очень тяжелая </a:t>
            </a:r>
            <a:r>
              <a:rPr lang="ru-RU" sz="3200" dirty="0" smtClean="0"/>
              <a:t>адаптация</a:t>
            </a:r>
            <a:endParaRPr lang="ru-RU" sz="3200" dirty="0"/>
          </a:p>
          <a:p>
            <a:endParaRPr lang="ru-RU" sz="4300" dirty="0"/>
          </a:p>
          <a:p>
            <a:pPr algn="just"/>
            <a:endParaRPr lang="ru-RU" sz="4900" dirty="0"/>
          </a:p>
        </p:txBody>
      </p:sp>
      <p:pic>
        <p:nvPicPr>
          <p:cNvPr id="4" name="Рисунок 3"/>
          <p:cNvPicPr/>
          <p:nvPr/>
        </p:nvPicPr>
        <p:blipFill>
          <a:blip r:embed="rId2"/>
          <a:stretch>
            <a:fillRect/>
          </a:stretch>
        </p:blipFill>
        <p:spPr>
          <a:xfrm>
            <a:off x="5004048" y="1831337"/>
            <a:ext cx="3610372" cy="335699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2">
                <a:lumMod val="9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34565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5" y="188640"/>
            <a:ext cx="7478216" cy="1080120"/>
          </a:xfrm>
        </p:spPr>
        <p:txBody>
          <a:bodyPr/>
          <a:lstStyle/>
          <a:p>
            <a:pPr lvl="8" algn="ctr" rtl="0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</a:pPr>
            <a:r>
              <a:rPr lang="ru-RU" sz="4400" dirty="0" smtClean="0">
                <a:latin typeface="+mn-lt"/>
              </a:rPr>
              <a:t>Рекомендации родителям</a:t>
            </a:r>
            <a:r>
              <a:rPr lang="ru-RU" sz="4400" dirty="0">
                <a:latin typeface="+mn-lt"/>
              </a:rPr>
              <a:t/>
            </a:r>
            <a:br>
              <a:rPr lang="ru-RU" sz="4400" dirty="0">
                <a:latin typeface="+mn-lt"/>
              </a:rPr>
            </a:br>
            <a:endParaRPr lang="ru-RU" sz="4400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1412776"/>
            <a:ext cx="7920880" cy="3888432"/>
          </a:xfrm>
        </p:spPr>
        <p:style>
          <a:lnRef idx="1">
            <a:schemeClr val="accent4"/>
          </a:lnRef>
          <a:fillRef idx="1001">
            <a:schemeClr val="lt1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endParaRPr lang="ru-RU" dirty="0" smtClean="0"/>
          </a:p>
          <a:p>
            <a:r>
              <a:rPr lang="ru-RU" sz="3800" dirty="0" smtClean="0">
                <a:latin typeface="Calibri" pitchFamily="34" charset="0"/>
                <a:cs typeface="Calibri" pitchFamily="34" charset="0"/>
              </a:rPr>
              <a:t>1</a:t>
            </a:r>
            <a:r>
              <a:rPr lang="ru-RU" sz="3800" dirty="0">
                <a:latin typeface="Calibri" pitchFamily="34" charset="0"/>
                <a:cs typeface="Calibri" pitchFamily="34" charset="0"/>
              </a:rPr>
              <a:t>. </a:t>
            </a:r>
            <a:r>
              <a:rPr lang="ru-RU" sz="3800" dirty="0" smtClean="0">
                <a:latin typeface="Calibri" pitchFamily="34" charset="0"/>
                <a:cs typeface="Calibri" pitchFamily="34" charset="0"/>
              </a:rPr>
              <a:t>Режим </a:t>
            </a:r>
            <a:r>
              <a:rPr lang="ru-RU" sz="3800" dirty="0">
                <a:latin typeface="Calibri" pitchFamily="34" charset="0"/>
                <a:cs typeface="Calibri" pitchFamily="34" charset="0"/>
              </a:rPr>
              <a:t>дня, приближенный к режиму детского сада. </a:t>
            </a:r>
          </a:p>
          <a:p>
            <a:r>
              <a:rPr lang="ru-RU" sz="3800" dirty="0">
                <a:latin typeface="Calibri" pitchFamily="34" charset="0"/>
                <a:cs typeface="Calibri" pitchFamily="34" charset="0"/>
              </a:rPr>
              <a:t>2. </a:t>
            </a:r>
            <a:r>
              <a:rPr lang="ru-RU" sz="3800" dirty="0" smtClean="0">
                <a:latin typeface="Calibri" pitchFamily="34" charset="0"/>
                <a:cs typeface="Calibri" pitchFamily="34" charset="0"/>
              </a:rPr>
              <a:t>Приучить  </a:t>
            </a:r>
            <a:r>
              <a:rPr lang="ru-RU" sz="3800" dirty="0">
                <a:latin typeface="Calibri" pitchFamily="34" charset="0"/>
                <a:cs typeface="Calibri" pitchFamily="34" charset="0"/>
              </a:rPr>
              <a:t>ребенка к длительному отсутствию родственников.    </a:t>
            </a:r>
          </a:p>
          <a:p>
            <a:r>
              <a:rPr lang="ru-RU" sz="3800" dirty="0">
                <a:latin typeface="Calibri" pitchFamily="34" charset="0"/>
                <a:cs typeface="Calibri" pitchFamily="34" charset="0"/>
              </a:rPr>
              <a:t>3. </a:t>
            </a:r>
            <a:r>
              <a:rPr lang="ru-RU" sz="3800" dirty="0" smtClean="0">
                <a:latin typeface="Calibri" pitchFamily="34" charset="0"/>
                <a:cs typeface="Calibri" pitchFamily="34" charset="0"/>
              </a:rPr>
              <a:t>Сформировать у  </a:t>
            </a:r>
            <a:r>
              <a:rPr lang="ru-RU" sz="3800" dirty="0">
                <a:latin typeface="Calibri" pitchFamily="34" charset="0"/>
                <a:cs typeface="Calibri" pitchFamily="34" charset="0"/>
              </a:rPr>
              <a:t>ребенка </a:t>
            </a:r>
            <a:r>
              <a:rPr lang="ru-RU" sz="3800" dirty="0" smtClean="0">
                <a:latin typeface="Calibri" pitchFamily="34" charset="0"/>
                <a:cs typeface="Calibri" pitchFamily="34" charset="0"/>
              </a:rPr>
              <a:t> навыки самообслуживания </a:t>
            </a:r>
          </a:p>
          <a:p>
            <a:r>
              <a:rPr lang="ru-RU" sz="3800" dirty="0" smtClean="0">
                <a:latin typeface="Calibri" pitchFamily="34" charset="0"/>
                <a:cs typeface="Calibri" pitchFamily="34" charset="0"/>
              </a:rPr>
              <a:t>4</a:t>
            </a:r>
            <a:r>
              <a:rPr lang="ru-RU" sz="3800" dirty="0">
                <a:latin typeface="Calibri" pitchFamily="34" charset="0"/>
                <a:cs typeface="Calibri" pitchFamily="34" charset="0"/>
              </a:rPr>
              <a:t>. </a:t>
            </a:r>
            <a:r>
              <a:rPr lang="ru-RU" sz="3800" dirty="0" smtClean="0">
                <a:latin typeface="Calibri" pitchFamily="34" charset="0"/>
                <a:cs typeface="Calibri" pitchFamily="34" charset="0"/>
              </a:rPr>
              <a:t>Подготовить  </a:t>
            </a:r>
            <a:r>
              <a:rPr lang="ru-RU" sz="3800" dirty="0">
                <a:latin typeface="Calibri" pitchFamily="34" charset="0"/>
                <a:cs typeface="Calibri" pitchFamily="34" charset="0"/>
              </a:rPr>
              <a:t>ребенка </a:t>
            </a:r>
            <a:r>
              <a:rPr lang="ru-RU" sz="3800" dirty="0" smtClean="0">
                <a:latin typeface="Calibri" pitchFamily="34" charset="0"/>
                <a:cs typeface="Calibri" pitchFamily="34" charset="0"/>
              </a:rPr>
              <a:t>морально</a:t>
            </a:r>
            <a:r>
              <a:rPr lang="ru-RU" sz="3800" dirty="0">
                <a:latin typeface="Calibri" pitchFamily="34" charset="0"/>
                <a:cs typeface="Calibri" pitchFamily="34" charset="0"/>
              </a:rPr>
              <a:t> </a:t>
            </a:r>
            <a:r>
              <a:rPr lang="ru-RU" sz="3800" dirty="0" smtClean="0">
                <a:latin typeface="Calibri" pitchFamily="34" charset="0"/>
                <a:cs typeface="Calibri" pitchFamily="34" charset="0"/>
              </a:rPr>
              <a:t>.</a:t>
            </a:r>
            <a:endParaRPr lang="ru-RU" sz="3800" dirty="0">
              <a:latin typeface="Calibri" pitchFamily="34" charset="0"/>
              <a:cs typeface="Calibri" pitchFamily="34" charset="0"/>
            </a:endParaRPr>
          </a:p>
          <a:p>
            <a:r>
              <a:rPr lang="ru-RU" sz="3800" dirty="0">
                <a:latin typeface="Calibri" pitchFamily="34" charset="0"/>
                <a:cs typeface="Calibri" pitchFamily="34" charset="0"/>
              </a:rPr>
              <a:t>5. </a:t>
            </a:r>
            <a:r>
              <a:rPr lang="ru-RU" sz="3800" dirty="0" smtClean="0">
                <a:latin typeface="Calibri" pitchFamily="34" charset="0"/>
                <a:cs typeface="Calibri" pitchFamily="34" charset="0"/>
              </a:rPr>
              <a:t>Поощрять </a:t>
            </a:r>
            <a:r>
              <a:rPr lang="ru-RU" sz="3800" dirty="0">
                <a:latin typeface="Calibri" pitchFamily="34" charset="0"/>
                <a:cs typeface="Calibri" pitchFamily="34" charset="0"/>
              </a:rPr>
              <a:t>его стремление к общению со сверстниками.</a:t>
            </a:r>
          </a:p>
          <a:p>
            <a:r>
              <a:rPr lang="ru-RU" sz="3800" dirty="0" smtClean="0">
                <a:latin typeface="Calibri" pitchFamily="34" charset="0"/>
                <a:cs typeface="Calibri" pitchFamily="34" charset="0"/>
              </a:rPr>
              <a:t>6</a:t>
            </a:r>
            <a:r>
              <a:rPr lang="ru-RU" sz="3800" dirty="0">
                <a:latin typeface="Calibri" pitchFamily="34" charset="0"/>
                <a:cs typeface="Calibri" pitchFamily="34" charset="0"/>
              </a:rPr>
              <a:t>. </a:t>
            </a:r>
            <a:r>
              <a:rPr lang="ru-RU" sz="3800" dirty="0" smtClean="0">
                <a:latin typeface="Calibri" pitchFamily="34" charset="0"/>
                <a:cs typeface="Calibri" pitchFamily="34" charset="0"/>
              </a:rPr>
              <a:t>Закалять </a:t>
            </a:r>
            <a:r>
              <a:rPr lang="ru-RU" sz="3800" dirty="0">
                <a:latin typeface="Calibri" pitchFamily="34" charset="0"/>
                <a:cs typeface="Calibri" pitchFamily="34" charset="0"/>
              </a:rPr>
              <a:t>ребенка.</a:t>
            </a:r>
          </a:p>
          <a:p>
            <a:r>
              <a:rPr lang="ru-RU" sz="3800" dirty="0">
                <a:latin typeface="Calibri" pitchFamily="34" charset="0"/>
                <a:cs typeface="Calibri" pitchFamily="34" charset="0"/>
              </a:rPr>
              <a:t>7. Готовьте ребенку еду как </a:t>
            </a:r>
            <a:r>
              <a:rPr lang="ru-RU" sz="3800" dirty="0" smtClean="0">
                <a:latin typeface="Calibri" pitchFamily="34" charset="0"/>
                <a:cs typeface="Calibri" pitchFamily="34" charset="0"/>
              </a:rPr>
              <a:t> в                                              </a:t>
            </a:r>
          </a:p>
          <a:p>
            <a:pPr marL="45720" indent="0">
              <a:buNone/>
            </a:pPr>
            <a:r>
              <a:rPr lang="ru-RU" sz="3800" dirty="0" smtClean="0">
                <a:latin typeface="Calibri" pitchFamily="34" charset="0"/>
                <a:cs typeface="Calibri" pitchFamily="34" charset="0"/>
              </a:rPr>
              <a:t>        детском </a:t>
            </a:r>
            <a:r>
              <a:rPr lang="ru-RU" sz="3800" dirty="0">
                <a:latin typeface="Calibri" pitchFamily="34" charset="0"/>
                <a:cs typeface="Calibri" pitchFamily="34" charset="0"/>
              </a:rPr>
              <a:t>саду.</a:t>
            </a:r>
          </a:p>
          <a:p>
            <a:pPr marL="45720" indent="0">
              <a:buNone/>
            </a:pPr>
            <a:r>
              <a:rPr lang="ru-RU" sz="3800" dirty="0">
                <a:latin typeface="Calibri" pitchFamily="34" charset="0"/>
                <a:cs typeface="Calibri" pitchFamily="34" charset="0"/>
              </a:rPr>
              <a:t> </a:t>
            </a:r>
          </a:p>
          <a:p>
            <a:pPr marL="45720" indent="0">
              <a:buNone/>
            </a:pPr>
            <a:r>
              <a:rPr lang="ru-RU" sz="3200" b="1" dirty="0" smtClean="0">
                <a:latin typeface="Calibri" pitchFamily="34" charset="0"/>
                <a:cs typeface="Calibri" pitchFamily="34" charset="0"/>
              </a:rPr>
              <a:t> </a:t>
            </a:r>
            <a:endParaRPr lang="ru-RU" sz="3200" dirty="0">
              <a:latin typeface="Calibri" pitchFamily="34" charset="0"/>
              <a:cs typeface="Calibri" pitchFamily="34" charset="0"/>
            </a:endParaRPr>
          </a:p>
          <a:p>
            <a:pPr lvl="8"/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/>
          <a:stretch>
            <a:fillRect/>
          </a:stretch>
        </p:blipFill>
        <p:spPr>
          <a:xfrm>
            <a:off x="4355976" y="3861048"/>
            <a:ext cx="3744416" cy="29969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2">
                <a:lumMod val="9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655466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04664"/>
            <a:ext cx="7704856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dirty="0">
                <a:effectLst/>
              </a:rPr>
              <a:t>Типичные ошибки родителей во время адаптации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1916832"/>
            <a:ext cx="7768952" cy="3888432"/>
          </a:xfrm>
        </p:spPr>
        <p:style>
          <a:lnRef idx="1">
            <a:schemeClr val="accent4"/>
          </a:lnRef>
          <a:fillRef idx="1001">
            <a:schemeClr val="lt1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endParaRPr lang="ru-RU" dirty="0" smtClean="0"/>
          </a:p>
          <a:p>
            <a:r>
              <a:rPr lang="ru-RU" dirty="0" smtClean="0"/>
              <a:t>Неготовность </a:t>
            </a:r>
            <a:r>
              <a:rPr lang="ru-RU" dirty="0"/>
              <a:t>родителей к негативной реакции ребенка на дошкольное учреждение. </a:t>
            </a:r>
            <a:endParaRPr lang="ru-RU" dirty="0" smtClean="0"/>
          </a:p>
          <a:p>
            <a:r>
              <a:rPr lang="ru-RU" dirty="0" smtClean="0"/>
              <a:t>Обвинение </a:t>
            </a:r>
            <a:r>
              <a:rPr lang="ru-RU" dirty="0"/>
              <a:t>и наказание ребенка за </a:t>
            </a:r>
            <a:r>
              <a:rPr lang="ru-RU" dirty="0" smtClean="0"/>
              <a:t>слезы</a:t>
            </a:r>
          </a:p>
          <a:p>
            <a:r>
              <a:rPr lang="ru-RU" dirty="0"/>
              <a:t>Не стоит планировать важных дел в первые дни пребывания ребенка к детскому саду.</a:t>
            </a:r>
            <a:endParaRPr lang="ru-RU" dirty="0" smtClean="0"/>
          </a:p>
          <a:p>
            <a:r>
              <a:rPr lang="ru-RU" dirty="0" smtClean="0"/>
              <a:t>Пребывание </a:t>
            </a:r>
            <a:r>
              <a:rPr lang="ru-RU" dirty="0"/>
              <a:t>в состоянии обеспокоенности, тревожности</a:t>
            </a:r>
            <a:r>
              <a:rPr lang="ru-RU" dirty="0" smtClean="0"/>
              <a:t>.</a:t>
            </a:r>
          </a:p>
          <a:p>
            <a:r>
              <a:rPr lang="ru-RU" dirty="0"/>
              <a:t>Пониженное внимание к ребенку </a:t>
            </a:r>
          </a:p>
        </p:txBody>
      </p:sp>
    </p:spTree>
    <p:extLst>
      <p:ext uri="{BB962C8B-B14F-4D97-AF65-F5344CB8AC3E}">
        <p14:creationId xmlns:p14="http://schemas.microsoft.com/office/powerpoint/2010/main" xmlns="" val="2940049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60648"/>
            <a:ext cx="7448615" cy="1296144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>
                <a:effectLst/>
              </a:rPr>
              <a:t> Условия успешной адаптации.</a:t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1798664"/>
            <a:ext cx="7704856" cy="3622712"/>
          </a:xfrm>
        </p:spPr>
        <p:style>
          <a:lnRef idx="1">
            <a:schemeClr val="accent4"/>
          </a:lnRef>
          <a:fillRef idx="1001">
            <a:schemeClr val="lt1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400" dirty="0"/>
              <a:t> 1. Создание эмоционально благоприятной атмосферы в группе.</a:t>
            </a:r>
          </a:p>
          <a:p>
            <a:r>
              <a:rPr lang="ru-RU" sz="2400" dirty="0"/>
              <a:t> 2. Работа с родителями, которую необходимо начинать до поступления ребенка в сад</a:t>
            </a:r>
            <a:r>
              <a:rPr lang="ru-RU" sz="2400" dirty="0" smtClean="0"/>
              <a:t>.</a:t>
            </a:r>
            <a:endParaRPr lang="ru-RU" sz="2400" dirty="0"/>
          </a:p>
          <a:p>
            <a:r>
              <a:rPr lang="ru-RU" sz="2400" dirty="0"/>
              <a:t> 3. Правильная организация игровой деятельности в </a:t>
            </a:r>
            <a:r>
              <a:rPr lang="ru-RU" sz="2400" dirty="0" smtClean="0"/>
              <a:t>адаптационный период</a:t>
            </a:r>
            <a:r>
              <a:rPr lang="ru-RU" sz="2400" dirty="0"/>
              <a:t>, направленная на формирование эмоциональных контактов  </a:t>
            </a:r>
            <a:r>
              <a:rPr lang="ru-RU" sz="2400" dirty="0" smtClean="0"/>
              <a:t>        "</a:t>
            </a:r>
            <a:r>
              <a:rPr lang="ru-RU" sz="2400" dirty="0"/>
              <a:t>ребенок - взрослый" и "ребенок - ребенок". </a:t>
            </a:r>
          </a:p>
          <a:p>
            <a:endParaRPr lang="ru-RU" dirty="0"/>
          </a:p>
        </p:txBody>
      </p:sp>
      <p:pic>
        <p:nvPicPr>
          <p:cNvPr id="1026" name="Picture 2" descr="K:\для сада\картинки\127080472514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918264"/>
            <a:ext cx="2656731" cy="3068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83040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5" y="188640"/>
            <a:ext cx="7118176" cy="108012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Исход адаптации.</a:t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1340768"/>
            <a:ext cx="7632848" cy="3024336"/>
          </a:xfrm>
        </p:spPr>
        <p:style>
          <a:lnRef idx="1">
            <a:schemeClr val="accent4"/>
          </a:lnRef>
          <a:fillRef idx="1001">
            <a:schemeClr val="lt1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45720" indent="0">
              <a:buNone/>
            </a:pPr>
            <a:r>
              <a:rPr lang="ru-RU" sz="2800" dirty="0" smtClean="0"/>
              <a:t>Адаптационный </a:t>
            </a:r>
            <a:r>
              <a:rPr lang="ru-RU" sz="2800" dirty="0"/>
              <a:t>период считается законченным, если:</a:t>
            </a:r>
          </a:p>
          <a:p>
            <a:pPr algn="just"/>
            <a:r>
              <a:rPr lang="ru-RU" sz="2800" dirty="0"/>
              <a:t> </a:t>
            </a:r>
            <a:r>
              <a:rPr lang="ru-RU" sz="2800" dirty="0" smtClean="0"/>
              <a:t>Ребенок </a:t>
            </a:r>
            <a:r>
              <a:rPr lang="ru-RU" sz="2800" dirty="0"/>
              <a:t>ест с аппетитом;</a:t>
            </a:r>
          </a:p>
          <a:p>
            <a:pPr algn="just"/>
            <a:r>
              <a:rPr lang="ru-RU" sz="2800" dirty="0" smtClean="0"/>
              <a:t> </a:t>
            </a:r>
            <a:r>
              <a:rPr lang="ru-RU" sz="2800" dirty="0"/>
              <a:t>Быстро засыпает, вовремя просыпается;</a:t>
            </a:r>
          </a:p>
          <a:p>
            <a:pPr algn="just"/>
            <a:r>
              <a:rPr lang="ru-RU" sz="2800" dirty="0" smtClean="0"/>
              <a:t> </a:t>
            </a:r>
            <a:r>
              <a:rPr lang="ru-RU" sz="2800" dirty="0"/>
              <a:t>Эмоционально общается с окружающими.</a:t>
            </a:r>
          </a:p>
          <a:p>
            <a:pPr algn="just"/>
            <a:r>
              <a:rPr lang="ru-RU" sz="2800" dirty="0" smtClean="0"/>
              <a:t> </a:t>
            </a:r>
            <a:r>
              <a:rPr lang="ru-RU" sz="2800" dirty="0"/>
              <a:t>Играет.</a:t>
            </a:r>
          </a:p>
          <a:p>
            <a:pPr algn="just"/>
            <a:endParaRPr lang="ru-RU" dirty="0"/>
          </a:p>
          <a:p>
            <a:pPr marL="45720" indent="0">
              <a:buNone/>
            </a:pPr>
            <a:endParaRPr lang="ru-RU" dirty="0"/>
          </a:p>
        </p:txBody>
      </p:sp>
      <p:pic>
        <p:nvPicPr>
          <p:cNvPr id="2050" name="Picture 2" descr="K:\для сада\картинки\vosp_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71800" y="3816976"/>
            <a:ext cx="3528392" cy="294895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2">
                <a:lumMod val="9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87804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218</TotalTime>
  <Words>340</Words>
  <Application>Microsoft Office PowerPoint</Application>
  <PresentationFormat>Экран (4:3)</PresentationFormat>
  <Paragraphs>53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Воздушный поток</vt:lpstr>
      <vt:lpstr>АДАПТАЦИЯ ДЕТЕЙ К ДЕТСКОМУ САДУ</vt:lpstr>
      <vt:lpstr>АДАПТАЦИЯ</vt:lpstr>
      <vt:lpstr>На процесс адаптации ребенка влияют </vt:lpstr>
      <vt:lpstr>Показатели успешной адаптации</vt:lpstr>
      <vt:lpstr>Степени тяжести прохождения адаптации к детскому саду: </vt:lpstr>
      <vt:lpstr>Рекомендации родителям </vt:lpstr>
      <vt:lpstr>Типичные ошибки родителей во время адаптации </vt:lpstr>
      <vt:lpstr> Условия успешной адаптации. </vt:lpstr>
      <vt:lpstr>Исход адаптации.   </vt:lpstr>
      <vt:lpstr>Слайд 10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АДАПТАЦИЯ ДЕТЕЙ </dc:title>
  <dc:creator>Admin</dc:creator>
  <cp:lastModifiedBy>Admin</cp:lastModifiedBy>
  <cp:revision>20</cp:revision>
  <dcterms:created xsi:type="dcterms:W3CDTF">2012-02-26T06:44:56Z</dcterms:created>
  <dcterms:modified xsi:type="dcterms:W3CDTF">2013-03-31T05:31:30Z</dcterms:modified>
</cp:coreProperties>
</file>