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68" r:id="rId2"/>
    <p:sldId id="256" r:id="rId3"/>
    <p:sldId id="263" r:id="rId4"/>
    <p:sldId id="258" r:id="rId5"/>
    <p:sldId id="257" r:id="rId6"/>
    <p:sldId id="260" r:id="rId7"/>
    <p:sldId id="259" r:id="rId8"/>
    <p:sldId id="262" r:id="rId9"/>
    <p:sldId id="269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07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0D93D-7090-4F21-A39D-F642ECC6ACD5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1D4AF-3A2D-4E34-A7CF-B6DCAD745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4B9C05-E89D-4E15-B51C-4429CDE89EF4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C75D59-094A-4512-8AFB-1998210A2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850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15290" cy="38576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Черты биологического прогресса насекомых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000" i="1" dirty="0" smtClean="0">
                <a:solidFill>
                  <a:srgbClr val="002060"/>
                </a:solidFill>
                <a:latin typeface="+mj-lt"/>
              </a:rPr>
              <a:t>Автор:</a:t>
            </a:r>
          </a:p>
          <a:p>
            <a:pPr algn="r"/>
            <a:r>
              <a:rPr lang="ru-RU" sz="2000" i="1" dirty="0" smtClean="0">
                <a:solidFill>
                  <a:srgbClr val="002060"/>
                </a:solidFill>
                <a:latin typeface="+mj-lt"/>
              </a:rPr>
              <a:t> Елисеева Марина Александровна</a:t>
            </a:r>
          </a:p>
          <a:p>
            <a:pPr algn="r"/>
            <a:r>
              <a:rPr lang="ru-RU" sz="2000" i="1" dirty="0" smtClean="0">
                <a:solidFill>
                  <a:srgbClr val="002060"/>
                </a:solidFill>
                <a:latin typeface="+mj-lt"/>
              </a:rPr>
              <a:t>учитель биологии МБОУ СОШ № 200</a:t>
            </a:r>
            <a:br>
              <a:rPr lang="ru-RU" sz="2000" i="1" dirty="0" smtClean="0">
                <a:solidFill>
                  <a:srgbClr val="002060"/>
                </a:solidFill>
                <a:latin typeface="+mj-lt"/>
              </a:rPr>
            </a:br>
            <a:r>
              <a:rPr lang="ru-RU" sz="2000" i="1" dirty="0" smtClean="0">
                <a:solidFill>
                  <a:srgbClr val="002060"/>
                </a:solidFill>
                <a:latin typeface="+mj-lt"/>
              </a:rPr>
              <a:t>г. Екатеринбург</a:t>
            </a:r>
            <a:endParaRPr lang="ru-RU" sz="2000" i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0"/>
            <a:ext cx="8215370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Особенности строения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857232"/>
            <a:ext cx="8215370" cy="7143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Увеличивают выживаемость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714488"/>
            <a:ext cx="8215370" cy="7143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Активное размножение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2571744"/>
            <a:ext cx="8215370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Возрастание  численности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3500438"/>
            <a:ext cx="8215370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Расселение по разным местам обитания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4714884"/>
            <a:ext cx="8215370" cy="10715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Приспособление к разным условиям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5929330"/>
            <a:ext cx="8215370" cy="7143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Увеличение разнообразия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54808"/>
          <a:stretch>
            <a:fillRect/>
          </a:stretch>
        </p:blipFill>
        <p:spPr bwMode="auto">
          <a:xfrm>
            <a:off x="0" y="3429000"/>
            <a:ext cx="9215502" cy="377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Мои документы\РИС\РИСУНКИ\анимация\животные\насекомые\23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05884">
            <a:off x="2827624" y="1398872"/>
            <a:ext cx="1700373" cy="1700373"/>
          </a:xfrm>
          <a:prstGeom prst="rect">
            <a:avLst/>
          </a:prstGeom>
          <a:noFill/>
        </p:spPr>
      </p:pic>
      <p:pic>
        <p:nvPicPr>
          <p:cNvPr id="1032" name="Picture 8" descr="D:\Мои документы\РИС\РИСУНКИ\анимация\животные\насекомые\Ins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857496"/>
            <a:ext cx="1500198" cy="944090"/>
          </a:xfrm>
          <a:prstGeom prst="rect">
            <a:avLst/>
          </a:prstGeom>
          <a:noFill/>
        </p:spPr>
      </p:pic>
      <p:pic>
        <p:nvPicPr>
          <p:cNvPr id="1033" name="Picture 9" descr="D:\Мои документы\РИС\РИСУНКИ\анимация\животные\насекомые\Ins3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767540">
            <a:off x="5096299" y="2449736"/>
            <a:ext cx="1219339" cy="1000132"/>
          </a:xfrm>
          <a:prstGeom prst="rect">
            <a:avLst/>
          </a:prstGeom>
          <a:noFill/>
        </p:spPr>
      </p:pic>
      <p:pic>
        <p:nvPicPr>
          <p:cNvPr id="1034" name="Picture 10" descr="D:\Мои документы\РИС\РИСУНКИ\анимация\животные\насекомые\Ins2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169394">
            <a:off x="3899774" y="1305970"/>
            <a:ext cx="1619251" cy="1214438"/>
          </a:xfrm>
          <a:prstGeom prst="rect">
            <a:avLst/>
          </a:prstGeom>
          <a:noFill/>
        </p:spPr>
      </p:pic>
      <p:pic>
        <p:nvPicPr>
          <p:cNvPr id="1036" name="Picture 12" descr="D:\Мои документы\РИС\РИСУНКИ\анимация\животные\насекомые\Ins0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965050">
            <a:off x="4289301" y="2542086"/>
            <a:ext cx="985839" cy="1192743"/>
          </a:xfrm>
          <a:prstGeom prst="rect">
            <a:avLst/>
          </a:prstGeom>
          <a:noFill/>
        </p:spPr>
      </p:pic>
      <p:sp>
        <p:nvSpPr>
          <p:cNvPr id="20" name="Круглая лента лицом вверх 19"/>
          <p:cNvSpPr/>
          <p:nvPr/>
        </p:nvSpPr>
        <p:spPr>
          <a:xfrm>
            <a:off x="285720" y="0"/>
            <a:ext cx="8501122" cy="1214422"/>
          </a:xfrm>
          <a:prstGeom prst="ellipseRibbon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+mj-lt"/>
              </a:rPr>
              <a:t>Успех!</a:t>
            </a:r>
            <a:endParaRPr lang="ru-RU" sz="4400" b="1" dirty="0">
              <a:latin typeface="+mj-lt"/>
            </a:endParaRPr>
          </a:p>
        </p:txBody>
      </p:sp>
      <p:pic>
        <p:nvPicPr>
          <p:cNvPr id="1031" name="Picture 7" descr="D:\Мои документы\РИС\РИСУНКИ\анимация\животные\насекомые\B_Fly3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150129">
            <a:off x="5386097" y="1022751"/>
            <a:ext cx="1666875" cy="1323975"/>
          </a:xfrm>
          <a:prstGeom prst="rect">
            <a:avLst/>
          </a:prstGeom>
          <a:noFill/>
        </p:spPr>
      </p:pic>
      <p:pic>
        <p:nvPicPr>
          <p:cNvPr id="1035" name="Picture 11" descr="D:\Мои документы\РИС\РИСУНКИ\анимация\животные\насекомые\Ins0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714356"/>
            <a:ext cx="2219325" cy="809625"/>
          </a:xfrm>
          <a:prstGeom prst="rect">
            <a:avLst/>
          </a:prstGeom>
          <a:noFill/>
        </p:spPr>
      </p:pic>
      <p:pic>
        <p:nvPicPr>
          <p:cNvPr id="1037" name="Picture 13" descr="D:\Мои документы\РИС\РИСУНКИ\анимация\животные\насекомые\Ins31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1183417">
            <a:off x="2414231" y="699728"/>
            <a:ext cx="1081176" cy="108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 l="7031" t="15624" r="42969" b="13542"/>
          <a:stretch>
            <a:fillRect/>
          </a:stretch>
        </p:blipFill>
        <p:spPr bwMode="auto">
          <a:xfrm>
            <a:off x="2000232" y="785794"/>
            <a:ext cx="457203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357158" y="5572140"/>
            <a:ext cx="8215370" cy="114300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Увеличение обзора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Обособление головы, как  1 отдела тела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Изображения\БИО_7_Сонин\зоология\беспозвоночные\насекомые\насекомые\2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4290"/>
            <a:ext cx="3429024" cy="3553393"/>
          </a:xfrm>
          <a:prstGeom prst="rect">
            <a:avLst/>
          </a:prstGeom>
          <a:noFill/>
        </p:spPr>
      </p:pic>
      <p:pic>
        <p:nvPicPr>
          <p:cNvPr id="2052" name="Picture 4" descr="D:\Изображения\БИО_7_Сонин\зоология\беспозвоночные\насекомые\насекомые\Ю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57166"/>
            <a:ext cx="2428875" cy="6000750"/>
          </a:xfrm>
          <a:prstGeom prst="rect">
            <a:avLst/>
          </a:prstGeom>
          <a:noFill/>
        </p:spPr>
      </p:pic>
      <p:pic>
        <p:nvPicPr>
          <p:cNvPr id="2053" name="Picture 5" descr="D:\Изображения\БИО_7_Сонин\зоология\беспозвоночные\насекомые\насекомые\Э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2190750" cy="6000750"/>
          </a:xfrm>
          <a:prstGeom prst="rect">
            <a:avLst/>
          </a:prstGeom>
          <a:noFill/>
        </p:spPr>
      </p:pic>
      <p:pic>
        <p:nvPicPr>
          <p:cNvPr id="2054" name="Picture 6" descr="D:\Изображения\БИО_7_Сонин\зоология\беспозвоночные\насекомые\насекомые\о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929066"/>
            <a:ext cx="3061629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57224" y="5500702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Разные органы передвижения: ходильные конечности и крылья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5000636"/>
            <a:ext cx="8215370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Возможность передвижения по разным поверхностям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71546"/>
            <a:ext cx="7286676" cy="43720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039104" cy="7143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Разное строение ротового аппарата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5000636"/>
            <a:ext cx="8215370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Возможность использовать</a:t>
            </a: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разные источники пищи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20149" t="9128" r="16044" b="13285"/>
          <a:stretch>
            <a:fillRect/>
          </a:stretch>
        </p:blipFill>
        <p:spPr bwMode="auto">
          <a:xfrm>
            <a:off x="4143372" y="642918"/>
            <a:ext cx="407196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300868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5072074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Развитие сложных органов чувств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4857760"/>
            <a:ext cx="8215370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Возможность ориентации 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Изображения\БИО_7_Сонин\зоология\беспозвоночные\насекомые\насекомые\трахе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735319" cy="4143404"/>
          </a:xfrm>
          <a:prstGeom prst="rect">
            <a:avLst/>
          </a:prstGeom>
          <a:noFill/>
        </p:spPr>
      </p:pic>
      <p:pic>
        <p:nvPicPr>
          <p:cNvPr id="3075" name="Picture 3" descr="D:\Изображения\БИО_7_Сонин\зоология\беспозвоночные\насекомые\насекомые\палоч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093954" cy="400052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000636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Трахеи – органы дыхания насекомых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4857760"/>
            <a:ext cx="8215370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Дыхание  атмосферным воздухом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0" y="0"/>
            <a:ext cx="4857752" cy="4214818"/>
          </a:xfrm>
          <a:prstGeom prst="wedgeRoundRectCallout">
            <a:avLst>
              <a:gd name="adj1" fmla="val 86437"/>
              <a:gd name="adj2" fmla="val -828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Но трахейная система ограничивает размеры насекомых, поэтому среди них не бывает крупных экземпляров.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Самыми большими считаются </a:t>
            </a:r>
            <a:r>
              <a:rPr lang="ru-RU" sz="2000" b="1" dirty="0" err="1" smtClean="0">
                <a:solidFill>
                  <a:srgbClr val="002060"/>
                </a:solidFill>
              </a:rPr>
              <a:t>Палочнник</a:t>
            </a:r>
            <a:r>
              <a:rPr lang="ru-RU" sz="2000" b="1" dirty="0" smtClean="0">
                <a:solidFill>
                  <a:srgbClr val="002060"/>
                </a:solidFill>
              </a:rPr>
              <a:t> – 22 см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Жук – голиаф -  11 см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429552" cy="276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500063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Развитие нервной системы</a:t>
            </a:r>
            <a:endParaRPr lang="ru-RU" sz="32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4857760"/>
            <a:ext cx="8215370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Сложное поведение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115328" cy="28575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3800" dirty="0" smtClean="0"/>
              <a:t>ВЫВОД,</a:t>
            </a:r>
            <a:r>
              <a:rPr lang="ru-RU" sz="16600" dirty="0" smtClean="0"/>
              <a:t> </a:t>
            </a:r>
            <a:endParaRPr lang="ru-RU" sz="1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</TotalTime>
  <Words>118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Черты биологического прогресса насекомых </vt:lpstr>
      <vt:lpstr>Слайд 2</vt:lpstr>
      <vt:lpstr>Обособление головы, как  1 отдела тела</vt:lpstr>
      <vt:lpstr>Разные органы передвижения: ходильные конечности и крылья</vt:lpstr>
      <vt:lpstr>Разное строение ротового аппарата</vt:lpstr>
      <vt:lpstr>Развитие сложных органов чувств</vt:lpstr>
      <vt:lpstr>Трахеи – органы дыхания насекомых</vt:lpstr>
      <vt:lpstr>Развитие нервной системы</vt:lpstr>
      <vt:lpstr>ВЫВОД,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10</cp:revision>
  <dcterms:created xsi:type="dcterms:W3CDTF">2013-03-26T15:27:27Z</dcterms:created>
  <dcterms:modified xsi:type="dcterms:W3CDTF">2013-03-31T12:35:24Z</dcterms:modified>
</cp:coreProperties>
</file>