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65" r:id="rId5"/>
    <p:sldId id="269" r:id="rId6"/>
    <p:sldId id="273" r:id="rId7"/>
    <p:sldId id="267" r:id="rId8"/>
    <p:sldId id="274" r:id="rId9"/>
    <p:sldId id="272" r:id="rId10"/>
    <p:sldId id="271" r:id="rId11"/>
    <p:sldId id="264" r:id="rId12"/>
    <p:sldId id="266" r:id="rId13"/>
    <p:sldId id="258" r:id="rId14"/>
    <p:sldId id="262" r:id="rId15"/>
    <p:sldId id="261" r:id="rId16"/>
    <p:sldId id="260" r:id="rId17"/>
    <p:sldId id="259" r:id="rId18"/>
    <p:sldId id="276" r:id="rId19"/>
    <p:sldId id="27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9" d="100"/>
          <a:sy n="59" d="100"/>
        </p:scale>
        <p:origin x="-23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email"/>
          <a:srcRect/>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email"/>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04.01.2002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email"/>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4C71EC6-210F-42DE-9C53-41977AD35B3D}" type="datetimeFigureOut">
              <a:rPr lang="ru-RU" smtClean="0"/>
              <a:pPr/>
              <a:t>04.01.2002</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100000"/>
                <a:alpha val="100000"/>
                <a:satMod val="140000"/>
              </a:schemeClr>
            </a:gs>
            <a:gs pos="67000">
              <a:schemeClr val="bg1">
                <a:tint val="100000"/>
                <a:shade val="90000"/>
                <a:alpha val="100000"/>
              </a:schemeClr>
            </a:gs>
            <a:gs pos="100000">
              <a:schemeClr val="bg1">
                <a:tint val="100000"/>
                <a:shade val="80000"/>
                <a:alpha val="100000"/>
              </a:schemeClr>
            </a:gs>
          </a:gsLst>
          <a:lin ang="5400000" scaled="0"/>
        </a:gradFill>
        <a:effectLst/>
      </p:bgPr>
    </p:bg>
    <p:spTree>
      <p:nvGrpSpPr>
        <p:cNvPr id="1" name=""/>
        <p:cNvGrpSpPr/>
        <p:nvPr/>
      </p:nvGrpSpPr>
      <p:grpSpPr>
        <a:xfrm>
          <a:off x="0" y="0"/>
          <a:ext cx="0" cy="0"/>
          <a:chOff x="0" y="0"/>
          <a:chExt cx="0" cy="0"/>
        </a:xfrm>
      </p:grpSpPr>
      <p:sp>
        <p:nvSpPr>
          <p:cNvPr id="8" name="Объект 7"/>
          <p:cNvSpPr>
            <a:spLocks noGrp="1"/>
          </p:cNvSpPr>
          <p:nvPr>
            <p:ph sz="quarter" idx="13"/>
          </p:nvPr>
        </p:nvSpPr>
        <p:spPr>
          <a:xfrm>
            <a:off x="1547664" y="5877272"/>
            <a:ext cx="5796644" cy="720080"/>
          </a:xfrm>
        </p:spPr>
        <p:txBody>
          <a:bodyPr>
            <a:noAutofit/>
          </a:bodyPr>
          <a:lstStyle/>
          <a:p>
            <a:pPr marL="0" indent="0" algn="ctr">
              <a:buNone/>
            </a:pPr>
            <a:r>
              <a:rPr lang="ru-RU" sz="2000" dirty="0" smtClean="0">
                <a:solidFill>
                  <a:srgbClr val="FFC000"/>
                </a:solidFill>
              </a:rPr>
              <a:t>с. Караул</a:t>
            </a:r>
          </a:p>
          <a:p>
            <a:pPr marL="0" indent="0" algn="ctr">
              <a:buNone/>
            </a:pPr>
            <a:r>
              <a:rPr lang="ru-RU" sz="2000" dirty="0" smtClean="0">
                <a:solidFill>
                  <a:srgbClr val="FFC000"/>
                </a:solidFill>
              </a:rPr>
              <a:t>  </a:t>
            </a:r>
            <a:r>
              <a:rPr lang="en-US" sz="2000" dirty="0" smtClean="0">
                <a:solidFill>
                  <a:srgbClr val="FFC000"/>
                </a:solidFill>
              </a:rPr>
              <a:t> </a:t>
            </a:r>
            <a:r>
              <a:rPr lang="ru-RU" sz="2000" dirty="0" smtClean="0">
                <a:solidFill>
                  <a:srgbClr val="FFC000"/>
                </a:solidFill>
              </a:rPr>
              <a:t>2012 г.</a:t>
            </a:r>
            <a:endParaRPr lang="ru-RU" sz="2000" dirty="0">
              <a:solidFill>
                <a:srgbClr val="FFC000"/>
              </a:solidFill>
            </a:endParaRPr>
          </a:p>
        </p:txBody>
      </p:sp>
      <p:sp>
        <p:nvSpPr>
          <p:cNvPr id="4" name="Заголовок 3"/>
          <p:cNvSpPr>
            <a:spLocks noGrp="1"/>
          </p:cNvSpPr>
          <p:nvPr>
            <p:ph type="title"/>
          </p:nvPr>
        </p:nvSpPr>
        <p:spPr>
          <a:xfrm>
            <a:off x="539552" y="116632"/>
            <a:ext cx="8208912" cy="1080119"/>
          </a:xfrm>
        </p:spPr>
        <p:txBody>
          <a:bodyPr/>
          <a:lstStyle/>
          <a:p>
            <a:pPr algn="ctr"/>
            <a:r>
              <a:rPr lang="ru-RU" sz="2000" dirty="0">
                <a:solidFill>
                  <a:srgbClr val="FFC000"/>
                </a:solidFill>
              </a:rPr>
              <a:t>Т</a:t>
            </a:r>
            <a:r>
              <a:rPr lang="ru-RU" sz="2000" dirty="0" smtClean="0">
                <a:solidFill>
                  <a:srgbClr val="FFC000"/>
                </a:solidFill>
              </a:rPr>
              <a:t>аймырское муниципальное казенное образовательное учреждение</a:t>
            </a:r>
            <a:br>
              <a:rPr lang="ru-RU" sz="2000" dirty="0" smtClean="0">
                <a:solidFill>
                  <a:srgbClr val="FFC000"/>
                </a:solidFill>
              </a:rPr>
            </a:br>
            <a:r>
              <a:rPr lang="ru-RU" sz="2000" dirty="0" smtClean="0">
                <a:solidFill>
                  <a:srgbClr val="FFC000"/>
                </a:solidFill>
              </a:rPr>
              <a:t>«Караульская средняя школа – интернат»</a:t>
            </a:r>
            <a:br>
              <a:rPr lang="ru-RU" sz="2000" dirty="0" smtClean="0">
                <a:solidFill>
                  <a:srgbClr val="FFC000"/>
                </a:solidFill>
              </a:rPr>
            </a:br>
            <a:endParaRPr lang="ru-RU" sz="2000" dirty="0">
              <a:solidFill>
                <a:srgbClr val="FFFF00"/>
              </a:solidFill>
            </a:endParaRPr>
          </a:p>
        </p:txBody>
      </p:sp>
      <p:sp>
        <p:nvSpPr>
          <p:cNvPr id="5" name="Подзаголовок 4"/>
          <p:cNvSpPr>
            <a:spLocks noGrp="1"/>
          </p:cNvSpPr>
          <p:nvPr>
            <p:ph type="body" sz="half" idx="2"/>
          </p:nvPr>
        </p:nvSpPr>
        <p:spPr>
          <a:xfrm>
            <a:off x="899592" y="1628801"/>
            <a:ext cx="4392488" cy="3874344"/>
          </a:xfrm>
        </p:spPr>
        <p:txBody>
          <a:bodyPr>
            <a:normAutofit lnSpcReduction="10000"/>
          </a:bodyPr>
          <a:lstStyle/>
          <a:p>
            <a:pPr algn="ctr"/>
            <a:r>
              <a:rPr lang="ru-RU" sz="4000" b="1" dirty="0" smtClean="0">
                <a:solidFill>
                  <a:srgbClr val="FFFF00"/>
                </a:solidFill>
              </a:rPr>
              <a:t>Мистическая картина Леонардо да Винчи</a:t>
            </a:r>
          </a:p>
          <a:p>
            <a:pPr algn="ctr"/>
            <a:endParaRPr lang="ru-RU" sz="2400" dirty="0" smtClean="0">
              <a:solidFill>
                <a:srgbClr val="FFC000"/>
              </a:solidFill>
            </a:endParaRPr>
          </a:p>
          <a:p>
            <a:pPr algn="ctr"/>
            <a:endParaRPr lang="ru-RU" sz="2400" dirty="0">
              <a:solidFill>
                <a:srgbClr val="FFC000"/>
              </a:solidFill>
            </a:endParaRPr>
          </a:p>
          <a:p>
            <a:pPr algn="ctr"/>
            <a:r>
              <a:rPr lang="ru-RU" sz="2400" dirty="0" smtClean="0">
                <a:solidFill>
                  <a:srgbClr val="FFC000"/>
                </a:solidFill>
              </a:rPr>
              <a:t>Ващенко Юлия Владимировна</a:t>
            </a:r>
          </a:p>
          <a:p>
            <a:pPr algn="ctr"/>
            <a:r>
              <a:rPr lang="ru-RU" sz="2400" dirty="0" smtClean="0">
                <a:solidFill>
                  <a:srgbClr val="FFC000"/>
                </a:solidFill>
              </a:rPr>
              <a:t>10класс</a:t>
            </a:r>
            <a:endParaRPr lang="ru-RU" sz="2400" dirty="0">
              <a:solidFill>
                <a:srgbClr val="FFC000"/>
              </a:solidFill>
            </a:endParaRPr>
          </a:p>
        </p:txBody>
      </p:sp>
      <p:pic>
        <p:nvPicPr>
          <p:cNvPr id="1029" name="Picture 5" descr="C:\Users\Администратор\Desktop\Работы\Мона Лиза\Картинки\350px-Mona_Lisa,_by_Leonardo_da_Vinci,_from_C2RMF_retouched.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652120" y="1203013"/>
            <a:ext cx="2952328" cy="430013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14162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5884340"/>
            <a:ext cx="4394448" cy="508918"/>
          </a:xfrm>
        </p:spPr>
        <p:txBody>
          <a:bodyPr/>
          <a:lstStyle/>
          <a:p>
            <a:r>
              <a:rPr lang="en-US" sz="2000" b="1" dirty="0" smtClean="0">
                <a:latin typeface="+mn-lt"/>
              </a:rPr>
              <a:t> </a:t>
            </a:r>
            <a:r>
              <a:rPr lang="ru-RU" sz="2000" b="1" dirty="0" smtClean="0">
                <a:latin typeface="+mn-lt"/>
              </a:rPr>
              <a:t>Памятник </a:t>
            </a:r>
            <a:r>
              <a:rPr lang="ru-RU" sz="2000" b="1" dirty="0">
                <a:latin typeface="+mn-lt"/>
              </a:rPr>
              <a:t>Леонардо в Амбуазе</a:t>
            </a:r>
          </a:p>
        </p:txBody>
      </p:sp>
      <p:pic>
        <p:nvPicPr>
          <p:cNvPr id="4098" name="Picture 2" descr="C:\Users\Администратор\Desktop\Работы\Мона Лиза\Картинки\764px-Leonardo_IMG_1759.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71600" y="116631"/>
            <a:ext cx="7344816" cy="576770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59975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476672"/>
            <a:ext cx="7924800" cy="5544616"/>
          </a:xfrm>
        </p:spPr>
        <p:txBody>
          <a:bodyPr>
            <a:normAutofit fontScale="92500" lnSpcReduction="10000"/>
          </a:bodyPr>
          <a:lstStyle/>
          <a:p>
            <a:r>
              <a:rPr lang="ru-RU" dirty="0" smtClean="0"/>
              <a:t>     </a:t>
            </a:r>
            <a:r>
              <a:rPr lang="ru-RU" sz="1900" b="1" dirty="0" smtClean="0">
                <a:solidFill>
                  <a:srgbClr val="FFC000"/>
                </a:solidFill>
              </a:rPr>
              <a:t>Джоконда </a:t>
            </a:r>
            <a:r>
              <a:rPr lang="ru-RU" sz="1800" dirty="0"/>
              <a:t>стала самой мистической картиной всех эпох. Она стала предметом исследований художественной техники для мастеров  15 века. В эпоху романтизма художники и критики восхищались ее загадочностью. </a:t>
            </a:r>
            <a:r>
              <a:rPr lang="ru-RU" sz="1800" dirty="0" smtClean="0"/>
              <a:t>Именно </a:t>
            </a:r>
            <a:r>
              <a:rPr lang="ru-RU" sz="1800" dirty="0"/>
              <a:t>деятелям этой эпохи мы обязаны таким великолепным ореолом таинственности, сопровождающим Мону Лизу. Эпоха романтизма в искусстве просто не могла обойтись без мистического антуража, присущего всем гениальным мастерам и их произведениям. </a:t>
            </a:r>
            <a:r>
              <a:rPr lang="en-US" sz="1800" dirty="0" smtClean="0"/>
              <a:t> </a:t>
            </a:r>
            <a:r>
              <a:rPr lang="ru-RU" sz="1800" dirty="0" smtClean="0"/>
              <a:t> </a:t>
            </a:r>
          </a:p>
          <a:p>
            <a:r>
              <a:rPr lang="ru-RU" sz="1800" dirty="0"/>
              <a:t> </a:t>
            </a:r>
            <a:r>
              <a:rPr lang="en-US" sz="1800" dirty="0" smtClean="0"/>
              <a:t>   </a:t>
            </a:r>
            <a:r>
              <a:rPr lang="ru-RU" sz="1800" dirty="0" smtClean="0"/>
              <a:t>Четыре </a:t>
            </a:r>
            <a:r>
              <a:rPr lang="ru-RU" sz="1800" dirty="0"/>
              <a:t>с лишним столетия эта картина властвует над сердцами людей. Создается впечатление, что прямо к тебе обращена загадочная улыбка Моны Лизы, и от ее спокойного лица трудно отвести глаза. Существует легенда, что работая над портретом, Леонардо да Винчи, стремясь проникнуть в тайну человеческого сердца, тайну вечной женственности, позаботился о том, чтобы у модели было хорошее настроение. Для этой цели он пригласил лучших музыкантов, певцов, рассказчиков, поэтов и самых остроумных собеседников. Приглашенные должны были развлекать Мону Лизу во избежание скуки, свойственной лицам тех, с кого пишут портреты.</a:t>
            </a:r>
          </a:p>
          <a:p>
            <a:r>
              <a:rPr lang="ru-RU" sz="1800" dirty="0"/>
              <a:t>    </a:t>
            </a:r>
            <a:r>
              <a:rPr lang="ru-RU" sz="1800" dirty="0" smtClean="0"/>
              <a:t>Посреди </a:t>
            </a:r>
            <a:r>
              <a:rPr lang="ru-RU" sz="1800" dirty="0"/>
              <a:t>двора в доме Мастера, где проходили сеансы живописи, был возведен фонтан, ниспадающие струи воды которого, ударяясь о стеклянные полушария, вращали их и производили странную тихую музыку. Вокруг фонтана по повелению художника были посажены цветы. Также Леонардо приказал купить для забавы своей прекрасной модели ручную лань и белого кота редкой породы, привезенного из Восточной Азии. Да Винчи изучал в ее лице игру мыслей и чувств, к которым приводили беседы, повествования и музыка. Именно таким образом он и добился требуемого эффекта и изобразил улыбку девушки, которая стала легендарной.  </a:t>
            </a:r>
          </a:p>
        </p:txBody>
      </p:sp>
    </p:spTree>
    <p:extLst>
      <p:ext uri="{BB962C8B-B14F-4D97-AF65-F5344CB8AC3E}">
        <p14:creationId xmlns="" xmlns:p14="http://schemas.microsoft.com/office/powerpoint/2010/main" val="3174029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3"/>
          </p:nvPr>
        </p:nvSpPr>
        <p:spPr>
          <a:xfrm>
            <a:off x="609600" y="333375"/>
            <a:ext cx="7924800" cy="5903913"/>
          </a:xfrm>
        </p:spPr>
        <p:txBody>
          <a:bodyPr>
            <a:normAutofit/>
          </a:bodyPr>
          <a:lstStyle/>
          <a:p>
            <a:r>
              <a:rPr lang="ru-RU" dirty="0" smtClean="0"/>
              <a:t>     Сейчас </a:t>
            </a:r>
            <a:r>
              <a:rPr lang="ru-RU" dirty="0"/>
              <a:t>трудно представить, что Мона Лиза являлась реальной девушкой из плоти и крови, настолько она превратилась в символ единения прекрасного и </a:t>
            </a:r>
            <a:r>
              <a:rPr lang="ru-RU" dirty="0" smtClean="0"/>
              <a:t>вечного. А </a:t>
            </a:r>
            <a:r>
              <a:rPr lang="ru-RU" dirty="0"/>
              <a:t>между тем судьба настоящей Джоконды доподлинно известна.</a:t>
            </a:r>
          </a:p>
          <a:p>
            <a:r>
              <a:rPr lang="ru-RU" dirty="0"/>
              <a:t>     Лиза ди Антонио Мария ди Нольдо Герардини родилась в одном из знатнейших во Флоренции семейств. Родилась Лиза в 1479 году и еще молоденькой девушкой вышла замуж за человека, который более чем в два раза был старше ее. Звали ее мужа Франческо ди Бартоломео да Дзаноби дель Джокондо. В 1499 году этот человек, который был богат и знатен, занимал ответственную должность одного из старейшин Флорентийской республики. </a:t>
            </a:r>
            <a:r>
              <a:rPr lang="ru-RU" dirty="0" smtClean="0"/>
              <a:t>Во </a:t>
            </a:r>
            <a:r>
              <a:rPr lang="ru-RU" dirty="0"/>
              <a:t>Флоренции ни для кого не было секретом, что Мона Лиза вышла замуж отнюдь не по любви, а повинуясь приказанию отца, который больше заботился о финансовых выгодах брака и о хороших деловых связях.</a:t>
            </a:r>
          </a:p>
          <a:p>
            <a:r>
              <a:rPr lang="ru-RU" dirty="0"/>
              <a:t>     Поговаривали о том, что тот, кого действительно любила Мона Лиза, сложил голову на поле брани. К тому времени, когда Леонардо да Винчи приступил к работе над картиной, девушке было 24 года. В городе она была известна как спокойная и достойная уважения девушка. Умерла она молодой, через несколько лет после того, как Леонардо написал с нее картину. Мона Лиза Джоконда отправилась со своим мужем в деловую поездку в Калабрию. Но по пути она скончалась в маленьком городке Лагонеро. По одной из версий – от болотной лихорадки, а по другой от заразной болезни горла. По тем временам – самая обычная судьба.</a:t>
            </a:r>
          </a:p>
          <a:p>
            <a:endParaRPr lang="ru-RU" dirty="0"/>
          </a:p>
        </p:txBody>
      </p:sp>
    </p:spTree>
    <p:extLst>
      <p:ext uri="{BB962C8B-B14F-4D97-AF65-F5344CB8AC3E}">
        <p14:creationId xmlns="" xmlns:p14="http://schemas.microsoft.com/office/powerpoint/2010/main" val="3250746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154014" y="476672"/>
            <a:ext cx="4666458" cy="5904656"/>
          </a:xfrm>
        </p:spPr>
        <p:txBody>
          <a:bodyPr>
            <a:normAutofit lnSpcReduction="10000"/>
          </a:bodyPr>
          <a:lstStyle/>
          <a:p>
            <a:pPr marL="0" indent="0" algn="ctr">
              <a:buNone/>
            </a:pPr>
            <a:r>
              <a:rPr lang="ru-RU" dirty="0" smtClean="0"/>
              <a:t>    </a:t>
            </a:r>
            <a:r>
              <a:rPr lang="ru-RU" dirty="0"/>
              <a:t>Сюжет картины сегодня известен всем: загадочно улыбающаяся женщина на фоне горного пейзажа. Однако многочисленные исследования выявляют все больше деталей, ранее не замеченных. Так, при ближайшем рассмотрении видно, что дама на портрете одета в полном соответствии с модой своего времени, на ее голову накинута темная прозрачная вуаль. Казалось бы, в этом нет ничего особенного. Соответствие моде может означать лишь то, что женщина относится не к самому бедному роду. Но проведенный в 2006г. канадскими учеными более подробный анализ с применением современного лазерного оборудования показал, что эта вуаль, на самом деле, окутывает весь стан модели. Именно этот тончайший материал создает эффект </a:t>
            </a:r>
            <a:r>
              <a:rPr lang="ru-RU" dirty="0" smtClean="0"/>
              <a:t>тумана. Известно</a:t>
            </a:r>
            <a:r>
              <a:rPr lang="ru-RU" dirty="0"/>
              <a:t>, что подобные вуали, окутывающие все тело, а не только голову, носили беременные женщины. Вполне возможно, что именно это состояние и отражено в улыбке Моны Лизы: умиротворение и спокойствие будущей матери. Даже руки ее уложены таким образом, словно уже готовы качать младенца. </a:t>
            </a:r>
          </a:p>
        </p:txBody>
      </p:sp>
      <p:pic>
        <p:nvPicPr>
          <p:cNvPr id="1026" name="Picture 2" descr="C:\Users\Администратор\Desktop\Работы\Мона Лиза\Картинки\350px-Mona_Lisa,_by_Leonardo_da_Vinci,_from_C2RMF_retouched.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5536" y="620688"/>
            <a:ext cx="3427967" cy="5112568"/>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C:\Users\Администратор\Desktop\Работы\Мона Лиза\Картинки\12867.jpg"/>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1195295" y="889000"/>
            <a:ext cx="1828448" cy="1868055"/>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Администратор\Desktop\Работы\Мона Лиза\Картинки\1_Da_Vinci_113.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55576" y="3754537"/>
            <a:ext cx="2409037" cy="19787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5506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27"/>
                                        </p:tgtEl>
                                        <p:attrNameLst>
                                          <p:attrName>style.visibility</p:attrName>
                                        </p:attrNameLst>
                                      </p:cBhvr>
                                      <p:to>
                                        <p:strVal val="visible"/>
                                      </p:to>
                                    </p:set>
                                    <p:animEffect transition="in" filter="fade">
                                      <p:cBhvr>
                                        <p:cTn id="26" dur="1000"/>
                                        <p:tgtEl>
                                          <p:spTgt spid="1027"/>
                                        </p:tgtEl>
                                      </p:cBhvr>
                                    </p:animEffect>
                                    <p:anim calcmode="lin" valueType="num">
                                      <p:cBhvr>
                                        <p:cTn id="27" dur="1000" fill="hold"/>
                                        <p:tgtEl>
                                          <p:spTgt spid="1027"/>
                                        </p:tgtEl>
                                        <p:attrNameLst>
                                          <p:attrName>ppt_x</p:attrName>
                                        </p:attrNameLst>
                                      </p:cBhvr>
                                      <p:tavLst>
                                        <p:tav tm="0">
                                          <p:val>
                                            <p:strVal val="#ppt_x"/>
                                          </p:val>
                                        </p:tav>
                                        <p:tav tm="100000">
                                          <p:val>
                                            <p:strVal val="#ppt_x"/>
                                          </p:val>
                                        </p:tav>
                                      </p:tavLst>
                                    </p:anim>
                                    <p:anim calcmode="lin" valueType="num">
                                      <p:cBhvr>
                                        <p:cTn id="28"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7924800" cy="1143000"/>
          </a:xfrm>
        </p:spPr>
        <p:txBody>
          <a:bodyPr/>
          <a:lstStyle/>
          <a:p>
            <a:r>
              <a:rPr lang="ru-RU" sz="4400" dirty="0" smtClean="0">
                <a:solidFill>
                  <a:srgbClr val="FFFF00"/>
                </a:solidFill>
              </a:rPr>
              <a:t>Интересные научные факты</a:t>
            </a:r>
            <a:endParaRPr lang="ru-RU" sz="4400" dirty="0">
              <a:solidFill>
                <a:srgbClr val="FFFF00"/>
              </a:solidFill>
            </a:endParaRPr>
          </a:p>
        </p:txBody>
      </p:sp>
      <p:sp>
        <p:nvSpPr>
          <p:cNvPr id="3" name="Объект 2"/>
          <p:cNvSpPr>
            <a:spLocks noGrp="1"/>
          </p:cNvSpPr>
          <p:nvPr>
            <p:ph sz="quarter" idx="13"/>
          </p:nvPr>
        </p:nvSpPr>
        <p:spPr>
          <a:xfrm>
            <a:off x="609600" y="1357298"/>
            <a:ext cx="7924800" cy="5168046"/>
          </a:xfrm>
        </p:spPr>
        <p:txBody>
          <a:bodyPr>
            <a:normAutofit fontScale="92500"/>
          </a:bodyPr>
          <a:lstStyle/>
          <a:p>
            <a:r>
              <a:rPr lang="ru-RU" sz="2000" dirty="0" smtClean="0"/>
              <a:t>        Модели </a:t>
            </a:r>
            <a:r>
              <a:rPr lang="ru-RU" sz="2000" dirty="0"/>
              <a:t>Джоконды великий художник обязан своей смертью. </a:t>
            </a:r>
            <a:r>
              <a:rPr lang="ru-RU" sz="2000" dirty="0" smtClean="0"/>
              <a:t>Считается, что </a:t>
            </a:r>
            <a:r>
              <a:rPr lang="ru-RU" sz="2000" dirty="0"/>
              <a:t>многочасовые изнурительные сеансы с ней извели великого мастера, поскольку сама модель оказалась биовампиром. Об этом говорят и поныне. Как только картина была написана, великого художника не стало</a:t>
            </a:r>
            <a:r>
              <a:rPr lang="ru-RU" sz="2000" dirty="0" smtClean="0"/>
              <a:t>.</a:t>
            </a:r>
          </a:p>
          <a:p>
            <a:r>
              <a:rPr lang="ru-RU" sz="2000" dirty="0"/>
              <a:t>          Всем известно, что Леонардо был левшой, писал справа налево в зеркальном изображении. Ранние его записи абсолютно не читаемы, но со временем зеркальное письмо Леонардо обрело определенную форму, характерный, хотя и </a:t>
            </a:r>
            <a:r>
              <a:rPr lang="ru-RU" sz="2000" dirty="0" smtClean="0"/>
              <a:t>малоразборчивый </a:t>
            </a:r>
            <a:r>
              <a:rPr lang="ru-RU" sz="2000" dirty="0"/>
              <a:t>почерк. Установив начертания отдельных букв, некоторые исследователи научились читать его </a:t>
            </a:r>
            <a:r>
              <a:rPr lang="ru-RU" sz="2000" dirty="0" smtClean="0"/>
              <a:t>обыкновенно -  </a:t>
            </a:r>
            <a:r>
              <a:rPr lang="ru-RU" sz="2000" dirty="0"/>
              <a:t>справа налево. Казалось бы - ключ найден! Но неразборчивость почерка - это полбеды. Леонардо еще имел привычку писать по слуховому методу, то разделял слоги одного слова, то неожиданно слеплял несколько слов в одно. Прибавьте к этому необъятность знаний, доступных только специалистам разных областей. Все это не могло не вводить исследователей в заблуждения. Вот поэтому почти все тайны гения остаются для человечества неразгаданными.</a:t>
            </a:r>
            <a:endParaRPr lang="ru-RU" sz="2000" dirty="0" smtClean="0"/>
          </a:p>
          <a:p>
            <a:pPr marL="0" indent="0">
              <a:buNone/>
            </a:pPr>
            <a:endParaRPr lang="ru-RU" dirty="0" smtClean="0"/>
          </a:p>
          <a:p>
            <a:pPr marL="0" indent="0">
              <a:buNone/>
            </a:pPr>
            <a:endParaRPr lang="ru-RU" dirty="0"/>
          </a:p>
        </p:txBody>
      </p:sp>
    </p:spTree>
    <p:extLst>
      <p:ext uri="{BB962C8B-B14F-4D97-AF65-F5344CB8AC3E}">
        <p14:creationId xmlns="" xmlns:p14="http://schemas.microsoft.com/office/powerpoint/2010/main" val="709430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404664"/>
            <a:ext cx="7924800" cy="5310336"/>
          </a:xfrm>
        </p:spPr>
        <p:txBody>
          <a:bodyPr>
            <a:normAutofit/>
          </a:bodyPr>
          <a:lstStyle/>
          <a:p>
            <a:r>
              <a:rPr lang="ru-RU" sz="2000" dirty="0"/>
              <a:t>  Отдельного внимания требуют мнения медиков. Стоматолог и по совместительству эксперт по живописи Джозеф Борковски считает, что выражение лица Моны Лизы типично для людей, потерявших передние зубы. А японский доктор На-камура обнаружил поражение уголка левого глаза Джоконды и сделал вывод, что она предрасположена к сердечным заболеваниям и страдает астмой. Еще одну версию - о параличе лицевого нерва - выдвинули отоларинголог Азур из Окленда и датский врач Финн Беккер-Христи-ансен, который предложил обратить внимание на то, что Джоконда правой стороной улыбается, а левой гримасничает. Кроме того, он обнаружил у Моны Лизы даже симптомы идиотизма, мотивируя их непропорциональностью пальцев и отсутствием гибкости в руке. Зато, по мнению британского врача Кеннета Кила, на портрете просто-напросто передано умиротворенное состояние беременной женщины.</a:t>
            </a:r>
          </a:p>
        </p:txBody>
      </p:sp>
    </p:spTree>
    <p:extLst>
      <p:ext uri="{BB962C8B-B14F-4D97-AF65-F5344CB8AC3E}">
        <p14:creationId xmlns="" xmlns:p14="http://schemas.microsoft.com/office/powerpoint/2010/main" val="37317370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r>
              <a:rPr lang="ru-RU" dirty="0" smtClean="0"/>
              <a:t>                       </a:t>
            </a:r>
            <a:r>
              <a:rPr lang="ru-RU" sz="4400" dirty="0" smtClean="0">
                <a:solidFill>
                  <a:srgbClr val="FFFF00"/>
                </a:solidFill>
              </a:rPr>
              <a:t>Он </a:t>
            </a:r>
            <a:r>
              <a:rPr lang="ru-RU" sz="4400" dirty="0">
                <a:solidFill>
                  <a:srgbClr val="FFFF00"/>
                </a:solidFill>
              </a:rPr>
              <a:t>или она?</a:t>
            </a:r>
          </a:p>
        </p:txBody>
      </p:sp>
      <p:sp>
        <p:nvSpPr>
          <p:cNvPr id="3" name="Объект 2"/>
          <p:cNvSpPr>
            <a:spLocks noGrp="1"/>
          </p:cNvSpPr>
          <p:nvPr>
            <p:ph sz="quarter" idx="13"/>
          </p:nvPr>
        </p:nvSpPr>
        <p:spPr>
          <a:xfrm>
            <a:off x="683568" y="1600200"/>
            <a:ext cx="7850832" cy="4349080"/>
          </a:xfrm>
        </p:spPr>
        <p:txBody>
          <a:bodyPr>
            <a:normAutofit/>
          </a:bodyPr>
          <a:lstStyle/>
          <a:p>
            <a:pPr marL="0" indent="0">
              <a:buNone/>
            </a:pPr>
            <a:r>
              <a:rPr lang="ru-RU" sz="2000" dirty="0"/>
              <a:t> </a:t>
            </a:r>
            <a:r>
              <a:rPr lang="ru-RU" sz="2000" dirty="0" smtClean="0"/>
              <a:t>        </a:t>
            </a:r>
            <a:r>
              <a:rPr lang="ru-RU" sz="2000" dirty="0"/>
              <a:t>Над разгадкой тайны улыбки Моны Лизы исследователи бьются уже много лет. Едва ли не каждый год находится ученый, сообщающий: Тайна раскрыта! Некоторые считают, что разница восприятия выражения лица Джоконды зависит от личных психических качеств каждого. Кому-то оно кажется грустным, кому-то задумчивым, кому-то лукавым, кому-то даже злобным. А некоторые считают, что Джоконда вовсе даже и не улыбается! Другие ученые считают, что дело в особенностях художественной манеры автора. Якобы Леонардо так по-особому накладывал краски, что лицо Моны Лизы постоянно меняется. Многие настаивают на том, что художник изобразил на полотне себя в женском обличье, оттого и получился такой странный эффект.</a:t>
            </a:r>
          </a:p>
        </p:txBody>
      </p:sp>
    </p:spTree>
    <p:extLst>
      <p:ext uri="{BB962C8B-B14F-4D97-AF65-F5344CB8AC3E}">
        <p14:creationId xmlns="" xmlns:p14="http://schemas.microsoft.com/office/powerpoint/2010/main" val="750303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дминистратор\Desktop\Работы\Мона Лиза\Картинки\leonardo_da_vinci_the_mona_lisa.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19" y="239331"/>
            <a:ext cx="3982793" cy="5205893"/>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Администратор\Desktop\Работы\Мона Лиза\Картинки\DaVinci_MonaLisa1b.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004048" y="1497416"/>
            <a:ext cx="3912871" cy="509488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8047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Администратор\Desktop\Работы\Мона Лиза\Картинки\414e2cb74329ac7c12c352371810.jpe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5536" y="602914"/>
            <a:ext cx="8299054" cy="51683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160853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611560" y="692696"/>
            <a:ext cx="8064896" cy="5022304"/>
          </a:xfrm>
        </p:spPr>
        <p:txBody>
          <a:bodyPr/>
          <a:lstStyle/>
          <a:p>
            <a:pPr marL="0" indent="0" algn="ctr">
              <a:buNone/>
            </a:pPr>
            <a:r>
              <a:rPr lang="ru-RU" dirty="0"/>
              <a:t> </a:t>
            </a:r>
            <a:r>
              <a:rPr lang="ru-RU" sz="4400" dirty="0" smtClean="0">
                <a:solidFill>
                  <a:srgbClr val="FFFF00"/>
                </a:solidFill>
              </a:rPr>
              <a:t>Да, </a:t>
            </a:r>
            <a:r>
              <a:rPr lang="ru-RU" sz="4400" dirty="0">
                <a:solidFill>
                  <a:srgbClr val="FFFF00"/>
                </a:solidFill>
              </a:rPr>
              <a:t>все </a:t>
            </a:r>
            <a:r>
              <a:rPr lang="ru-RU" sz="4400" dirty="0" smtClean="0">
                <a:solidFill>
                  <a:srgbClr val="FFFF00"/>
                </a:solidFill>
              </a:rPr>
              <a:t> творчество Леонарда да Винчи </a:t>
            </a:r>
            <a:r>
              <a:rPr lang="ru-RU" sz="4400" dirty="0">
                <a:solidFill>
                  <a:srgbClr val="FFFF00"/>
                </a:solidFill>
              </a:rPr>
              <a:t>- сплошные вопросы, отвечать на которые можно всю жизнь, да и последующим поколениям останется.</a:t>
            </a:r>
          </a:p>
        </p:txBody>
      </p:sp>
    </p:spTree>
    <p:extLst>
      <p:ext uri="{BB962C8B-B14F-4D97-AF65-F5344CB8AC3E}">
        <p14:creationId xmlns="" xmlns:p14="http://schemas.microsoft.com/office/powerpoint/2010/main" val="2651318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dirty="0"/>
              <a:t/>
            </a:r>
            <a:br>
              <a:rPr lang="ru-RU" dirty="0"/>
            </a:br>
            <a:r>
              <a:rPr lang="ru-RU" dirty="0"/>
              <a:t>                                                                                                                                </a:t>
            </a:r>
            <a:r>
              <a:rPr lang="ru-RU" dirty="0" smtClean="0"/>
              <a:t>                         </a:t>
            </a:r>
            <a:r>
              <a:rPr lang="ru-RU" dirty="0"/>
              <a:t/>
            </a:r>
            <a:br>
              <a:rPr lang="ru-RU" dirty="0"/>
            </a:br>
            <a:endParaRPr lang="ru-RU" dirty="0"/>
          </a:p>
        </p:txBody>
      </p:sp>
      <p:sp>
        <p:nvSpPr>
          <p:cNvPr id="8" name="Объект 7"/>
          <p:cNvSpPr>
            <a:spLocks noGrp="1"/>
          </p:cNvSpPr>
          <p:nvPr>
            <p:ph sz="quarter" idx="13"/>
          </p:nvPr>
        </p:nvSpPr>
        <p:spPr>
          <a:xfrm>
            <a:off x="609600" y="692696"/>
            <a:ext cx="7924800" cy="5022304"/>
          </a:xfrm>
        </p:spPr>
        <p:txBody>
          <a:bodyPr/>
          <a:lstStyle/>
          <a:p>
            <a:pPr marL="0" indent="0" algn="ctr">
              <a:buNone/>
            </a:pPr>
            <a:r>
              <a:rPr lang="ru-RU" dirty="0" smtClean="0">
                <a:solidFill>
                  <a:schemeClr val="accent2">
                    <a:lumMod val="60000"/>
                    <a:lumOff val="40000"/>
                  </a:schemeClr>
                </a:solidFill>
              </a:rPr>
              <a:t>   </a:t>
            </a:r>
            <a:r>
              <a:rPr lang="ru-RU" sz="4400" dirty="0" smtClean="0">
                <a:solidFill>
                  <a:srgbClr val="FFFF00"/>
                </a:solidFill>
              </a:rPr>
              <a:t>«</a:t>
            </a:r>
            <a:r>
              <a:rPr lang="ru-RU" sz="4400" dirty="0">
                <a:solidFill>
                  <a:srgbClr val="FFFF00"/>
                </a:solidFill>
              </a:rPr>
              <a:t>Как хорошо прожитый день даёт спокойный сон, так с пользой прожитая жизнь даёт </a:t>
            </a:r>
            <a:r>
              <a:rPr lang="ru-RU" sz="4400" dirty="0" smtClean="0">
                <a:solidFill>
                  <a:srgbClr val="FFFF00"/>
                </a:solidFill>
              </a:rPr>
              <a:t>спокойную </a:t>
            </a:r>
            <a:r>
              <a:rPr lang="ru-RU" sz="4400" dirty="0">
                <a:solidFill>
                  <a:srgbClr val="FFFF00"/>
                </a:solidFill>
              </a:rPr>
              <a:t>смерть</a:t>
            </a:r>
            <a:r>
              <a:rPr lang="ru-RU" sz="4400" dirty="0" smtClean="0">
                <a:solidFill>
                  <a:srgbClr val="FFFF00"/>
                </a:solidFill>
              </a:rPr>
              <a:t>»</a:t>
            </a:r>
          </a:p>
          <a:p>
            <a:pPr marL="0" indent="0">
              <a:buNone/>
            </a:pPr>
            <a:r>
              <a:rPr lang="ru-RU" sz="4400" dirty="0">
                <a:solidFill>
                  <a:schemeClr val="accent2">
                    <a:lumMod val="60000"/>
                    <a:lumOff val="40000"/>
                  </a:schemeClr>
                </a:solidFill>
              </a:rPr>
              <a:t> </a:t>
            </a:r>
            <a:r>
              <a:rPr lang="ru-RU" sz="4400" dirty="0" smtClean="0">
                <a:solidFill>
                  <a:schemeClr val="accent2">
                    <a:lumMod val="60000"/>
                    <a:lumOff val="40000"/>
                  </a:schemeClr>
                </a:solidFill>
              </a:rPr>
              <a:t>                      </a:t>
            </a:r>
          </a:p>
          <a:p>
            <a:pPr marL="0" indent="0">
              <a:buNone/>
            </a:pPr>
            <a:r>
              <a:rPr lang="ru-RU" sz="4400" dirty="0"/>
              <a:t> </a:t>
            </a:r>
            <a:r>
              <a:rPr lang="ru-RU" sz="4400" dirty="0" smtClean="0"/>
              <a:t>                          </a:t>
            </a:r>
            <a:r>
              <a:rPr lang="ru-RU" sz="4000" dirty="0" smtClean="0"/>
              <a:t>Леонардо </a:t>
            </a:r>
            <a:r>
              <a:rPr lang="ru-RU" sz="4000" dirty="0"/>
              <a:t>да Винчи</a:t>
            </a:r>
          </a:p>
        </p:txBody>
      </p:sp>
    </p:spTree>
    <p:extLst>
      <p:ext uri="{BB962C8B-B14F-4D97-AF65-F5344CB8AC3E}">
        <p14:creationId xmlns="" xmlns:p14="http://schemas.microsoft.com/office/powerpoint/2010/main" val="4236854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395536" y="404664"/>
            <a:ext cx="8280920" cy="5760640"/>
          </a:xfrm>
        </p:spPr>
        <p:txBody>
          <a:bodyPr>
            <a:normAutofit/>
          </a:bodyPr>
          <a:lstStyle/>
          <a:p>
            <a:pPr>
              <a:buNone/>
            </a:pPr>
            <a:r>
              <a:rPr lang="ru-RU" sz="1800" dirty="0" smtClean="0"/>
              <a:t>     Для </a:t>
            </a:r>
            <a:r>
              <a:rPr lang="ru-RU" sz="1800" dirty="0"/>
              <a:t>меня Леонардо да Винчи самая интересная и загадочная историческая личность в мировой истории. Творчество Леонардо да Винчи до сих пор заставляет удивляться и оно до сих пор </a:t>
            </a:r>
            <a:r>
              <a:rPr lang="ru-RU" sz="1800" dirty="0" smtClean="0"/>
              <a:t>шокирует</a:t>
            </a:r>
            <a:r>
              <a:rPr lang="ru-RU" sz="1800" dirty="0"/>
              <a:t>. </a:t>
            </a:r>
            <a:endParaRPr lang="ru-RU" sz="1800" dirty="0" smtClean="0"/>
          </a:p>
          <a:p>
            <a:pPr>
              <a:buNone/>
            </a:pPr>
            <a:r>
              <a:rPr lang="ru-RU" sz="1800" dirty="0"/>
              <a:t> </a:t>
            </a:r>
            <a:r>
              <a:rPr lang="ru-RU" sz="1800" dirty="0" smtClean="0"/>
              <a:t>    В </a:t>
            </a:r>
            <a:r>
              <a:rPr lang="ru-RU" sz="1800" dirty="0"/>
              <a:t>столице Франции имеется множество мест, которые многие бы желали посетить и увидеть своими глазами</a:t>
            </a:r>
            <a:r>
              <a:rPr lang="ru-RU" sz="1800" dirty="0" smtClean="0"/>
              <a:t>.</a:t>
            </a:r>
            <a:r>
              <a:rPr lang="en-US" sz="1800" dirty="0" smtClean="0"/>
              <a:t> </a:t>
            </a:r>
            <a:r>
              <a:rPr lang="ru-RU" sz="1800" dirty="0" smtClean="0"/>
              <a:t>И в этом году я увидела замечательные места, и одно  из таких  мест был Лувр. </a:t>
            </a:r>
            <a:r>
              <a:rPr lang="ru-RU" sz="1800" dirty="0"/>
              <a:t>В этой сокровищнице мировых шедевров искусства множество замечательных произведений. Но одна картина имеет прямо таки </a:t>
            </a:r>
            <a:r>
              <a:rPr lang="ru-RU" sz="1800" dirty="0" smtClean="0"/>
              <a:t>магическую, мистическую популярность </a:t>
            </a:r>
            <a:r>
              <a:rPr lang="ru-RU" sz="1800" dirty="0"/>
              <a:t>и у французов и у приезжающих из других </a:t>
            </a:r>
            <a:r>
              <a:rPr lang="ru-RU" sz="1800" dirty="0" smtClean="0"/>
              <a:t>стран людей. </a:t>
            </a:r>
            <a:r>
              <a:rPr lang="ru-RU" sz="1800" dirty="0"/>
              <a:t>Эта картина «Мона Лиза</a:t>
            </a:r>
            <a:r>
              <a:rPr lang="ru-RU" sz="1800" dirty="0" smtClean="0"/>
              <a:t>», «Джоконда», </a:t>
            </a:r>
            <a:r>
              <a:rPr lang="ru-RU" sz="1800" dirty="0"/>
              <a:t>полное название — Портре́т госпожи́ Ли́зы дель </a:t>
            </a:r>
            <a:r>
              <a:rPr lang="ru-RU" sz="1800" dirty="0" smtClean="0"/>
              <a:t>Джоко́ндо</a:t>
            </a:r>
            <a:r>
              <a:rPr lang="en-US" sz="1800" dirty="0" smtClean="0"/>
              <a:t>.</a:t>
            </a:r>
            <a:endParaRPr lang="ru-RU" sz="1800" dirty="0"/>
          </a:p>
        </p:txBody>
      </p:sp>
      <p:pic>
        <p:nvPicPr>
          <p:cNvPr id="2050" name="Picture 2" descr="C:\Users\Администратор\Desktop\Работы\Мона Лиза\Картинки\C52A6A6D-4FF1-4C69-93A4-3FE09A297D1C66.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4286248" y="3357562"/>
            <a:ext cx="4396509" cy="2932437"/>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C:\Users\Администратор\Desktop\Работы\Мона Лиза\Картинки\c235782.jpg"/>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928662" y="3500438"/>
            <a:ext cx="2707726" cy="262233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366582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6632"/>
            <a:ext cx="7924800" cy="1080120"/>
          </a:xfrm>
        </p:spPr>
        <p:txBody>
          <a:bodyPr/>
          <a:lstStyle/>
          <a:p>
            <a:r>
              <a:rPr lang="ru-RU" sz="4400" dirty="0" smtClean="0">
                <a:solidFill>
                  <a:srgbClr val="FFFF00"/>
                </a:solidFill>
              </a:rPr>
              <a:t>          Леонардо </a:t>
            </a:r>
            <a:r>
              <a:rPr lang="ru-RU" sz="4400" dirty="0">
                <a:solidFill>
                  <a:srgbClr val="FFFF00"/>
                </a:solidFill>
              </a:rPr>
              <a:t>да Винчи</a:t>
            </a:r>
          </a:p>
        </p:txBody>
      </p:sp>
      <p:sp>
        <p:nvSpPr>
          <p:cNvPr id="3" name="Объект 2"/>
          <p:cNvSpPr>
            <a:spLocks noGrp="1"/>
          </p:cNvSpPr>
          <p:nvPr>
            <p:ph sz="quarter" idx="13"/>
          </p:nvPr>
        </p:nvSpPr>
        <p:spPr>
          <a:xfrm>
            <a:off x="107504" y="1268760"/>
            <a:ext cx="5087842" cy="5328592"/>
          </a:xfrm>
        </p:spPr>
        <p:txBody>
          <a:bodyPr>
            <a:normAutofit/>
          </a:bodyPr>
          <a:lstStyle/>
          <a:p>
            <a:r>
              <a:rPr lang="ru-RU" sz="1800" dirty="0"/>
              <a:t> </a:t>
            </a:r>
            <a:r>
              <a:rPr lang="ru-RU" sz="1800" dirty="0" smtClean="0"/>
              <a:t>   </a:t>
            </a:r>
            <a:r>
              <a:rPr lang="ru-RU" sz="1800" dirty="0"/>
              <a:t>Гениальный художник и скульптор, автор всех значимых изобретений и открытий человечества, сделанных в XV веке. Леонардо да Винчи – Гений,  неподвластный времени. Великий, загадочный, притягивающий. Такой далекий и такой современный. </a:t>
            </a:r>
            <a:r>
              <a:rPr lang="en-US" sz="1800" dirty="0" smtClean="0"/>
              <a:t> </a:t>
            </a:r>
            <a:r>
              <a:rPr lang="ru-RU" sz="1800" dirty="0" smtClean="0"/>
              <a:t>Живописец</a:t>
            </a:r>
            <a:r>
              <a:rPr lang="ru-RU" sz="1800" dirty="0"/>
              <a:t>, скульптор, архитектор, инженер, ученый всё это Леонардо да Винчи. Куда бы такой человек ни обращался, каждое его действие божественно настолько, что, оставляя позади себя всех прочих людей, он являет собою нечто дарованное нам Богом, а не приобретенное человеческим искусством. Леонардо да Винчи. </a:t>
            </a:r>
            <a:r>
              <a:rPr lang="ru-RU" sz="1800" dirty="0" smtClean="0"/>
              <a:t>Подобно </a:t>
            </a:r>
            <a:r>
              <a:rPr lang="ru-RU" sz="1800" dirty="0"/>
              <a:t>радуге, ярка, мозаична, разноцветна судьба мастера. Его жизнь полна скитаний, встреч с поразительными людьми, событиями. Сколько о нем написано, сколько издано, но никогда не будет </a:t>
            </a:r>
            <a:r>
              <a:rPr lang="ru-RU" sz="1800" dirty="0" smtClean="0"/>
              <a:t>достаточно.</a:t>
            </a:r>
            <a:r>
              <a:rPr lang="en-US" sz="1800" dirty="0" smtClean="0"/>
              <a:t> </a:t>
            </a:r>
            <a:endParaRPr lang="ru-RU" dirty="0"/>
          </a:p>
        </p:txBody>
      </p:sp>
      <p:pic>
        <p:nvPicPr>
          <p:cNvPr id="1026" name="Picture 2" descr="C:\Users\Администратор\Desktop\Работы\Мона Лиза\Картинки\dljnxvfskjnfckjsx.jpe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a:stretch/>
        </p:blipFill>
        <p:spPr bwMode="auto">
          <a:xfrm>
            <a:off x="5228992" y="1302326"/>
            <a:ext cx="3804171" cy="47909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92421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476672"/>
            <a:ext cx="7924800" cy="5472608"/>
          </a:xfrm>
        </p:spPr>
        <p:txBody>
          <a:bodyPr>
            <a:normAutofit/>
          </a:bodyPr>
          <a:lstStyle/>
          <a:p>
            <a:r>
              <a:rPr lang="ru-RU" sz="1800" dirty="0"/>
              <a:t> </a:t>
            </a:r>
            <a:r>
              <a:rPr lang="ru-RU" sz="1800" dirty="0" smtClean="0"/>
              <a:t>   Леонардо </a:t>
            </a:r>
            <a:r>
              <a:rPr lang="ru-RU" sz="1800" dirty="0"/>
              <a:t>да Винчи родился 15 апреля 1452 года в селении Анкиано близ Винчи: недалеко от Флоренции в «три часа ночи» то есть в 22:30 по современному отсчёту времени. Отмечено в дневнике деда </a:t>
            </a:r>
            <a:r>
              <a:rPr lang="ru-RU" sz="1800" dirty="0" smtClean="0"/>
              <a:t>Леонардо : </a:t>
            </a:r>
            <a:r>
              <a:rPr lang="ru-RU" sz="1800" dirty="0"/>
              <a:t>«В субботу, в три часа ночи 15 апреля родился мой внук, сын моего сына Пьеро. Мальчика назвали Леонардо. Его крестил отец Пьеро ди Бартоломео». Его родителями были 25-летний нотариус Пьеро и его возлюбленная, крестьянка Катерина. Первые годы жизни Леонардо провёл вместе с матерью. Его отец вскоре женился на богатой и знатной девушке, но этот брак оказался бездетным, и Пьеро забрал своего трёхлетнего сына на воспитание. Разлученный с матерью Леонардо всю жизнь пытался воссоздать её образ в своих шедеврах. Жил он в это время у деда. </a:t>
            </a:r>
            <a:r>
              <a:rPr lang="ru-RU" sz="1800" dirty="0" smtClean="0"/>
              <a:t>Когда </a:t>
            </a:r>
            <a:r>
              <a:rPr lang="ru-RU" sz="1800" dirty="0"/>
              <a:t>Леонардо было 13 лет, его мачеха умерла при родах. Отец женился повторно — и снова вскоре остался вдовцом. Он прожил 67 лет, был четырежды женат и имел 12 детей. Отец пытался приобщить Леонардо к семейной профессии, но безуспешно: сын не интересовался законами общества.</a:t>
            </a:r>
          </a:p>
          <a:p>
            <a:r>
              <a:rPr lang="ru-RU" sz="1800" dirty="0" smtClean="0"/>
              <a:t>     Леонардо </a:t>
            </a:r>
            <a:r>
              <a:rPr lang="ru-RU" sz="1800" dirty="0"/>
              <a:t>не имел фамилии в современном смысле; «да Винчи» означает просто </a:t>
            </a:r>
            <a:r>
              <a:rPr lang="ru-RU" sz="1800" dirty="0" smtClean="0"/>
              <a:t>«родом из </a:t>
            </a:r>
            <a:r>
              <a:rPr lang="ru-RU" sz="1800" dirty="0"/>
              <a:t>городка Винчи». Полное его имя — итал. Leonardo di ser Piero da Vinci, то есть «Леонардо, сын господина Пьеро из Винчи».</a:t>
            </a:r>
          </a:p>
        </p:txBody>
      </p:sp>
    </p:spTree>
    <p:extLst>
      <p:ext uri="{BB962C8B-B14F-4D97-AF65-F5344CB8AC3E}">
        <p14:creationId xmlns="" xmlns:p14="http://schemas.microsoft.com/office/powerpoint/2010/main" val="1700839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267744" y="5937804"/>
            <a:ext cx="5258544" cy="917848"/>
          </a:xfrm>
        </p:spPr>
        <p:txBody>
          <a:bodyPr>
            <a:normAutofit/>
          </a:bodyPr>
          <a:lstStyle/>
          <a:p>
            <a:pPr marL="0" indent="0">
              <a:buNone/>
            </a:pPr>
            <a:r>
              <a:rPr lang="ru-RU" sz="2000" b="1" dirty="0"/>
              <a:t>Дом, в котором жил Леонардо в детстве.</a:t>
            </a:r>
          </a:p>
        </p:txBody>
      </p:sp>
      <p:pic>
        <p:nvPicPr>
          <p:cNvPr id="1026" name="Picture 2" descr="C:\Users\Администратор\Desktop\Работы\Мона Лиза\Картинки\800px-Vinci_casa_Leonardo.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2725" y="476671"/>
            <a:ext cx="8423341" cy="533587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34817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404664"/>
            <a:ext cx="7924800" cy="4392488"/>
          </a:xfrm>
        </p:spPr>
        <p:txBody>
          <a:bodyPr>
            <a:normAutofit/>
          </a:bodyPr>
          <a:lstStyle/>
          <a:p>
            <a:r>
              <a:rPr lang="ru-RU" dirty="0"/>
              <a:t> </a:t>
            </a:r>
            <a:r>
              <a:rPr lang="en-US" dirty="0" smtClean="0"/>
              <a:t>  </a:t>
            </a:r>
            <a:r>
              <a:rPr lang="ru-RU" dirty="0" smtClean="0"/>
              <a:t> </a:t>
            </a:r>
            <a:r>
              <a:rPr lang="ru-RU" dirty="0"/>
              <a:t>Д</a:t>
            </a:r>
            <a:r>
              <a:rPr lang="ru-RU" dirty="0" smtClean="0"/>
              <a:t>остиг </a:t>
            </a:r>
            <a:r>
              <a:rPr lang="ru-RU" dirty="0"/>
              <a:t>старости; проболев многие месяцы и, чувствуя приближение смерти, стал усердно изучать все, что касалось религии, истинной и святой христианской веры. Когда же прибыл король, который имел обыкновение часто и милостиво его навещать, Леонардо из почтения к королю, выпрямившись, сел на постели и, рассказывая ему о своей болезни, и о ее ходе. Доказывал при этом, насколько он был грешен перед Богом и перед людьми тем, что работал в искусстве не так, как подобало. Тут с ним случился припадок, предвестник смерти, во время которого король, поднявшись с места, придерживал ему голову, </a:t>
            </a:r>
            <a:r>
              <a:rPr lang="ru-RU" dirty="0" smtClean="0"/>
              <a:t>чтобы </a:t>
            </a:r>
            <a:r>
              <a:rPr lang="ru-RU" dirty="0"/>
              <a:t>этим облегчить страдания и показать свое благоволение. Божественнейшая же его душа, сознавая, что большей чести удостоиться она не может, отлетела в объятиях этого </a:t>
            </a:r>
            <a:r>
              <a:rPr lang="ru-RU" dirty="0" smtClean="0"/>
              <a:t>короля. </a:t>
            </a:r>
            <a:endParaRPr lang="en-US" dirty="0" smtClean="0"/>
          </a:p>
          <a:p>
            <a:r>
              <a:rPr lang="ru-RU" dirty="0" smtClean="0"/>
              <a:t>23 </a:t>
            </a:r>
            <a:r>
              <a:rPr lang="ru-RU" dirty="0"/>
              <a:t>апреля 1519 года он оставил завещание, а 2 мая скончался в окружении учеников и своих шедевров в Кло-Люсе. Леонардо да Винчи был похоронен в замке Амбуаз. На могильной плите была выбита надпись: </a:t>
            </a:r>
            <a:r>
              <a:rPr lang="ru-RU" sz="2000" b="1" dirty="0"/>
              <a:t>«В стенах этого монастыря покоится прах Леонардо да Винчи, величайшего художника, инженера и зодчего Французского королевства».</a:t>
            </a:r>
          </a:p>
          <a:p>
            <a:endParaRPr lang="ru-RU" dirty="0"/>
          </a:p>
        </p:txBody>
      </p:sp>
    </p:spTree>
    <p:extLst>
      <p:ext uri="{BB962C8B-B14F-4D97-AF65-F5344CB8AC3E}">
        <p14:creationId xmlns="" xmlns:p14="http://schemas.microsoft.com/office/powerpoint/2010/main" val="41940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476672"/>
            <a:ext cx="7924800" cy="5472608"/>
          </a:xfrm>
        </p:spPr>
        <p:txBody>
          <a:bodyPr/>
          <a:lstStyle/>
          <a:p>
            <a:r>
              <a:rPr lang="ru-RU" dirty="0" smtClean="0"/>
              <a:t>        Его </a:t>
            </a:r>
            <a:r>
              <a:rPr lang="ru-RU" dirty="0"/>
              <a:t>основным наследником был Франческо Мельци: кроме денег, он получил картины, инструменты, библиотеку и др. Салаи и его слуге досталось по половине виноградников </a:t>
            </a:r>
            <a:r>
              <a:rPr lang="ru-RU" dirty="0" smtClean="0"/>
              <a:t>Леонардо.</a:t>
            </a:r>
            <a:endParaRPr lang="en-US" dirty="0"/>
          </a:p>
          <a:p>
            <a:r>
              <a:rPr lang="en-US" dirty="0" smtClean="0"/>
              <a:t>	</a:t>
            </a:r>
            <a:r>
              <a:rPr lang="ru-RU" dirty="0" smtClean="0"/>
              <a:t>Все его творчество - сплошные вопросы, отвечать на которые можно всю жизнь, да и последующим поколениям останется.</a:t>
            </a:r>
          </a:p>
          <a:p>
            <a:endParaRPr lang="ru-RU" dirty="0"/>
          </a:p>
        </p:txBody>
      </p:sp>
      <p:pic>
        <p:nvPicPr>
          <p:cNvPr id="2050" name="Picture 2" descr="C:\Users\Администратор\Desktop\Работы\Мона Лиза\Картинки\Melzi_Boltraffio.jpg"/>
          <p:cNvPicPr>
            <a:picLocks noChangeAspect="1" noChangeArrowheads="1"/>
          </p:cNvPicPr>
          <p:nvPr/>
        </p:nvPicPr>
        <p:blipFill>
          <a:blip r:embed="rId2" cstate="email">
            <a:lum contrast="30000"/>
            <a:extLst>
              <a:ext uri="{28A0092B-C50C-407E-A947-70E740481C1C}">
                <a14:useLocalDpi xmlns="" xmlns:a14="http://schemas.microsoft.com/office/drawing/2010/main" val="0"/>
              </a:ext>
            </a:extLst>
          </a:blip>
          <a:srcRect/>
          <a:stretch>
            <a:fillRect/>
          </a:stretch>
        </p:blipFill>
        <p:spPr bwMode="auto">
          <a:xfrm>
            <a:off x="2771800" y="2132856"/>
            <a:ext cx="3888432" cy="438739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51774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26386" y="5589240"/>
            <a:ext cx="3753541" cy="634082"/>
          </a:xfrm>
        </p:spPr>
        <p:txBody>
          <a:bodyPr/>
          <a:lstStyle/>
          <a:p>
            <a:pPr algn="ctr"/>
            <a:r>
              <a:rPr lang="ru-RU" sz="1600" b="1" dirty="0">
                <a:latin typeface="+mn-lt"/>
              </a:rPr>
              <a:t>Надгробие могилы Леонардо в замке Амбуаз </a:t>
            </a:r>
            <a:r>
              <a:rPr lang="en-US" sz="1600" b="1" dirty="0" smtClean="0">
                <a:latin typeface="+mn-lt"/>
              </a:rPr>
              <a:t>     </a:t>
            </a:r>
            <a:endParaRPr lang="ru-RU" sz="1600" b="1" dirty="0">
              <a:latin typeface="+mn-lt"/>
            </a:endParaRPr>
          </a:p>
        </p:txBody>
      </p:sp>
      <p:sp>
        <p:nvSpPr>
          <p:cNvPr id="3" name="Объект 2"/>
          <p:cNvSpPr>
            <a:spLocks noGrp="1"/>
          </p:cNvSpPr>
          <p:nvPr>
            <p:ph sz="quarter" idx="13"/>
          </p:nvPr>
        </p:nvSpPr>
        <p:spPr>
          <a:xfrm>
            <a:off x="608957" y="4725144"/>
            <a:ext cx="4176464" cy="504056"/>
          </a:xfrm>
        </p:spPr>
        <p:txBody>
          <a:bodyPr>
            <a:normAutofit/>
          </a:bodyPr>
          <a:lstStyle/>
          <a:p>
            <a:pPr marL="0" indent="0">
              <a:buNone/>
            </a:pPr>
            <a:r>
              <a:rPr lang="ru-RU" sz="1800" b="1" dirty="0"/>
              <a:t>Кло-Люсе, место смерти Леонардо</a:t>
            </a:r>
          </a:p>
        </p:txBody>
      </p:sp>
      <p:pic>
        <p:nvPicPr>
          <p:cNvPr id="3074" name="Picture 2" descr="C:\Users\Администратор\Desktop\Работы\Мона Лиза\Картинки\Leonardo_Da_Vinci's_house.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20" y="1412776"/>
            <a:ext cx="4603307" cy="3200524"/>
          </a:xfrm>
          <a:prstGeom prst="rect">
            <a:avLst/>
          </a:prstGeom>
          <a:noFill/>
          <a:extLst>
            <a:ext uri="{909E8E84-426E-40DD-AFC4-6F175D3DCCD1}">
              <a14:hiddenFill xmlns="" xmlns:a14="http://schemas.microsoft.com/office/drawing/2010/main">
                <a:solidFill>
                  <a:srgbClr val="FFFFFF"/>
                </a:solidFill>
              </a14:hiddenFill>
            </a:ext>
          </a:extLst>
        </p:spPr>
      </p:pic>
      <p:pic>
        <p:nvPicPr>
          <p:cNvPr id="3075" name="Picture 3" descr="C:\Users\Администратор\Desktop\Работы\Мона Лиза\Картинки\450px-Tombe_de_Léonard_de_Vinci.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148064" y="492758"/>
            <a:ext cx="3780420" cy="50405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76380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192</TotalTime>
  <Words>1941</Words>
  <Application>Microsoft Office PowerPoint</Application>
  <PresentationFormat>Экран (4:3)</PresentationFormat>
  <Paragraphs>40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Горизонт</vt:lpstr>
      <vt:lpstr>Таймырское муниципальное казенное образовательное учреждение «Караульская средняя школа – интернат» </vt:lpstr>
      <vt:lpstr>                                                                                                                                                           </vt:lpstr>
      <vt:lpstr>Слайд 3</vt:lpstr>
      <vt:lpstr>          Леонардо да Винчи</vt:lpstr>
      <vt:lpstr>Слайд 5</vt:lpstr>
      <vt:lpstr>Слайд 6</vt:lpstr>
      <vt:lpstr>Слайд 7</vt:lpstr>
      <vt:lpstr>Слайд 8</vt:lpstr>
      <vt:lpstr>Надгробие могилы Леонардо в замке Амбуаз      </vt:lpstr>
      <vt:lpstr> Памятник Леонардо в Амбуазе</vt:lpstr>
      <vt:lpstr>Слайд 11</vt:lpstr>
      <vt:lpstr>Слайд 12</vt:lpstr>
      <vt:lpstr>Слайд 13</vt:lpstr>
      <vt:lpstr>Интересные научные факты</vt:lpstr>
      <vt:lpstr>Слайд 15</vt:lpstr>
      <vt:lpstr>                        Он или она?</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Загадочная картина Леонардо да Винчи «Мона лиза» или «Джоконда» </dc:title>
  <dc:creator>Администратор</dc:creator>
  <cp:lastModifiedBy>Гармония</cp:lastModifiedBy>
  <cp:revision>25</cp:revision>
  <dcterms:created xsi:type="dcterms:W3CDTF">2011-11-13T14:53:14Z</dcterms:created>
  <dcterms:modified xsi:type="dcterms:W3CDTF">2002-01-03T23:21:17Z</dcterms:modified>
</cp:coreProperties>
</file>