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3635896" y="1412776"/>
            <a:ext cx="5256584" cy="266429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Module 2</a:t>
            </a:r>
          </a:p>
          <a:p>
            <a:pPr algn="ctr"/>
            <a:r>
              <a:rPr lang="en-US" sz="4800" dirty="0" smtClean="0"/>
              <a:t>Plural form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36612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274686" y="1317108"/>
            <a:ext cx="8534400" cy="2447925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19861"/>
              </a:avLst>
            </a:prstTxWarp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r>
              <a:rPr lang="ru-RU" sz="3600" kern="10" dirty="0">
                <a:ln w="19080">
                  <a:solidFill>
                    <a:srgbClr val="FFFFFF"/>
                  </a:solidFill>
                  <a:miter lim="800000"/>
                  <a:headEnd/>
                  <a:tailEnd/>
                </a:ln>
                <a:solidFill>
                  <a:srgbClr val="CC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dist="17819" dir="2700000" algn="ctr" rotWithShape="0">
                    <a:srgbClr val="990000"/>
                  </a:outerShdw>
                </a:effectLst>
                <a:latin typeface="Franklin Gothic Heavy"/>
                <a:ea typeface="+mn-ea"/>
                <a:cs typeface="Lucida Sans Unicode" charset="0"/>
              </a:rPr>
              <a:t>Образование</a:t>
            </a:r>
          </a:p>
          <a:p>
            <a:pPr algn="ctr">
              <a:defRPr/>
            </a:pPr>
            <a:r>
              <a:rPr lang="ru-RU" sz="3600" kern="10" dirty="0">
                <a:ln w="19080">
                  <a:solidFill>
                    <a:srgbClr val="FFFFFF"/>
                  </a:solidFill>
                  <a:miter lim="800000"/>
                  <a:headEnd/>
                  <a:tailEnd/>
                </a:ln>
                <a:solidFill>
                  <a:srgbClr val="CC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dist="17819" dir="2700000" algn="ctr" rotWithShape="0">
                    <a:srgbClr val="990000"/>
                  </a:outerShdw>
                </a:effectLst>
                <a:latin typeface="Franklin Gothic Heavy"/>
                <a:ea typeface="+mn-ea"/>
                <a:cs typeface="Lucida Sans Unicode" charset="0"/>
              </a:rPr>
              <a:t> множественного числа </a:t>
            </a:r>
          </a:p>
          <a:p>
            <a:pPr algn="ctr">
              <a:defRPr/>
            </a:pPr>
            <a:r>
              <a:rPr lang="ru-RU" sz="3600" kern="10" dirty="0">
                <a:ln w="19080">
                  <a:solidFill>
                    <a:srgbClr val="FFFFFF"/>
                  </a:solidFill>
                  <a:miter lim="800000"/>
                  <a:headEnd/>
                  <a:tailEnd/>
                </a:ln>
                <a:solidFill>
                  <a:srgbClr val="CC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dist="17819" dir="2700000" algn="ctr" rotWithShape="0">
                    <a:srgbClr val="990000"/>
                  </a:outerShdw>
                </a:effectLst>
                <a:latin typeface="Franklin Gothic Heavy"/>
                <a:ea typeface="+mn-ea"/>
                <a:cs typeface="Lucida Sans Unicode" charset="0"/>
              </a:rPr>
              <a:t>существительных</a:t>
            </a:r>
          </a:p>
        </p:txBody>
      </p:sp>
      <p:sp>
        <p:nvSpPr>
          <p:cNvPr id="3" name="AutoShape 2" descr="data:image/jpeg;base64,/9j/4AAQSkZJRgABAQAAAQABAAD/2wCEAAkGBhISEBQUEhQPEBQUEBQUFA8QFBAQEBQQFBAVFRQQFBIXHSYeFxkjGRUUHy8gIycpLCwsFR4xNTAqNSYrLCkBCQoKDgwOGg8PGjIkHyQwKiwqKSksKjQpLC0sNSwtLCwsLCwsLC4sLCwsKSwsLCwsLCwsKSksLCwsLCwsLCwsLP/AABEIAM0A9gMBIgACEQEDEQH/xAAcAAEAAQUBAQAAAAAAAAAAAAAAAQIEBQYHAwj/xABFEAACAQICBQkFAwsCBwEAAAAAAQIDEQQhBQYSMUEHE1FhcYGRobEiMlJywSNishQzQ3OCkqLC0eHwQvE0RFNjo8PSJP/EABsBAAEFAQEAAAAAAAAAAAAAAAACAwQFBgEH/8QAMxEAAgEDAgIGCQUBAQAAAAAAAAECAwQRBSESMRNBUWFxkQYiMoGhscHR8BQVI+HxUjP/2gAMAwEAAhEDEQA/AO4gAAAAAAAAAAAAAAAAAQ5WACQzVtM8oeFo3jCSrzX+mm1sJ9dTd4XND0xrxiMRdOfNwf6Onkrfed7y9Oo6tybSsqtTfGF3nX6eNpydozhJ9EZRb8j2OCRxqXBdxcUNYKsPcqVYdlSa9GL4V2kh6ZPqZ3MHGaGvmLhuqzfzbE/xJmQocp+JXvKjL5oNecWhGBt6dWR1YHOKHKy179CEuuFRx8nF+pf4PlbwknapGtS+9ZVIeMXfyEyajzY07C4/4z4G8At8FjqdaCnSlGpCSynF3TLg6RGmnhgAAcAAAAAAAAAAAAAAAAAAAAAAAAAAAAAAMHrZrPDBUdtrbnJ7NOne15WvdvhFcX2dJyXTGtGKxV1VqPYb/NQShT/d/wBXe2bRyuv7XD9HN1MuF9qBocWVdzWkp8KZt9GsaKt41pRzJ53fVvjY8pUOtkbEluZcpi5G6WfaXjhDsLS0ipSfEukkNhDkbiousQ6NN9RauoUSkXqoidAd/U1GuQlUKaLDZZMaRc8yVbIiEJVXmXIdahTWyN75I8TNVK1K7cHTVS3RNSUbpdaf8KOnHMuSOl9rXl0U4LxlJ/ynTS1hHhikYDVpKV1Jru+QAAoqwAAAAAAAAAAAAAAAAAAAAAAAAAAAAADmfK8vtMN8lX8VM0FM6Byvr2sN8tb1pHPmUt1tVZ6Ho+9lT9/zY2gmQCLktStMqTPMlM6mcwe8J2z39ReYnGRnCK2EpXd5Xd30K25f3LJSIuSY1pQi4p7MZlBSab6iZWvll1byhlSIJ9v7I1WOicklP2cQ/vU15Tf1R0I0fkpp2w9Z9NZLwpx/qbwSzAX7zcTAAAhAAAAAAAAAAAAAAAAAAAAAAAAAIuAEg86teMVeUoxXTJqK8zHYjWnCQ96vS7Iy234RuJclHmxLlGPNmmcsK/4V/rv/AFHOzceUnWWhiXRjRlKThzjk3CUVaSglba37maaimupJ1G0eh6HJSsYNd/zZIAIhcEkkEoUjhXfIlFJVEUJJiQiYsR3FvQfqoh1zq3JhTtgm/irzfgox+jNvNZ5OoW0fT65VH/5ZL6GzEs8+u3mvPxYAAEYAAAAAAAAAAAAAAAAAAAAGk6c5RNicoUIRnstp1Zt7F1k9mKza67m16Wk1QquLs1RqNNb01B2ZxGmyDd1pU0lErNQuJ0klDbPWbNX19xkt0qdP5IR/muY3EawYqfvV6zvwU3FeEbIsIk7JUyrVHzkyklXqy5yfmUzk2822+l5vxZFirZFhvIzlmI0irVY9cX6opR6aZVtifBNp9V7WfijwhMdfJM9l9E6sammwinum0/M9ARckQagkIgk6BUVIoRUhQgpmgoFdjKaMwDupNbtyZHnVxuxqrNQjlnQdV9O0cPg6NKTnKUYXlaDylKTk1nbc5W7jIy10pcIVX3QX1NOpxK2J/dq2MRx5GNqWcJTcpc28+Zt2H1zpN2nGdP7ztKPfbNGwRldXWfWctcTatUdMfoZvNK9Nvo4w7t66uwsbDUZVJcFXr5Mg3NqoLigbSARcvCuJBFyQAAAAAAAAAYvWfSv5NhK1bc4U3s/rH7MP4mgFRi5NRXWWmlNecFh6jp1a0VNb4QjOo4volsppPqeZax5TNHP9O120q/8A8nD5Tcm3Jttttt5ttu7b67kWIbudzUR0Olw7yefd9jt+N5QdHypTSxELunJJONVXbi1bOJyrBYlTSlx4roZg6iyK9FYrZkr7nk/o/EjV59Iil1nRoxo+o231ZNphE9OaZ7YSCsuwvpUbdHdZrxRSyngxNKhxLJjVh2VLBsyGRG2hHSMe/TxXMsKmjFJWdmnvT3FhV1Vj/plUj1J7UfB3M7zpTKqKjVmuTJFCpK3eaM3F9zwa1PV2svdnCXzbUH/NfyMdiecpO1WDS+KNpR8Vmu9G31KphNYKbnBLi5JeZKozc5YkW9H0mvqUknPiXel9MGIhpCD427S4jNPc0zGT0fNcH6nnGDTzus+wm9BHqNFbelnE0qkE+9P6f2Zq5Ui2wFGo2otpXW/uubVo3Vu+c5bXUlZEKvUhR9pmlp6lQqR4o+RZ6K0bte1LdwXSZ2NOxe09G2R6x0aUNS5U3kr610pvLLSO4WL9aP7SVgEM9LEhymmY5omnJxkpRbTTTTXBp7zIrBLoJeEXULVwk8oak01gY7lArxso0qSy96TnK745K1s/oYjEa7YyX6RQ+SEF5tNlzpXAJwfSs12pGts9P0C6o31DLj60dn39jPONdVxaV/Vm+GW66sdq27DJ0Na8XGV+enLO+zO0ovqafDssdB1c1np4qPCFSK9qk3/FF8Y+hypoqoVpU5qcJOEou6ksmmXdezhVjssMq7TU6tCXrNtdaf0O3A1rVbXCOISp1LQrJbt0Z24x6+r/ABbLcoKlOVOXDJbmxo1oVoKcHlAADY6DmXLBpx2pYWL3/a1OxNqnHxUn3I6afPOtGlHicZWq8HUcYfq4ezDyV+9ke4qcEfEt9It+lr8T5R39/UYtIqsEiqMSqcjcQgUNFpHj1MyGwWFSNpPufkdjLJX6nR/jTN10bXvCL6l6GS2zA6FqfZx7DMRZW1Y4kzyD2Kkodja+J6ORFym5FxvAORVcpkwUs6JbKGWGkI3cP1kfUvmWeNqOMoSTacakGmsmntLMfpe0hiXMrWERY6UoR5ubaV1Bu/cZiGna3/UqLslL1MJprFN0qje9xl6D9NNzWGNx4OKPBzyVUcPKLTaatNRzyzvu9Df8E1ZHPaVRtq7fved0zoGHeS7Cs1NcsnoVg26W5k5ThlZNZK988+LKecRbJi5RyfE8k1QLjnUUOseVyk4d4T0lWKXVKGQxaSDBb6Qq+xLsfoa1smwaR9x8DDs9J9D6eKNSfa0vL/TAelc/5qcOxN+b/ot9gjmj3lJFG0bhGPPNQs7q6ad01k01uafBnStS9OzxFOUamc6binPc5RadpNdOTObymb3yb0Psqs/iqKK7IRv6zIGoxj0OXz6i40apNXKins85/PE3AAGdNoD5x0tg+axFan8FapHujNpeVj6OOHcpOD5vSVXgqkYVF3wUW/3oMh3a9VM0Gg1MVpQ7V8v9NZRUmeuCw3OTUd3FvoS3m1YbR8IrKMe2yb8SlqVVDmaivexoPGMs1SMW9yb7E36HlX0ZVck9iaTyu04rqzZvSjYpxdHbg1x4dozG6w+RWXOoyrQ4eHBgdFU3BbL3r/czEGYum/b7V59BkqbFVd3k8sulw3M0+3PmelyLkXAyNi5DKnEpYHGUMsdJrJfNH8SL8tsdDatFb2/TO5It4udWMY82yPUfDHLLWMsjE6aqfY1PkfoZ6GA6WetPR1PjFS+ZX9TTUNGr5zLCINO5hCSlzMLhZKSTW5tNdjV15I6Hhty7DRoUFGcopJJNWS3KLeSt3tdxu+G3LsMvr1tK3moNno2j11Xo8SLpApFzL4LnBVci5FyASAkhkENjiOGM05VtBdcl6P8AoYdVk+KL/WCfuLtfl/cwrRtdF1OdnQ4FFNN57+z6HnXpDFVLx78kl9fqXjIbLJZbrrsbRPPS6b9pqKWv0Ze3Fr4/Yzjt31MuzqOpmG2MFS6ZJzf7cm15WOTQrttK2bdlbpeSO34PD7FOMFujCMV+zFL6Dl3e0rimuied/wA+Zd6JQcakptcljz/w9gAVhqAcr5Y8Farh6vxQnTfbGSlH8UvA6oaTyt4PbwCnxpV4Sv8Adlem/OURmus02WGm1OjuoPvx57HLdBS+2/Yf4oG201kaboeVsRDrU1/Df6G50dxmLtYa8C/vv/Z+4q2Q0eiQ2SBkhmAx1PZqrobuvqv86S7p7i6xuj9tdazTPGlhKqy2e+6sTFUjKC35GU1SwqyuOkpxymuolENHtHR1V8Yx7Lt/QqqaEbT9ud7cLIbdSC5sYhpVzLqx4v7ZLfnUt54SxUeHtfKr+hr2FpShip06rlNqV47bcvZeayeXHyNopRyNbaaBGrTjVlU2e+y+v9FBeVp29R0mt0eCqSe6PfJpf3JpUc7t3fkupFyojZL600u2tpcUFl9rKupXqVNmeeySj0sRslqRzG4uFqkX8ScX2q8o/wA3kbZhH7K7DW8bD2b/AAtS/dd35XNhwUvYVs8jz/0vp4nTl2p/A9B9FKnFRnHsZdgEGDNgLkElLkuo7gCbkMplUS4nhW0jTis5R7Lq/chyMJS5IRKcYrLeDEadf2i+X6mMaLnGYjnJuW5bks9y4njsl9SXDBJnm2pVY1rmc48s/LY8milo9WihxJEZFa0eujqG3XpR+KtTXjNHcjj2qGH28fQXRNy/chKX0R2Et7Jeq2aDSo/xyfeAATi3Ba6S0dCvSnSqLahOOzJXay6mtzuk+4ugB1Np5RzXSHJXToKVenWqvmlKapyUHdbLTTkrcG+HAtMLSudQxVHbhKL3SjKPirHMsBVcWt10+KTV11MzurU1Dha2Rb0LipWy5vLLiGG7y7paKm90JvrUXbxKlpWrwk4/Kow/Ckec8TOXvSk+1t+pQvo11t+5L6skev3FytDyXvbEfmnBPwuHg4LfOH7O1L6WLO4bGpSh1R839kjuJdb/AD4l3akuM32KMf6nnXrQt7Ka7Xctmyie4TjO2DuMGg62VdnGxkvgXfaT/qbFo+qpRT4M1vXGP/6IP7r/ABf3Mjq/iPZ2ejd2HquizzZwiefekFL+ZzRnJQsQetrkqmXCfaZlxPHZGwXKo/5uKthdPhmHGjvRstOZK8LGdPKLWzwhLh1RfR1O/VY99pL+7/oHV7F2Ea5t6d1DgrRyu8k21epay46U8PuKa2LrWy5tPrUn6NGh19eNIPJKlD5YN5/tSZvVWo7PjkZjB8kGHWdWrWqN5tR2KcfRvzKC90q1oxj0VNZ79/mbPQdRlcSqfq6jwsYwl39hx3EazaRabdaUfljRj6RNi0DVnUoxdWdWpJxu9qpUtn91O3kdbwvJ5o+n/wAvTn11dqt5TbXkc6xSj+U19lRjFVpqMYpKKipNJJLJKxU3VJU6eyS8EK1m4jiKouS33y/sFSp8YQfak/U9IU6fBKPYl9CmxS4lQUDm3z3PZ4eL3OPoUz0dK19mVulJteKyPOxMa0ou6bj1xbT8Udj3iW4vmjy/Jyl0TIR0vUfvONT9bGM3+81fzPGrXTbezFdUb7PchbwuTEOEOpmY5PsNfGOXwUZvvlKMV6s6aaTyc4X89U6diC7k5P1ibsX9ksUU+0vLCHDRXvAAJhOAAAAczx9HYxNaPRVlbsk9peTOmGg62UdnGN/HThLvV4v8KKnVoZop9jJtk8TaLWJWjzgeiMcy3RIYDEgUlEz0Z5THIiTQ9cIfawfzL0f9SdDztKL7jcJ6A/KcHjEledPmqsOnahzjcV2xcl3o07AKzXaei6NJq3h4/UyGsxUpS8Pobfh6tneyeTyeazW89OdLaiexpnFGJjJ4J2iLggDjAAOnCqhT2pwj01ILxmkdVOZ6Gp3xNFf92L8Hf6HS0VN+/WSNPokcQm+9fnxIm7I4pSleUpfFOT8Wdj0rV2aFWXw0pvwg2cawi9lGY1J7JD2ov1oLx+hcEEkFOQAyCSLAcDR5t2K2zyn/ALdp1DcmdP1Gw2xg4PjOUpvvlZeUUbAW2jcLzdGnD4KcY+EUmXJqaUeCCj2I1FKHBBR7EAAODgAAADUdeqHtUZ/PF+TX8xtxhdbcC6uHeyryhJTSWbaV00u5t9xEvYcdCS/Nh63lw1EzT6byPVHhSlkXVKhOXuxnL5YyZhXFt4SL7KRSiWXlPQ1d/o5L5tmPqy5hqzWe/m49rb9EPwsq8+UH5DUq1Nc2jDs8pm0UtUPiqPsjFLzd/QvKOq9CObi5/O214KyZPpaRcPmkvF/Yjyu6a5blhqThWqdSTWU5q3WoqzfZdmjax6vKhiZKOUdraS+5LNW9O467GCSskkluSyVjVNftH3pxqrfH2ZfK84vxv+8bHT6ao8NPJnNUzUpyqLmvkahQZ7Hhhz2NMzCrkSQBY4dABMYtuyTb6Fm/A4zqWTJ6r074un1bT8ISOhI1TVHQs4TdWpFx9nZjGWUs98rcMlbvNsKS7mpVNjX6VSlToessZeSw09QlPC1oQzlKlNRXS3F2RySEbZZprenk0+ho7UWeM0TRq/nKdOfXKKv+9vKa6tXWw08YJFza9M1JPdHIwdDxeoWHl7jqUn92W0vCV/UwuL5Pq0fzc6dRdEr05fVFXOxrR6s+BXStKserPgasQ2ZLF6vYmn71GpbpiucXjG5jHv8Ao8n4EWUJR9pYI0k47NYIZd6Cw3OYqjDenVi38sXtPyRaSNn5P9HOVeVW3s04NJ8NuWVu6N/FDtvDjqKIUocdSMe86IADTmnAAAAAAAAAAKOZje9o36bK/iVgHMAAAdAAAABbaSwaq0p03ulFq/Q+D7nZlyDqeHlHJRUk0zkzw0qc3Ca2ZRdmv84FR03FaMpVHecITa3NpX7Lk0NH0oP2IU49cYxT8S0/cFjluZr9klxbT2+Jz7C6Gr1Pdpza6WtleMrGWwupVSX5ycIdUbzf0RugGJ31R8tibS0ehH2m3+d33MFhdT6Efe2qj+87LwjYy+HwkIK0IxgvupL0PYESVSU/aZZ07elS9iKQAAgeAAAAAAAWLfFaPp1FapCnP54xl6lwDjSfM40nszBVNScI3fm2uqM5qPhcy+EwkKcVCEYwit0YqyPYCI04ReYpIRGnCDzFJAADg4AAA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jpeg;base64,/9j/4AAQSkZJRgABAQAAAQABAAD/2wCEAAkGBhISEBQUEhQPEBQUEBQUFA8QFBAQEBQQFBAVFRQQFBIXHSYeFxkjGRUUHy8gIycpLCwsFR4xNTAqNSYrLCkBCQoKDgwOGg8PGjIkHyQwKiwqKSksKjQpLC0sNSwtLCwsLCwsLC4sLCwsKSwsLCwsLCwsKSksLCwsLCwsLCwsLP/AABEIAM0A9gMBIgACEQEDEQH/xAAcAAEAAQUBAQAAAAAAAAAAAAAAAQIEBQYHAwj/xABFEAACAQICBQkFAwsCBwEAAAAAAQIDEQQhBQYSMUEHE1FhcYGRobEiMlJywSNishQzQ3OCkqLC0eHwQvE0RFNjo8PSJP/EABsBAAEFAQEAAAAAAAAAAAAAAAACAwQFBgEH/8QAMxEAAgEDAgIGCQUBAQAAAAAAAAECAwQRBSESMRNBUWFxkQYiMoGhscHR8BQVI+HxUjP/2gAMAwEAAhEDEQA/AO4gAAAAAAAAAAAAAAAAAQ5WACQzVtM8oeFo3jCSrzX+mm1sJ9dTd4XND0xrxiMRdOfNwf6Onkrfed7y9Oo6tybSsqtTfGF3nX6eNpydozhJ9EZRb8j2OCRxqXBdxcUNYKsPcqVYdlSa9GL4V2kh6ZPqZ3MHGaGvmLhuqzfzbE/xJmQocp+JXvKjL5oNecWhGBt6dWR1YHOKHKy179CEuuFRx8nF+pf4PlbwknapGtS+9ZVIeMXfyEyajzY07C4/4z4G8At8FjqdaCnSlGpCSynF3TLg6RGmnhgAAcAAAAAAAAAAAAAAAAAAAAAAAAAAAAAAMHrZrPDBUdtrbnJ7NOne15WvdvhFcX2dJyXTGtGKxV1VqPYb/NQShT/d/wBXe2bRyuv7XD9HN1MuF9qBocWVdzWkp8KZt9GsaKt41pRzJ53fVvjY8pUOtkbEluZcpi5G6WfaXjhDsLS0ipSfEukkNhDkbiousQ6NN9RauoUSkXqoidAd/U1GuQlUKaLDZZMaRc8yVbIiEJVXmXIdahTWyN75I8TNVK1K7cHTVS3RNSUbpdaf8KOnHMuSOl9rXl0U4LxlJ/ynTS1hHhikYDVpKV1Jru+QAAoqwAAAAAAAAAAAAAAAAAAAAAAAAAAAAADmfK8vtMN8lX8VM0FM6Byvr2sN8tb1pHPmUt1tVZ6Ho+9lT9/zY2gmQCLktStMqTPMlM6mcwe8J2z39ReYnGRnCK2EpXd5Xd30K25f3LJSIuSY1pQi4p7MZlBSab6iZWvll1byhlSIJ9v7I1WOicklP2cQ/vU15Tf1R0I0fkpp2w9Z9NZLwpx/qbwSzAX7zcTAAAhAAAAAAAAAAAAAAAAAAAAAAAAAIuAEg86teMVeUoxXTJqK8zHYjWnCQ96vS7Iy234RuJclHmxLlGPNmmcsK/4V/rv/AFHOzceUnWWhiXRjRlKThzjk3CUVaSglba37maaimupJ1G0eh6HJSsYNd/zZIAIhcEkkEoUjhXfIlFJVEUJJiQiYsR3FvQfqoh1zq3JhTtgm/irzfgox+jNvNZ5OoW0fT65VH/5ZL6GzEs8+u3mvPxYAAEYAAAAAAAAAAAAAAAAAAAAGk6c5RNicoUIRnstp1Zt7F1k9mKza67m16Wk1QquLs1RqNNb01B2ZxGmyDd1pU0lErNQuJ0klDbPWbNX19xkt0qdP5IR/muY3EawYqfvV6zvwU3FeEbIsIk7JUyrVHzkyklXqy5yfmUzk2822+l5vxZFirZFhvIzlmI0irVY9cX6opR6aZVtifBNp9V7WfijwhMdfJM9l9E6sammwinum0/M9ARckQagkIgk6BUVIoRUhQgpmgoFdjKaMwDupNbtyZHnVxuxqrNQjlnQdV9O0cPg6NKTnKUYXlaDylKTk1nbc5W7jIy10pcIVX3QX1NOpxK2J/dq2MRx5GNqWcJTcpc28+Zt2H1zpN2nGdP7ztKPfbNGwRldXWfWctcTatUdMfoZvNK9Nvo4w7t66uwsbDUZVJcFXr5Mg3NqoLigbSARcvCuJBFyQAAAAAAAAAYvWfSv5NhK1bc4U3s/rH7MP4mgFRi5NRXWWmlNecFh6jp1a0VNb4QjOo4volsppPqeZax5TNHP9O120q/8A8nD5Tcm3Jttttt5ttu7b67kWIbudzUR0Olw7yefd9jt+N5QdHypTSxELunJJONVXbi1bOJyrBYlTSlx4roZg6iyK9FYrZkr7nk/o/EjV59Iil1nRoxo+o231ZNphE9OaZ7YSCsuwvpUbdHdZrxRSyngxNKhxLJjVh2VLBsyGRG2hHSMe/TxXMsKmjFJWdmnvT3FhV1Vj/plUj1J7UfB3M7zpTKqKjVmuTJFCpK3eaM3F9zwa1PV2svdnCXzbUH/NfyMdiecpO1WDS+KNpR8Vmu9G31KphNYKbnBLi5JeZKozc5YkW9H0mvqUknPiXel9MGIhpCD427S4jNPc0zGT0fNcH6nnGDTzus+wm9BHqNFbelnE0qkE+9P6f2Zq5Ui2wFGo2otpXW/uubVo3Vu+c5bXUlZEKvUhR9pmlp6lQqR4o+RZ6K0bte1LdwXSZ2NOxe09G2R6x0aUNS5U3kr610pvLLSO4WL9aP7SVgEM9LEhymmY5omnJxkpRbTTTTXBp7zIrBLoJeEXULVwk8oak01gY7lArxso0qSy96TnK745K1s/oYjEa7YyX6RQ+SEF5tNlzpXAJwfSs12pGts9P0C6o31DLj60dn39jPONdVxaV/Vm+GW66sdq27DJ0Na8XGV+enLO+zO0ovqafDssdB1c1np4qPCFSK9qk3/FF8Y+hypoqoVpU5qcJOEou6ksmmXdezhVjssMq7TU6tCXrNtdaf0O3A1rVbXCOISp1LQrJbt0Z24x6+r/ABbLcoKlOVOXDJbmxo1oVoKcHlAADY6DmXLBpx2pYWL3/a1OxNqnHxUn3I6afPOtGlHicZWq8HUcYfq4ezDyV+9ke4qcEfEt9It+lr8T5R39/UYtIqsEiqMSqcjcQgUNFpHj1MyGwWFSNpPufkdjLJX6nR/jTN10bXvCL6l6GS2zA6FqfZx7DMRZW1Y4kzyD2Kkodja+J6ORFym5FxvAORVcpkwUs6JbKGWGkI3cP1kfUvmWeNqOMoSTacakGmsmntLMfpe0hiXMrWERY6UoR5ubaV1Bu/cZiGna3/UqLslL1MJprFN0qje9xl6D9NNzWGNx4OKPBzyVUcPKLTaatNRzyzvu9Df8E1ZHPaVRtq7fved0zoGHeS7Cs1NcsnoVg26W5k5ThlZNZK988+LKecRbJi5RyfE8k1QLjnUUOseVyk4d4T0lWKXVKGQxaSDBb6Qq+xLsfoa1smwaR9x8DDs9J9D6eKNSfa0vL/TAelc/5qcOxN+b/ot9gjmj3lJFG0bhGPPNQs7q6ad01k01uafBnStS9OzxFOUamc6binPc5RadpNdOTObymb3yb0Psqs/iqKK7IRv6zIGoxj0OXz6i40apNXKins85/PE3AAGdNoD5x0tg+axFan8FapHujNpeVj6OOHcpOD5vSVXgqkYVF3wUW/3oMh3a9VM0Gg1MVpQ7V8v9NZRUmeuCw3OTUd3FvoS3m1YbR8IrKMe2yb8SlqVVDmaivexoPGMs1SMW9yb7E36HlX0ZVck9iaTyu04rqzZvSjYpxdHbg1x4dozG6w+RWXOoyrQ4eHBgdFU3BbL3r/czEGYum/b7V59BkqbFVd3k8sulw3M0+3PmelyLkXAyNi5DKnEpYHGUMsdJrJfNH8SL8tsdDatFb2/TO5It4udWMY82yPUfDHLLWMsjE6aqfY1PkfoZ6GA6WetPR1PjFS+ZX9TTUNGr5zLCINO5hCSlzMLhZKSTW5tNdjV15I6Hhty7DRoUFGcopJJNWS3KLeSt3tdxu+G3LsMvr1tK3moNno2j11Xo8SLpApFzL4LnBVci5FyASAkhkENjiOGM05VtBdcl6P8AoYdVk+KL/WCfuLtfl/cwrRtdF1OdnQ4FFNN57+z6HnXpDFVLx78kl9fqXjIbLJZbrrsbRPPS6b9pqKWv0Ze3Fr4/Yzjt31MuzqOpmG2MFS6ZJzf7cm15WOTQrttK2bdlbpeSO34PD7FOMFujCMV+zFL6Dl3e0rimuied/wA+Zd6JQcakptcljz/w9gAVhqAcr5Y8Farh6vxQnTfbGSlH8UvA6oaTyt4PbwCnxpV4Sv8Adlem/OURmus02WGm1OjuoPvx57HLdBS+2/Yf4oG201kaboeVsRDrU1/Df6G50dxmLtYa8C/vv/Z+4q2Q0eiQ2SBkhmAx1PZqrobuvqv86S7p7i6xuj9tdazTPGlhKqy2e+6sTFUjKC35GU1SwqyuOkpxymuolENHtHR1V8Yx7Lt/QqqaEbT9ud7cLIbdSC5sYhpVzLqx4v7ZLfnUt54SxUeHtfKr+hr2FpShip06rlNqV47bcvZeayeXHyNopRyNbaaBGrTjVlU2e+y+v9FBeVp29R0mt0eCqSe6PfJpf3JpUc7t3fkupFyojZL600u2tpcUFl9rKupXqVNmeeySj0sRslqRzG4uFqkX8ScX2q8o/wA3kbZhH7K7DW8bD2b/AAtS/dd35XNhwUvYVs8jz/0vp4nTl2p/A9B9FKnFRnHsZdgEGDNgLkElLkuo7gCbkMplUS4nhW0jTis5R7Lq/chyMJS5IRKcYrLeDEadf2i+X6mMaLnGYjnJuW5bks9y4njsl9SXDBJnm2pVY1rmc48s/LY8milo9WihxJEZFa0eujqG3XpR+KtTXjNHcjj2qGH28fQXRNy/chKX0R2Et7Jeq2aDSo/xyfeAATi3Ba6S0dCvSnSqLahOOzJXay6mtzuk+4ugB1Np5RzXSHJXToKVenWqvmlKapyUHdbLTTkrcG+HAtMLSudQxVHbhKL3SjKPirHMsBVcWt10+KTV11MzurU1Dha2Rb0LipWy5vLLiGG7y7paKm90JvrUXbxKlpWrwk4/Kow/Ckec8TOXvSk+1t+pQvo11t+5L6skev3FytDyXvbEfmnBPwuHg4LfOH7O1L6WLO4bGpSh1R839kjuJdb/AD4l3akuM32KMf6nnXrQt7Ka7Xctmyie4TjO2DuMGg62VdnGxkvgXfaT/qbFo+qpRT4M1vXGP/6IP7r/ABf3Mjq/iPZ2ejd2HquizzZwiefekFL+ZzRnJQsQetrkqmXCfaZlxPHZGwXKo/5uKthdPhmHGjvRstOZK8LGdPKLWzwhLh1RfR1O/VY99pL+7/oHV7F2Ea5t6d1DgrRyu8k21epay46U8PuKa2LrWy5tPrUn6NGh19eNIPJKlD5YN5/tSZvVWo7PjkZjB8kGHWdWrWqN5tR2KcfRvzKC90q1oxj0VNZ79/mbPQdRlcSqfq6jwsYwl39hx3EazaRabdaUfljRj6RNi0DVnUoxdWdWpJxu9qpUtn91O3kdbwvJ5o+n/wAvTn11dqt5TbXkc6xSj+U19lRjFVpqMYpKKipNJJLJKxU3VJU6eyS8EK1m4jiKouS33y/sFSp8YQfak/U9IU6fBKPYl9CmxS4lQUDm3z3PZ4eL3OPoUz0dK19mVulJteKyPOxMa0ou6bj1xbT8Udj3iW4vmjy/Jyl0TIR0vUfvONT9bGM3+81fzPGrXTbezFdUb7PchbwuTEOEOpmY5PsNfGOXwUZvvlKMV6s6aaTyc4X89U6diC7k5P1ibsX9ksUU+0vLCHDRXvAAJhOAAAAczx9HYxNaPRVlbsk9peTOmGg62UdnGN/HThLvV4v8KKnVoZop9jJtk8TaLWJWjzgeiMcy3RIYDEgUlEz0Z5THIiTQ9cIfawfzL0f9SdDztKL7jcJ6A/KcHjEledPmqsOnahzjcV2xcl3o07AKzXaei6NJq3h4/UyGsxUpS8Pobfh6tneyeTyeazW89OdLaiexpnFGJjJ4J2iLggDjAAOnCqhT2pwj01ILxmkdVOZ6Gp3xNFf92L8Hf6HS0VN+/WSNPokcQm+9fnxIm7I4pSleUpfFOT8Wdj0rV2aFWXw0pvwg2cawi9lGY1J7JD2ov1oLx+hcEEkFOQAyCSLAcDR5t2K2zyn/ALdp1DcmdP1Gw2xg4PjOUpvvlZeUUbAW2jcLzdGnD4KcY+EUmXJqaUeCCj2I1FKHBBR7EAAODgAAADUdeqHtUZ/PF+TX8xtxhdbcC6uHeyryhJTSWbaV00u5t9xEvYcdCS/Nh63lw1EzT6byPVHhSlkXVKhOXuxnL5YyZhXFt4SL7KRSiWXlPQ1d/o5L5tmPqy5hqzWe/m49rb9EPwsq8+UH5DUq1Nc2jDs8pm0UtUPiqPsjFLzd/QvKOq9CObi5/O214KyZPpaRcPmkvF/Yjyu6a5blhqThWqdSTWU5q3WoqzfZdmjax6vKhiZKOUdraS+5LNW9O467GCSskkluSyVjVNftH3pxqrfH2ZfK84vxv+8bHT6ao8NPJnNUzUpyqLmvkahQZ7Hhhz2NMzCrkSQBY4dABMYtuyTb6Fm/A4zqWTJ6r074un1bT8ISOhI1TVHQs4TdWpFx9nZjGWUs98rcMlbvNsKS7mpVNjX6VSlToessZeSw09QlPC1oQzlKlNRXS3F2RySEbZZprenk0+ho7UWeM0TRq/nKdOfXKKv+9vKa6tXWw08YJFza9M1JPdHIwdDxeoWHl7jqUn92W0vCV/UwuL5Pq0fzc6dRdEr05fVFXOxrR6s+BXStKserPgasQ2ZLF6vYmn71GpbpiucXjG5jHv8Ao8n4EWUJR9pYI0k47NYIZd6Cw3OYqjDenVi38sXtPyRaSNn5P9HOVeVW3s04NJ8NuWVu6N/FDtvDjqKIUocdSMe86IADTmnAAAAAAAAAAKOZje9o36bK/iVgHMAAAdAAAABbaSwaq0p03ulFq/Q+D7nZlyDqeHlHJRUk0zkzw0qc3Ca2ZRdmv84FR03FaMpVHecITa3NpX7Lk0NH0oP2IU49cYxT8S0/cFjluZr9klxbT2+Jz7C6Gr1Pdpza6WtleMrGWwupVSX5ycIdUbzf0RugGJ31R8tibS0ehH2m3+d33MFhdT6Efe2qj+87LwjYy+HwkIK0IxgvupL0PYESVSU/aZZ07elS9iKQAAgeAAAAAAAWLfFaPp1FapCnP54xl6lwDjSfM40nszBVNScI3fm2uqM5qPhcy+EwkKcVCEYwit0YqyPYCI04ReYpIRGnCDzFJAADg4AAA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data:image/jpeg;base64,/9j/4AAQSkZJRgABAQAAAQABAAD/2wCEAAkGBhISEBQUEhQPEBQUEBQUFA8QFBAQEBQQFBAVFRQQFBIXHSYeFxkjGRUUHy8gIycpLCwsFR4xNTAqNSYrLCkBCQoKDgwOGg8PGjIkHyQwKiwqKSksKjQpLC0sNSwtLCwsLCwsLC4sLCwsKSwsLCwsLCwsKSksLCwsLCwsLCwsLP/AABEIAM0A9gMBIgACEQEDEQH/xAAcAAEAAQUBAQAAAAAAAAAAAAAAAQIEBQYHAwj/xABFEAACAQICBQkFAwsCBwEAAAAAAQIDEQQhBQYSMUEHE1FhcYGRobEiMlJywSNishQzQ3OCkqLC0eHwQvE0RFNjo8PSJP/EABsBAAEFAQEAAAAAAAAAAAAAAAACAwQFBgEH/8QAMxEAAgEDAgIGCQUBAQAAAAAAAAECAwQRBSESMRNBUWFxkQYiMoGhscHR8BQVI+HxUjP/2gAMAwEAAhEDEQA/AO4gAAAAAAAAAAAAAAAAAQ5WACQzVtM8oeFo3jCSrzX+mm1sJ9dTd4XND0xrxiMRdOfNwf6Onkrfed7y9Oo6tybSsqtTfGF3nX6eNpydozhJ9EZRb8j2OCRxqXBdxcUNYKsPcqVYdlSa9GL4V2kh6ZPqZ3MHGaGvmLhuqzfzbE/xJmQocp+JXvKjL5oNecWhGBt6dWR1YHOKHKy179CEuuFRx8nF+pf4PlbwknapGtS+9ZVIeMXfyEyajzY07C4/4z4G8At8FjqdaCnSlGpCSynF3TLg6RGmnhgAAcAAAAAAAAAAAAAAAAAAAAAAAAAAAAAAMHrZrPDBUdtrbnJ7NOne15WvdvhFcX2dJyXTGtGKxV1VqPYb/NQShT/d/wBXe2bRyuv7XD9HN1MuF9qBocWVdzWkp8KZt9GsaKt41pRzJ53fVvjY8pUOtkbEluZcpi5G6WfaXjhDsLS0ipSfEukkNhDkbiousQ6NN9RauoUSkXqoidAd/U1GuQlUKaLDZZMaRc8yVbIiEJVXmXIdahTWyN75I8TNVK1K7cHTVS3RNSUbpdaf8KOnHMuSOl9rXl0U4LxlJ/ynTS1hHhikYDVpKV1Jru+QAAoqwAAAAAAAAAAAAAAAAAAAAAAAAAAAAADmfK8vtMN8lX8VM0FM6Byvr2sN8tb1pHPmUt1tVZ6Ho+9lT9/zY2gmQCLktStMqTPMlM6mcwe8J2z39ReYnGRnCK2EpXd5Xd30K25f3LJSIuSY1pQi4p7MZlBSab6iZWvll1byhlSIJ9v7I1WOicklP2cQ/vU15Tf1R0I0fkpp2w9Z9NZLwpx/qbwSzAX7zcTAAAhAAAAAAAAAAAAAAAAAAAAAAAAAIuAEg86teMVeUoxXTJqK8zHYjWnCQ96vS7Iy234RuJclHmxLlGPNmmcsK/4V/rv/AFHOzceUnWWhiXRjRlKThzjk3CUVaSglba37maaimupJ1G0eh6HJSsYNd/zZIAIhcEkkEoUjhXfIlFJVEUJJiQiYsR3FvQfqoh1zq3JhTtgm/irzfgox+jNvNZ5OoW0fT65VH/5ZL6GzEs8+u3mvPxYAAEYAAAAAAAAAAAAAAAAAAAAGk6c5RNicoUIRnstp1Zt7F1k9mKza67m16Wk1QquLs1RqNNb01B2ZxGmyDd1pU0lErNQuJ0klDbPWbNX19xkt0qdP5IR/muY3EawYqfvV6zvwU3FeEbIsIk7JUyrVHzkyklXqy5yfmUzk2822+l5vxZFirZFhvIzlmI0irVY9cX6opR6aZVtifBNp9V7WfijwhMdfJM9l9E6sammwinum0/M9ARckQagkIgk6BUVIoRUhQgpmgoFdjKaMwDupNbtyZHnVxuxqrNQjlnQdV9O0cPg6NKTnKUYXlaDylKTk1nbc5W7jIy10pcIVX3QX1NOpxK2J/dq2MRx5GNqWcJTcpc28+Zt2H1zpN2nGdP7ztKPfbNGwRldXWfWctcTatUdMfoZvNK9Nvo4w7t66uwsbDUZVJcFXr5Mg3NqoLigbSARcvCuJBFyQAAAAAAAAAYvWfSv5NhK1bc4U3s/rH7MP4mgFRi5NRXWWmlNecFh6jp1a0VNb4QjOo4volsppPqeZax5TNHP9O120q/8A8nD5Tcm3Jttttt5ttu7b67kWIbudzUR0Olw7yefd9jt+N5QdHypTSxELunJJONVXbi1bOJyrBYlTSlx4roZg6iyK9FYrZkr7nk/o/EjV59Iil1nRoxo+o231ZNphE9OaZ7YSCsuwvpUbdHdZrxRSyngxNKhxLJjVh2VLBsyGRG2hHSMe/TxXMsKmjFJWdmnvT3FhV1Vj/plUj1J7UfB3M7zpTKqKjVmuTJFCpK3eaM3F9zwa1PV2svdnCXzbUH/NfyMdiecpO1WDS+KNpR8Vmu9G31KphNYKbnBLi5JeZKozc5YkW9H0mvqUknPiXel9MGIhpCD427S4jNPc0zGT0fNcH6nnGDTzus+wm9BHqNFbelnE0qkE+9P6f2Zq5Ui2wFGo2otpXW/uubVo3Vu+c5bXUlZEKvUhR9pmlp6lQqR4o+RZ6K0bte1LdwXSZ2NOxe09G2R6x0aUNS5U3kr610pvLLSO4WL9aP7SVgEM9LEhymmY5omnJxkpRbTTTTXBp7zIrBLoJeEXULVwk8oak01gY7lArxso0qSy96TnK745K1s/oYjEa7YyX6RQ+SEF5tNlzpXAJwfSs12pGts9P0C6o31DLj60dn39jPONdVxaV/Vm+GW66sdq27DJ0Na8XGV+enLO+zO0ovqafDssdB1c1np4qPCFSK9qk3/FF8Y+hypoqoVpU5qcJOEou6ksmmXdezhVjssMq7TU6tCXrNtdaf0O3A1rVbXCOISp1LQrJbt0Z24x6+r/ABbLcoKlOVOXDJbmxo1oVoKcHlAADY6DmXLBpx2pYWL3/a1OxNqnHxUn3I6afPOtGlHicZWq8HUcYfq4ezDyV+9ke4qcEfEt9It+lr8T5R39/UYtIqsEiqMSqcjcQgUNFpHj1MyGwWFSNpPufkdjLJX6nR/jTN10bXvCL6l6GS2zA6FqfZx7DMRZW1Y4kzyD2Kkodja+J6ORFym5FxvAORVcpkwUs6JbKGWGkI3cP1kfUvmWeNqOMoSTacakGmsmntLMfpe0hiXMrWERY6UoR5ubaV1Bu/cZiGna3/UqLslL1MJprFN0qje9xl6D9NNzWGNx4OKPBzyVUcPKLTaatNRzyzvu9Df8E1ZHPaVRtq7fved0zoGHeS7Cs1NcsnoVg26W5k5ThlZNZK988+LKecRbJi5RyfE8k1QLjnUUOseVyk4d4T0lWKXVKGQxaSDBb6Qq+xLsfoa1smwaR9x8DDs9J9D6eKNSfa0vL/TAelc/5qcOxN+b/ot9gjmj3lJFG0bhGPPNQs7q6ad01k01uafBnStS9OzxFOUamc6binPc5RadpNdOTObymb3yb0Psqs/iqKK7IRv6zIGoxj0OXz6i40apNXKins85/PE3AAGdNoD5x0tg+axFan8FapHujNpeVj6OOHcpOD5vSVXgqkYVF3wUW/3oMh3a9VM0Gg1MVpQ7V8v9NZRUmeuCw3OTUd3FvoS3m1YbR8IrKMe2yb8SlqVVDmaivexoPGMs1SMW9yb7E36HlX0ZVck9iaTyu04rqzZvSjYpxdHbg1x4dozG6w+RWXOoyrQ4eHBgdFU3BbL3r/czEGYum/b7V59BkqbFVd3k8sulw3M0+3PmelyLkXAyNi5DKnEpYHGUMsdJrJfNH8SL8tsdDatFb2/TO5It4udWMY82yPUfDHLLWMsjE6aqfY1PkfoZ6GA6WetPR1PjFS+ZX9TTUNGr5zLCINO5hCSlzMLhZKSTW5tNdjV15I6Hhty7DRoUFGcopJJNWS3KLeSt3tdxu+G3LsMvr1tK3moNno2j11Xo8SLpApFzL4LnBVci5FyASAkhkENjiOGM05VtBdcl6P8AoYdVk+KL/WCfuLtfl/cwrRtdF1OdnQ4FFNN57+z6HnXpDFVLx78kl9fqXjIbLJZbrrsbRPPS6b9pqKWv0Ze3Fr4/Yzjt31MuzqOpmG2MFS6ZJzf7cm15WOTQrttK2bdlbpeSO34PD7FOMFujCMV+zFL6Dl3e0rimuied/wA+Zd6JQcakptcljz/w9gAVhqAcr5Y8Farh6vxQnTfbGSlH8UvA6oaTyt4PbwCnxpV4Sv8Adlem/OURmus02WGm1OjuoPvx57HLdBS+2/Yf4oG201kaboeVsRDrU1/Df6G50dxmLtYa8C/vv/Z+4q2Q0eiQ2SBkhmAx1PZqrobuvqv86S7p7i6xuj9tdazTPGlhKqy2e+6sTFUjKC35GU1SwqyuOkpxymuolENHtHR1V8Yx7Lt/QqqaEbT9ud7cLIbdSC5sYhpVzLqx4v7ZLfnUt54SxUeHtfKr+hr2FpShip06rlNqV47bcvZeayeXHyNopRyNbaaBGrTjVlU2e+y+v9FBeVp29R0mt0eCqSe6PfJpf3JpUc7t3fkupFyojZL600u2tpcUFl9rKupXqVNmeeySj0sRslqRzG4uFqkX8ScX2q8o/wA3kbZhH7K7DW8bD2b/AAtS/dd35XNhwUvYVs8jz/0vp4nTl2p/A9B9FKnFRnHsZdgEGDNgLkElLkuo7gCbkMplUS4nhW0jTis5R7Lq/chyMJS5IRKcYrLeDEadf2i+X6mMaLnGYjnJuW5bks9y4njsl9SXDBJnm2pVY1rmc48s/LY8milo9WihxJEZFa0eujqG3XpR+KtTXjNHcjj2qGH28fQXRNy/chKX0R2Et7Jeq2aDSo/xyfeAATi3Ba6S0dCvSnSqLahOOzJXay6mtzuk+4ugB1Np5RzXSHJXToKVenWqvmlKapyUHdbLTTkrcG+HAtMLSudQxVHbhKL3SjKPirHMsBVcWt10+KTV11MzurU1Dha2Rb0LipWy5vLLiGG7y7paKm90JvrUXbxKlpWrwk4/Kow/Ckec8TOXvSk+1t+pQvo11t+5L6skev3FytDyXvbEfmnBPwuHg4LfOH7O1L6WLO4bGpSh1R839kjuJdb/AD4l3akuM32KMf6nnXrQt7Ka7Xctmyie4TjO2DuMGg62VdnGxkvgXfaT/qbFo+qpRT4M1vXGP/6IP7r/ABf3Mjq/iPZ2ejd2HquizzZwiefekFL+ZzRnJQsQetrkqmXCfaZlxPHZGwXKo/5uKthdPhmHGjvRstOZK8LGdPKLWzwhLh1RfR1O/VY99pL+7/oHV7F2Ea5t6d1DgrRyu8k21epay46U8PuKa2LrWy5tPrUn6NGh19eNIPJKlD5YN5/tSZvVWo7PjkZjB8kGHWdWrWqN5tR2KcfRvzKC90q1oxj0VNZ79/mbPQdRlcSqfq6jwsYwl39hx3EazaRabdaUfljRj6RNi0DVnUoxdWdWpJxu9qpUtn91O3kdbwvJ5o+n/wAvTn11dqt5TbXkc6xSj+U19lRjFVpqMYpKKipNJJLJKxU3VJU6eyS8EK1m4jiKouS33y/sFSp8YQfak/U9IU6fBKPYl9CmxS4lQUDm3z3PZ4eL3OPoUz0dK19mVulJteKyPOxMa0ou6bj1xbT8Udj3iW4vmjy/Jyl0TIR0vUfvONT9bGM3+81fzPGrXTbezFdUb7PchbwuTEOEOpmY5PsNfGOXwUZvvlKMV6s6aaTyc4X89U6diC7k5P1ibsX9ksUU+0vLCHDRXvAAJhOAAAAczx9HYxNaPRVlbsk9peTOmGg62UdnGN/HThLvV4v8KKnVoZop9jJtk8TaLWJWjzgeiMcy3RIYDEgUlEz0Z5THIiTQ9cIfawfzL0f9SdDztKL7jcJ6A/KcHjEledPmqsOnahzjcV2xcl3o07AKzXaei6NJq3h4/UyGsxUpS8Pobfh6tneyeTyeazW89OdLaiexpnFGJjJ4J2iLggDjAAOnCqhT2pwj01ILxmkdVOZ6Gp3xNFf92L8Hf6HS0VN+/WSNPokcQm+9fnxIm7I4pSleUpfFOT8Wdj0rV2aFWXw0pvwg2cawi9lGY1J7JD2ov1oLx+hcEEkFOQAyCSLAcDR5t2K2zyn/ALdp1DcmdP1Gw2xg4PjOUpvvlZeUUbAW2jcLzdGnD4KcY+EUmXJqaUeCCj2I1FKHBBR7EAAODgAAADUdeqHtUZ/PF+TX8xtxhdbcC6uHeyryhJTSWbaV00u5t9xEvYcdCS/Nh63lw1EzT6byPVHhSlkXVKhOXuxnL5YyZhXFt4SL7KRSiWXlPQ1d/o5L5tmPqy5hqzWe/m49rb9EPwsq8+UH5DUq1Nc2jDs8pm0UtUPiqPsjFLzd/QvKOq9CObi5/O214KyZPpaRcPmkvF/Yjyu6a5blhqThWqdSTWU5q3WoqzfZdmjax6vKhiZKOUdraS+5LNW9O467GCSskkluSyVjVNftH3pxqrfH2ZfK84vxv+8bHT6ao8NPJnNUzUpyqLmvkahQZ7Hhhz2NMzCrkSQBY4dABMYtuyTb6Fm/A4zqWTJ6r074un1bT8ISOhI1TVHQs4TdWpFx9nZjGWUs98rcMlbvNsKS7mpVNjX6VSlToessZeSw09QlPC1oQzlKlNRXS3F2RySEbZZprenk0+ho7UWeM0TRq/nKdOfXKKv+9vKa6tXWw08YJFza9M1JPdHIwdDxeoWHl7jqUn92W0vCV/UwuL5Pq0fzc6dRdEr05fVFXOxrR6s+BXStKserPgasQ2ZLF6vYmn71GpbpiucXjG5jHv8Ao8n4EWUJR9pYI0k47NYIZd6Cw3OYqjDenVi38sXtPyRaSNn5P9HOVeVW3s04NJ8NuWVu6N/FDtvDjqKIUocdSMe86IADTmnAAAAAAAAAAKOZje9o36bK/iVgHMAAAdAAAABbaSwaq0p03ulFq/Q+D7nZlyDqeHlHJRUk0zkzw0qc3Ca2ZRdmv84FR03FaMpVHecITa3NpX7Lk0NH0oP2IU49cYxT8S0/cFjluZr9klxbT2+Jz7C6Gr1Pdpza6WtleMrGWwupVSX5ycIdUbzf0RugGJ31R8tibS0ehH2m3+d33MFhdT6Efe2qj+87LwjYy+HwkIK0IxgvupL0PYESVSU/aZZ07elS9iKQAAgeAAAAAAAWLfFaPp1FapCnP54xl6lwDjSfM40nszBVNScI3fm2uqM5qPhcy+EwkKcVCEYwit0YqyPYCI04ReYpIRGnCDzFJAADg4AAAH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data:image/jpeg;base64,/9j/4AAQSkZJRgABAQAAAQABAAD/2wCEAAkGBhISEBQUEhQPEBQUEBQUFA8QFBAQEBQQFBAVFRQQFBIXHSYeFxkjGRUUHy8gIycpLCwsFR4xNTAqNSYrLCkBCQoKDgwOGg8PGjIkHyQwKiwqKSksKjQpLC0sNSwtLCwsLCwsLC4sLCwsKSwsLCwsLCwsKSksLCwsLCwsLCwsLP/AABEIAM0A9gMBIgACEQEDEQH/xAAcAAEAAQUBAQAAAAAAAAAAAAAAAQIEBQYHAwj/xABFEAACAQICBQkFAwsCBwEAAAAAAQIDEQQhBQYSMUEHE1FhcYGRobEiMlJywSNishQzQ3OCkqLC0eHwQvE0RFNjo8PSJP/EABsBAAEFAQEAAAAAAAAAAAAAAAACAwQFBgEH/8QAMxEAAgEDAgIGCQUBAQAAAAAAAAECAwQRBSESMRNBUWFxkQYiMoGhscHR8BQVI+HxUjP/2gAMAwEAAhEDEQA/AO4gAAAAAAAAAAAAAAAAAQ5WACQzVtM8oeFo3jCSrzX+mm1sJ9dTd4XND0xrxiMRdOfNwf6Onkrfed7y9Oo6tybSsqtTfGF3nX6eNpydozhJ9EZRb8j2OCRxqXBdxcUNYKsPcqVYdlSa9GL4V2kh6ZPqZ3MHGaGvmLhuqzfzbE/xJmQocp+JXvKjL5oNecWhGBt6dWR1YHOKHKy179CEuuFRx8nF+pf4PlbwknapGtS+9ZVIeMXfyEyajzY07C4/4z4G8At8FjqdaCnSlGpCSynF3TLg6RGmnhgAAcAAAAAAAAAAAAAAAAAAAAAAAAAAAAAAMHrZrPDBUdtrbnJ7NOne15WvdvhFcX2dJyXTGtGKxV1VqPYb/NQShT/d/wBXe2bRyuv7XD9HN1MuF9qBocWVdzWkp8KZt9GsaKt41pRzJ53fVvjY8pUOtkbEluZcpi5G6WfaXjhDsLS0ipSfEukkNhDkbiousQ6NN9RauoUSkXqoidAd/U1GuQlUKaLDZZMaRc8yVbIiEJVXmXIdahTWyN75I8TNVK1K7cHTVS3RNSUbpdaf8KOnHMuSOl9rXl0U4LxlJ/ynTS1hHhikYDVpKV1Jru+QAAoqwAAAAAAAAAAAAAAAAAAAAAAAAAAAAADmfK8vtMN8lX8VM0FM6Byvr2sN8tb1pHPmUt1tVZ6Ho+9lT9/zY2gmQCLktStMqTPMlM6mcwe8J2z39ReYnGRnCK2EpXd5Xd30K25f3LJSIuSY1pQi4p7MZlBSab6iZWvll1byhlSIJ9v7I1WOicklP2cQ/vU15Tf1R0I0fkpp2w9Z9NZLwpx/qbwSzAX7zcTAAAhAAAAAAAAAAAAAAAAAAAAAAAAAIuAEg86teMVeUoxXTJqK8zHYjWnCQ96vS7Iy234RuJclHmxLlGPNmmcsK/4V/rv/AFHOzceUnWWhiXRjRlKThzjk3CUVaSglba37maaimupJ1G0eh6HJSsYNd/zZIAIhcEkkEoUjhXfIlFJVEUJJiQiYsR3FvQfqoh1zq3JhTtgm/irzfgox+jNvNZ5OoW0fT65VH/5ZL6GzEs8+u3mvPxYAAEYAAAAAAAAAAAAAAAAAAAAGk6c5RNicoUIRnstp1Zt7F1k9mKza67m16Wk1QquLs1RqNNb01B2ZxGmyDd1pU0lErNQuJ0klDbPWbNX19xkt0qdP5IR/muY3EawYqfvV6zvwU3FeEbIsIk7JUyrVHzkyklXqy5yfmUzk2822+l5vxZFirZFhvIzlmI0irVY9cX6opR6aZVtifBNp9V7WfijwhMdfJM9l9E6sammwinum0/M9ARckQagkIgk6BUVIoRUhQgpmgoFdjKaMwDupNbtyZHnVxuxqrNQjlnQdV9O0cPg6NKTnKUYXlaDylKTk1nbc5W7jIy10pcIVX3QX1NOpxK2J/dq2MRx5GNqWcJTcpc28+Zt2H1zpN2nGdP7ztKPfbNGwRldXWfWctcTatUdMfoZvNK9Nvo4w7t66uwsbDUZVJcFXr5Mg3NqoLigbSARcvCuJBFyQAAAAAAAAAYvWfSv5NhK1bc4U3s/rH7MP4mgFRi5NRXWWmlNecFh6jp1a0VNb4QjOo4volsppPqeZax5TNHP9O120q/8A8nD5Tcm3Jttttt5ttu7b67kWIbudzUR0Olw7yefd9jt+N5QdHypTSxELunJJONVXbi1bOJyrBYlTSlx4roZg6iyK9FYrZkr7nk/o/EjV59Iil1nRoxo+o231ZNphE9OaZ7YSCsuwvpUbdHdZrxRSyngxNKhxLJjVh2VLBsyGRG2hHSMe/TxXMsKmjFJWdmnvT3FhV1Vj/plUj1J7UfB3M7zpTKqKjVmuTJFCpK3eaM3F9zwa1PV2svdnCXzbUH/NfyMdiecpO1WDS+KNpR8Vmu9G31KphNYKbnBLi5JeZKozc5YkW9H0mvqUknPiXel9MGIhpCD427S4jNPc0zGT0fNcH6nnGDTzus+wm9BHqNFbelnE0qkE+9P6f2Zq5Ui2wFGo2otpXW/uubVo3Vu+c5bXUlZEKvUhR9pmlp6lQqR4o+RZ6K0bte1LdwXSZ2NOxe09G2R6x0aUNS5U3kr610pvLLSO4WL9aP7SVgEM9LEhymmY5omnJxkpRbTTTTXBp7zIrBLoJeEXULVwk8oak01gY7lArxso0qSy96TnK745K1s/oYjEa7YyX6RQ+SEF5tNlzpXAJwfSs12pGts9P0C6o31DLj60dn39jPONdVxaV/Vm+GW66sdq27DJ0Na8XGV+enLO+zO0ovqafDssdB1c1np4qPCFSK9qk3/FF8Y+hypoqoVpU5qcJOEou6ksmmXdezhVjssMq7TU6tCXrNtdaf0O3A1rVbXCOISp1LQrJbt0Z24x6+r/ABbLcoKlOVOXDJbmxo1oVoKcHlAADY6DmXLBpx2pYWL3/a1OxNqnHxUn3I6afPOtGlHicZWq8HUcYfq4ezDyV+9ke4qcEfEt9It+lr8T5R39/UYtIqsEiqMSqcjcQgUNFpHj1MyGwWFSNpPufkdjLJX6nR/jTN10bXvCL6l6GS2zA6FqfZx7DMRZW1Y4kzyD2Kkodja+J6ORFym5FxvAORVcpkwUs6JbKGWGkI3cP1kfUvmWeNqOMoSTacakGmsmntLMfpe0hiXMrWERY6UoR5ubaV1Bu/cZiGna3/UqLslL1MJprFN0qje9xl6D9NNzWGNx4OKPBzyVUcPKLTaatNRzyzvu9Df8E1ZHPaVRtq7fved0zoGHeS7Cs1NcsnoVg26W5k5ThlZNZK988+LKecRbJi5RyfE8k1QLjnUUOseVyk4d4T0lWKXVKGQxaSDBb6Qq+xLsfoa1smwaR9x8DDs9J9D6eKNSfa0vL/TAelc/5qcOxN+b/ot9gjmj3lJFG0bhGPPNQs7q6ad01k01uafBnStS9OzxFOUamc6binPc5RadpNdOTObymb3yb0Psqs/iqKK7IRv6zIGoxj0OXz6i40apNXKins85/PE3AAGdNoD5x0tg+axFan8FapHujNpeVj6OOHcpOD5vSVXgqkYVF3wUW/3oMh3a9VM0Gg1MVpQ7V8v9NZRUmeuCw3OTUd3FvoS3m1YbR8IrKMe2yb8SlqVVDmaivexoPGMs1SMW9yb7E36HlX0ZVck9iaTyu04rqzZvSjYpxdHbg1x4dozG6w+RWXOoyrQ4eHBgdFU3BbL3r/czEGYum/b7V59BkqbFVd3k8sulw3M0+3PmelyLkXAyNi5DKnEpYHGUMsdJrJfNH8SL8tsdDatFb2/TO5It4udWMY82yPUfDHLLWMsjE6aqfY1PkfoZ6GA6WetPR1PjFS+ZX9TTUNGr5zLCINO5hCSlzMLhZKSTW5tNdjV15I6Hhty7DRoUFGcopJJNWS3KLeSt3tdxu+G3LsMvr1tK3moNno2j11Xo8SLpApFzL4LnBVci5FyASAkhkENjiOGM05VtBdcl6P8AoYdVk+KL/WCfuLtfl/cwrRtdF1OdnQ4FFNN57+z6HnXpDFVLx78kl9fqXjIbLJZbrrsbRPPS6b9pqKWv0Ze3Fr4/Yzjt31MuzqOpmG2MFS6ZJzf7cm15WOTQrttK2bdlbpeSO34PD7FOMFujCMV+zFL6Dl3e0rimuied/wA+Zd6JQcakptcljz/w9gAVhqAcr5Y8Farh6vxQnTfbGSlH8UvA6oaTyt4PbwCnxpV4Sv8Adlem/OURmus02WGm1OjuoPvx57HLdBS+2/Yf4oG201kaboeVsRDrU1/Df6G50dxmLtYa8C/vv/Z+4q2Q0eiQ2SBkhmAx1PZqrobuvqv86S7p7i6xuj9tdazTPGlhKqy2e+6sTFUjKC35GU1SwqyuOkpxymuolENHtHR1V8Yx7Lt/QqqaEbT9ud7cLIbdSC5sYhpVzLqx4v7ZLfnUt54SxUeHtfKr+hr2FpShip06rlNqV47bcvZeayeXHyNopRyNbaaBGrTjVlU2e+y+v9FBeVp29R0mt0eCqSe6PfJpf3JpUc7t3fkupFyojZL600u2tpcUFl9rKupXqVNmeeySj0sRslqRzG4uFqkX8ScX2q8o/wA3kbZhH7K7DW8bD2b/AAtS/dd35XNhwUvYVs8jz/0vp4nTl2p/A9B9FKnFRnHsZdgEGDNgLkElLkuo7gCbkMplUS4nhW0jTis5R7Lq/chyMJS5IRKcYrLeDEadf2i+X6mMaLnGYjnJuW5bks9y4njsl9SXDBJnm2pVY1rmc48s/LY8milo9WihxJEZFa0eujqG3XpR+KtTXjNHcjj2qGH28fQXRNy/chKX0R2Et7Jeq2aDSo/xyfeAATi3Ba6S0dCvSnSqLahOOzJXay6mtzuk+4ugB1Np5RzXSHJXToKVenWqvmlKapyUHdbLTTkrcG+HAtMLSudQxVHbhKL3SjKPirHMsBVcWt10+KTV11MzurU1Dha2Rb0LipWy5vLLiGG7y7paKm90JvrUXbxKlpWrwk4/Kow/Ckec8TOXvSk+1t+pQvo11t+5L6skev3FytDyXvbEfmnBPwuHg4LfOH7O1L6WLO4bGpSh1R839kjuJdb/AD4l3akuM32KMf6nnXrQt7Ka7Xctmyie4TjO2DuMGg62VdnGxkvgXfaT/qbFo+qpRT4M1vXGP/6IP7r/ABf3Mjq/iPZ2ejd2HquizzZwiefekFL+ZzRnJQsQetrkqmXCfaZlxPHZGwXKo/5uKthdPhmHGjvRstOZK8LGdPKLWzwhLh1RfR1O/VY99pL+7/oHV7F2Ea5t6d1DgrRyu8k21epay46U8PuKa2LrWy5tPrUn6NGh19eNIPJKlD5YN5/tSZvVWo7PjkZjB8kGHWdWrWqN5tR2KcfRvzKC90q1oxj0VNZ79/mbPQdRlcSqfq6jwsYwl39hx3EazaRabdaUfljRj6RNi0DVnUoxdWdWpJxu9qpUtn91O3kdbwvJ5o+n/wAvTn11dqt5TbXkc6xSj+U19lRjFVpqMYpKKipNJJLJKxU3VJU6eyS8EK1m4jiKouS33y/sFSp8YQfak/U9IU6fBKPYl9CmxS4lQUDm3z3PZ4eL3OPoUz0dK19mVulJteKyPOxMa0ou6bj1xbT8Udj3iW4vmjy/Jyl0TIR0vUfvONT9bGM3+81fzPGrXTbezFdUb7PchbwuTEOEOpmY5PsNfGOXwUZvvlKMV6s6aaTyc4X89U6diC7k5P1ibsX9ksUU+0vLCHDRXvAAJhOAAAAczx9HYxNaPRVlbsk9peTOmGg62UdnGN/HThLvV4v8KKnVoZop9jJtk8TaLWJWjzgeiMcy3RIYDEgUlEz0Z5THIiTQ9cIfawfzL0f9SdDztKL7jcJ6A/KcHjEledPmqsOnahzjcV2xcl3o07AKzXaei6NJq3h4/UyGsxUpS8Pobfh6tneyeTyeazW89OdLaiexpnFGJjJ4J2iLggDjAAOnCqhT2pwj01ILxmkdVOZ6Gp3xNFf92L8Hf6HS0VN+/WSNPokcQm+9fnxIm7I4pSleUpfFOT8Wdj0rV2aFWXw0pvwg2cawi9lGY1J7JD2ov1oLx+hcEEkFOQAyCSLAcDR5t2K2zyn/ALdp1DcmdP1Gw2xg4PjOUpvvlZeUUbAW2jcLzdGnD4KcY+EUmXJqaUeCCj2I1FKHBBR7EAAODgAAADUdeqHtUZ/PF+TX8xtxhdbcC6uHeyryhJTSWbaV00u5t9xEvYcdCS/Nh63lw1EzT6byPVHhSlkXVKhOXuxnL5YyZhXFt4SL7KRSiWXlPQ1d/o5L5tmPqy5hqzWe/m49rb9EPwsq8+UH5DUq1Nc2jDs8pm0UtUPiqPsjFLzd/QvKOq9CObi5/O214KyZPpaRcPmkvF/Yjyu6a5blhqThWqdSTWU5q3WoqzfZdmjax6vKhiZKOUdraS+5LNW9O467GCSskkluSyVjVNftH3pxqrfH2ZfK84vxv+8bHT6ao8NPJnNUzUpyqLmvkahQZ7Hhhz2NMzCrkSQBY4dABMYtuyTb6Fm/A4zqWTJ6r074un1bT8ISOhI1TVHQs4TdWpFx9nZjGWUs98rcMlbvNsKS7mpVNjX6VSlToessZeSw09QlPC1oQzlKlNRXS3F2RySEbZZprenk0+ho7UWeM0TRq/nKdOfXKKv+9vKa6tXWw08YJFza9M1JPdHIwdDxeoWHl7jqUn92W0vCV/UwuL5Pq0fzc6dRdEr05fVFXOxrR6s+BXStKserPgasQ2ZLF6vYmn71GpbpiucXjG5jHv8Ao8n4EWUJR9pYI0k47NYIZd6Cw3OYqjDenVi38sXtPyRaSNn5P9HOVeVW3s04NJ8NuWVu6N/FDtvDjqKIUocdSMe86IADTmnAAAAAAAAAAKOZje9o36bK/iVgHMAAAdAAAABbaSwaq0p03ulFq/Q+D7nZlyDqeHlHJRUk0zkzw0qc3Ca2ZRdmv84FR03FaMpVHecITa3NpX7Lk0NH0oP2IU49cYxT8S0/cFjluZr9klxbT2+Jz7C6Gr1Pdpza6WtleMrGWwupVSX5ycIdUbzf0RugGJ31R8tibS0ehH2m3+d33MFhdT6Efe2qj+87LwjYy+HwkIK0IxgvupL0PYESVSU/aZZ07elS9iKQAAgeAAAAAAAWLfFaPp1FapCnP54xl6lwDjSfM40nszBVNScI3fm2uqM5qPhcy+EwkKcVCEYwit0YqyPYCI04ReYpIRGnCDzFJAADg4AAAH//2Q=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575" y="4405313"/>
            <a:ext cx="2343150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0925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 txBox="1">
            <a:spLocks noChangeArrowheads="1"/>
          </p:cNvSpPr>
          <p:nvPr/>
        </p:nvSpPr>
        <p:spPr>
          <a:xfrm>
            <a:off x="233961" y="523099"/>
            <a:ext cx="8472487" cy="3838575"/>
          </a:xfrm>
          <a:prstGeom prst="rect">
            <a:avLst/>
          </a:prstGeom>
        </p:spPr>
        <p:txBody>
          <a:bodyPr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dirty="0" smtClean="0">
                <a:latin typeface="Arial Narrow" pitchFamily="34" charset="0"/>
              </a:rPr>
              <a:t>Большинство существительных образуют множественное число прибавлением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"S"</a:t>
            </a:r>
            <a:r>
              <a:rPr lang="ru-RU" sz="2800" dirty="0" smtClean="0">
                <a:latin typeface="Arial Narrow" pitchFamily="34" charset="0"/>
              </a:rPr>
              <a:t> в конце, например:</a:t>
            </a:r>
            <a:r>
              <a:rPr lang="ru-RU" sz="2800" dirty="0" smtClean="0">
                <a:latin typeface="Comic Sans MS" pitchFamily="66" charset="0"/>
              </a:rPr>
              <a:t/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/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b="1" dirty="0" err="1" smtClean="0">
                <a:solidFill>
                  <a:srgbClr val="333399"/>
                </a:solidFill>
              </a:rPr>
              <a:t>camera</a:t>
            </a:r>
            <a:r>
              <a:rPr lang="ru-RU" sz="2800" b="1" dirty="0" smtClean="0">
                <a:solidFill>
                  <a:srgbClr val="333399"/>
                </a:solidFill>
              </a:rPr>
              <a:t> - </a:t>
            </a:r>
            <a:r>
              <a:rPr lang="ru-RU" sz="2800" b="1" dirty="0" err="1" smtClean="0">
                <a:solidFill>
                  <a:srgbClr val="333399"/>
                </a:solidFill>
              </a:rPr>
              <a:t>camera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ru-RU" sz="2800" b="1" dirty="0" smtClean="0">
                <a:solidFill>
                  <a:srgbClr val="333399"/>
                </a:solidFill>
              </a:rPr>
              <a:t>,       </a:t>
            </a:r>
            <a:r>
              <a:rPr lang="ru-RU" sz="2800" b="1" dirty="0" err="1" smtClean="0">
                <a:solidFill>
                  <a:srgbClr val="333399"/>
                </a:solidFill>
              </a:rPr>
              <a:t>chair</a:t>
            </a:r>
            <a:r>
              <a:rPr lang="ru-RU" sz="2800" b="1" dirty="0" smtClean="0">
                <a:solidFill>
                  <a:srgbClr val="333399"/>
                </a:solidFill>
              </a:rPr>
              <a:t> - </a:t>
            </a:r>
            <a:r>
              <a:rPr lang="ru-RU" sz="2800" b="1" dirty="0" err="1" smtClean="0">
                <a:solidFill>
                  <a:srgbClr val="333399"/>
                </a:solidFill>
              </a:rPr>
              <a:t>chair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ru-RU" sz="2800" b="1" dirty="0" smtClean="0">
                <a:solidFill>
                  <a:srgbClr val="333399"/>
                </a:solidFill>
              </a:rPr>
              <a:t>, </a:t>
            </a: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b="1" dirty="0" err="1" smtClean="0">
                <a:solidFill>
                  <a:srgbClr val="333399"/>
                </a:solidFill>
              </a:rPr>
              <a:t>snake</a:t>
            </a:r>
            <a:r>
              <a:rPr lang="ru-RU" sz="2800" b="1" dirty="0" smtClean="0">
                <a:solidFill>
                  <a:srgbClr val="333399"/>
                </a:solidFill>
              </a:rPr>
              <a:t> - </a:t>
            </a:r>
            <a:r>
              <a:rPr lang="ru-RU" sz="2800" b="1" dirty="0" err="1" smtClean="0">
                <a:solidFill>
                  <a:srgbClr val="333399"/>
                </a:solidFill>
              </a:rPr>
              <a:t>snake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ru-RU" sz="2800" b="1" dirty="0" smtClean="0">
                <a:solidFill>
                  <a:srgbClr val="333399"/>
                </a:solidFill>
              </a:rPr>
              <a:t>,            </a:t>
            </a:r>
            <a:r>
              <a:rPr lang="ru-RU" sz="2800" b="1" dirty="0" err="1" smtClean="0">
                <a:solidFill>
                  <a:srgbClr val="333399"/>
                </a:solidFill>
              </a:rPr>
              <a:t>parrot</a:t>
            </a:r>
            <a:r>
              <a:rPr lang="ru-RU" sz="2800" b="1" dirty="0" smtClean="0">
                <a:solidFill>
                  <a:srgbClr val="333399"/>
                </a:solidFill>
              </a:rPr>
              <a:t> - </a:t>
            </a:r>
            <a:r>
              <a:rPr lang="ru-RU" sz="2800" b="1" dirty="0" err="1" smtClean="0">
                <a:solidFill>
                  <a:srgbClr val="333399"/>
                </a:solidFill>
              </a:rPr>
              <a:t>parrot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ru-RU" sz="2800" b="1" dirty="0" smtClean="0">
                <a:solidFill>
                  <a:srgbClr val="333399"/>
                </a:solidFill>
              </a:rPr>
              <a:t>, </a:t>
            </a:r>
          </a:p>
          <a:p>
            <a:pPr>
              <a:lnSpc>
                <a:spcPct val="90000"/>
              </a:lnSpc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b="1" dirty="0" err="1" smtClean="0">
                <a:solidFill>
                  <a:srgbClr val="333399"/>
                </a:solidFill>
              </a:rPr>
              <a:t>doctor</a:t>
            </a:r>
            <a:r>
              <a:rPr lang="ru-RU" sz="2800" b="1" dirty="0" smtClean="0">
                <a:solidFill>
                  <a:srgbClr val="333399"/>
                </a:solidFill>
              </a:rPr>
              <a:t> - </a:t>
            </a:r>
            <a:r>
              <a:rPr lang="ru-RU" sz="2800" b="1" dirty="0" err="1" smtClean="0">
                <a:solidFill>
                  <a:srgbClr val="333399"/>
                </a:solidFill>
              </a:rPr>
              <a:t>doctor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ru-RU" sz="2800" b="1" dirty="0" smtClean="0">
                <a:solidFill>
                  <a:srgbClr val="333399"/>
                </a:solidFill>
              </a:rPr>
              <a:t>,          </a:t>
            </a:r>
            <a:r>
              <a:rPr lang="ru-RU" sz="2800" b="1" dirty="0" err="1" smtClean="0">
                <a:solidFill>
                  <a:srgbClr val="333399"/>
                </a:solidFill>
              </a:rPr>
              <a:t>apple</a:t>
            </a:r>
            <a:r>
              <a:rPr lang="ru-RU" sz="2800" b="1" dirty="0" smtClean="0">
                <a:solidFill>
                  <a:srgbClr val="333399"/>
                </a:solidFill>
              </a:rPr>
              <a:t> - </a:t>
            </a:r>
            <a:r>
              <a:rPr lang="ru-RU" sz="2800" b="1" dirty="0" err="1" smtClean="0">
                <a:solidFill>
                  <a:srgbClr val="333399"/>
                </a:solidFill>
              </a:rPr>
              <a:t>apple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ru-RU" sz="2800" b="1" dirty="0" smtClean="0">
                <a:solidFill>
                  <a:srgbClr val="333399"/>
                </a:solidFill>
              </a:rPr>
              <a:t/>
            </a:r>
            <a:br>
              <a:rPr lang="ru-RU" sz="2800" b="1" dirty="0" smtClean="0">
                <a:solidFill>
                  <a:srgbClr val="333399"/>
                </a:solidFill>
              </a:rPr>
            </a:br>
            <a:endParaRPr lang="ru-RU" sz="2800" b="1" dirty="0" smtClean="0">
              <a:solidFill>
                <a:srgbClr val="333399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48" y="4104499"/>
            <a:ext cx="17938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848" y="4333099"/>
            <a:ext cx="23622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857848" y="6466699"/>
            <a:ext cx="1905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519836" y="6147612"/>
            <a:ext cx="1385887" cy="4603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333399"/>
              </a:buClr>
              <a:buFont typeface="Comic Sans MS" pitchFamily="66" charset="0"/>
              <a:buNone/>
            </a:pPr>
            <a:r>
              <a:rPr lang="en-US" sz="2400" b="1">
                <a:solidFill>
                  <a:srgbClr val="333399"/>
                </a:solidFill>
                <a:latin typeface="Comic Sans MS" pitchFamily="66" charset="0"/>
              </a:rPr>
              <a:t>A cat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805961" y="6147612"/>
            <a:ext cx="1957387" cy="4603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 eaLnBrk="1" hangingPunct="1">
              <a:spcBef>
                <a:spcPts val="1500"/>
              </a:spcBef>
              <a:buClr>
                <a:srgbClr val="333399"/>
              </a:buClr>
              <a:buFont typeface="Comic Sans MS" pitchFamily="66" charset="0"/>
              <a:buNone/>
            </a:pPr>
            <a:r>
              <a:rPr lang="en-US" sz="2400" b="1">
                <a:solidFill>
                  <a:srgbClr val="333399"/>
                </a:solidFill>
                <a:latin typeface="Comic Sans MS" pitchFamily="66" charset="0"/>
              </a:rPr>
              <a:t>cats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220048" y="5018899"/>
            <a:ext cx="1085850" cy="833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spcBef>
                <a:spcPts val="2000"/>
              </a:spcBef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4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4" charset="0"/>
                <a:ea typeface="+mn-ea"/>
                <a:cs typeface="Lucida Sans Unicode" charset="0"/>
              </a:rPr>
              <a:t>+ s</a:t>
            </a:r>
          </a:p>
        </p:txBody>
      </p:sp>
    </p:spTree>
    <p:extLst>
      <p:ext uri="{BB962C8B-B14F-4D97-AF65-F5344CB8AC3E}">
        <p14:creationId xmlns:p14="http://schemas.microsoft.com/office/powerpoint/2010/main" val="80970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 txBox="1">
            <a:spLocks noChangeArrowheads="1"/>
          </p:cNvSpPr>
          <p:nvPr/>
        </p:nvSpPr>
        <p:spPr>
          <a:xfrm>
            <a:off x="457200" y="304800"/>
            <a:ext cx="8458200" cy="6324600"/>
          </a:xfrm>
          <a:prstGeom prst="rect">
            <a:avLst/>
          </a:prstGeom>
        </p:spPr>
        <p:txBody>
          <a:bodyPr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dirty="0" smtClean="0">
                <a:latin typeface="Arial Narrow" pitchFamily="34" charset="0"/>
              </a:rPr>
              <a:t>Существительные, оканчивающиеся на </a:t>
            </a:r>
            <a:endParaRPr lang="en-US" sz="2400" dirty="0" smtClean="0">
              <a:latin typeface="Arial Narrow" pitchFamily="34" charset="0"/>
            </a:endParaRP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S, SS, SH, CH, X, O</a:t>
            </a: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ru-RU" sz="2400" dirty="0" smtClean="0">
                <a:latin typeface="Arial Narrow" pitchFamily="34" charset="0"/>
              </a:rPr>
              <a:t>образуют множественное число прибавлением </a:t>
            </a:r>
            <a:r>
              <a:rPr lang="en-US" sz="2800" b="1" dirty="0" smtClean="0">
                <a:solidFill>
                  <a:srgbClr val="C00000"/>
                </a:solidFill>
              </a:rPr>
              <a:t>“</a:t>
            </a:r>
            <a:r>
              <a:rPr lang="en-US" sz="2800" b="1" dirty="0" err="1" smtClean="0">
                <a:solidFill>
                  <a:srgbClr val="C00000"/>
                </a:solidFill>
              </a:rPr>
              <a:t>es</a:t>
            </a:r>
            <a:r>
              <a:rPr lang="en-US" sz="2800" b="1" dirty="0" smtClean="0">
                <a:solidFill>
                  <a:srgbClr val="C00000"/>
                </a:solidFill>
              </a:rPr>
              <a:t>” </a:t>
            </a:r>
            <a:r>
              <a:rPr lang="ru-RU" sz="2400" dirty="0" smtClean="0">
                <a:latin typeface="Arial Narrow" pitchFamily="34" charset="0"/>
              </a:rPr>
              <a:t>в конце, например</a:t>
            </a:r>
            <a:r>
              <a:rPr lang="ru-RU" sz="2000" dirty="0" smtClean="0">
                <a:latin typeface="Comic Sans MS" pitchFamily="66" charset="0"/>
              </a:rPr>
              <a:t/>
            </a:r>
            <a:br>
              <a:rPr lang="ru-RU" sz="2000" dirty="0" smtClean="0">
                <a:latin typeface="Comic Sans MS" pitchFamily="66" charset="0"/>
              </a:rPr>
            </a:br>
            <a:r>
              <a:rPr lang="en-US" sz="2000" b="1" dirty="0" smtClean="0">
                <a:solidFill>
                  <a:srgbClr val="333399"/>
                </a:solidFill>
                <a:latin typeface="Comic Sans MS" pitchFamily="66" charset="0"/>
              </a:rPr>
              <a:t>      </a:t>
            </a:r>
            <a:r>
              <a:rPr lang="ru-RU" sz="2400" b="1" dirty="0" err="1" smtClean="0">
                <a:solidFill>
                  <a:srgbClr val="333399"/>
                </a:solidFill>
                <a:latin typeface="Comic Sans MS" pitchFamily="66" charset="0"/>
              </a:rPr>
              <a:t>bus</a:t>
            </a:r>
            <a:r>
              <a:rPr lang="ru-RU" sz="2400" b="1" dirty="0" smtClean="0">
                <a:solidFill>
                  <a:srgbClr val="333399"/>
                </a:solidFill>
                <a:latin typeface="Comic Sans MS" pitchFamily="66" charset="0"/>
              </a:rPr>
              <a:t> - </a:t>
            </a:r>
            <a:r>
              <a:rPr lang="ru-RU" sz="2400" b="1" dirty="0" err="1" smtClean="0">
                <a:solidFill>
                  <a:srgbClr val="333399"/>
                </a:solidFill>
                <a:latin typeface="Comic Sans MS" pitchFamily="66" charset="0"/>
              </a:rPr>
              <a:t>buses</a:t>
            </a:r>
            <a:r>
              <a:rPr lang="ru-RU" sz="2400" b="1" dirty="0" smtClean="0">
                <a:solidFill>
                  <a:srgbClr val="333399"/>
                </a:solidFill>
                <a:latin typeface="Comic Sans MS" pitchFamily="66" charset="0"/>
              </a:rPr>
              <a:t>, </a:t>
            </a:r>
            <a:r>
              <a:rPr lang="ru-RU" sz="2400" b="1" dirty="0" err="1" smtClean="0">
                <a:solidFill>
                  <a:srgbClr val="333399"/>
                </a:solidFill>
                <a:latin typeface="Comic Sans MS" pitchFamily="66" charset="0"/>
              </a:rPr>
              <a:t>glass</a:t>
            </a:r>
            <a:r>
              <a:rPr lang="ru-RU" sz="2400" b="1" dirty="0" smtClean="0">
                <a:solidFill>
                  <a:srgbClr val="333399"/>
                </a:solidFill>
                <a:latin typeface="Comic Sans MS" pitchFamily="66" charset="0"/>
              </a:rPr>
              <a:t> - </a:t>
            </a:r>
            <a:r>
              <a:rPr lang="ru-RU" sz="2400" b="1" dirty="0" err="1" smtClean="0">
                <a:solidFill>
                  <a:srgbClr val="333399"/>
                </a:solidFill>
                <a:latin typeface="Comic Sans MS" pitchFamily="66" charset="0"/>
              </a:rPr>
              <a:t>glasses</a:t>
            </a:r>
            <a:r>
              <a:rPr lang="ru-RU" sz="2400" b="1" dirty="0" smtClean="0">
                <a:solidFill>
                  <a:srgbClr val="333399"/>
                </a:solidFill>
                <a:latin typeface="Comic Sans MS" pitchFamily="66" charset="0"/>
              </a:rPr>
              <a:t>, </a:t>
            </a:r>
            <a:r>
              <a:rPr lang="ru-RU" sz="2400" b="1" dirty="0" err="1" smtClean="0">
                <a:solidFill>
                  <a:srgbClr val="333399"/>
                </a:solidFill>
                <a:latin typeface="Comic Sans MS" pitchFamily="66" charset="0"/>
              </a:rPr>
              <a:t>brush</a:t>
            </a:r>
            <a:r>
              <a:rPr lang="ru-RU" sz="2400" b="1" dirty="0" smtClean="0">
                <a:solidFill>
                  <a:srgbClr val="333399"/>
                </a:solidFill>
                <a:latin typeface="Comic Sans MS" pitchFamily="66" charset="0"/>
              </a:rPr>
              <a:t> - </a:t>
            </a:r>
            <a:r>
              <a:rPr lang="ru-RU" sz="2400" b="1" dirty="0" err="1" smtClean="0">
                <a:solidFill>
                  <a:srgbClr val="333399"/>
                </a:solidFill>
                <a:latin typeface="Comic Sans MS" pitchFamily="66" charset="0"/>
              </a:rPr>
              <a:t>brushes</a:t>
            </a:r>
            <a:r>
              <a:rPr lang="ru-RU" sz="2400" b="1" dirty="0" smtClean="0">
                <a:solidFill>
                  <a:srgbClr val="333399"/>
                </a:solidFill>
                <a:latin typeface="Comic Sans MS" pitchFamily="66" charset="0"/>
              </a:rPr>
              <a:t>, </a:t>
            </a:r>
            <a:endParaRPr lang="en-US" sz="2400" b="1" dirty="0" smtClean="0">
              <a:solidFill>
                <a:srgbClr val="333399"/>
              </a:solidFill>
              <a:latin typeface="Comic Sans MS" pitchFamily="66" charset="0"/>
            </a:endParaRPr>
          </a:p>
          <a:p>
            <a:pPr>
              <a:buClr>
                <a:srgbClr val="333399"/>
              </a:buClr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b="1" dirty="0" err="1" smtClean="0">
                <a:solidFill>
                  <a:srgbClr val="333399"/>
                </a:solidFill>
                <a:latin typeface="Comic Sans MS" pitchFamily="66" charset="0"/>
              </a:rPr>
              <a:t>bench</a:t>
            </a:r>
            <a:r>
              <a:rPr lang="ru-RU" sz="2400" b="1" dirty="0" smtClean="0">
                <a:solidFill>
                  <a:srgbClr val="333399"/>
                </a:solidFill>
                <a:latin typeface="Comic Sans MS" pitchFamily="66" charset="0"/>
              </a:rPr>
              <a:t> - </a:t>
            </a:r>
            <a:r>
              <a:rPr lang="ru-RU" sz="2400" b="1" dirty="0" err="1" smtClean="0">
                <a:solidFill>
                  <a:srgbClr val="333399"/>
                </a:solidFill>
                <a:latin typeface="Comic Sans MS" pitchFamily="66" charset="0"/>
              </a:rPr>
              <a:t>benches</a:t>
            </a:r>
            <a:r>
              <a:rPr lang="ru-RU" sz="2400" b="1" dirty="0" smtClean="0">
                <a:solidFill>
                  <a:srgbClr val="333399"/>
                </a:solidFill>
                <a:latin typeface="Comic Sans MS" pitchFamily="66" charset="0"/>
              </a:rPr>
              <a:t>, </a:t>
            </a:r>
            <a:r>
              <a:rPr lang="en-US" sz="2400" b="1" dirty="0" smtClean="0">
                <a:solidFill>
                  <a:srgbClr val="333399"/>
                </a:solidFill>
                <a:latin typeface="Comic Sans MS" pitchFamily="66" charset="0"/>
              </a:rPr>
              <a:t> </a:t>
            </a:r>
            <a:r>
              <a:rPr lang="ru-RU" sz="2400" b="1" dirty="0" err="1" smtClean="0">
                <a:solidFill>
                  <a:srgbClr val="333399"/>
                </a:solidFill>
                <a:latin typeface="Comic Sans MS" pitchFamily="66" charset="0"/>
              </a:rPr>
              <a:t>fox</a:t>
            </a:r>
            <a:r>
              <a:rPr lang="ru-RU" sz="2400" b="1" dirty="0" smtClean="0">
                <a:solidFill>
                  <a:srgbClr val="333399"/>
                </a:solidFill>
                <a:latin typeface="Comic Sans MS" pitchFamily="66" charset="0"/>
              </a:rPr>
              <a:t> - </a:t>
            </a:r>
            <a:r>
              <a:rPr lang="ru-RU" sz="2400" b="1" dirty="0" err="1" smtClean="0">
                <a:solidFill>
                  <a:srgbClr val="333399"/>
                </a:solidFill>
                <a:latin typeface="Comic Sans MS" pitchFamily="66" charset="0"/>
              </a:rPr>
              <a:t>foxes</a:t>
            </a:r>
            <a:r>
              <a:rPr lang="ru-RU" sz="2400" b="1" dirty="0" smtClean="0">
                <a:solidFill>
                  <a:srgbClr val="333399"/>
                </a:solidFill>
                <a:latin typeface="Comic Sans MS" pitchFamily="66" charset="0"/>
              </a:rPr>
              <a:t>, </a:t>
            </a:r>
            <a:r>
              <a:rPr lang="ru-RU" sz="2400" b="1" dirty="0" err="1" smtClean="0">
                <a:solidFill>
                  <a:srgbClr val="333399"/>
                </a:solidFill>
                <a:latin typeface="Comic Sans MS" pitchFamily="66" charset="0"/>
              </a:rPr>
              <a:t>potato</a:t>
            </a:r>
            <a:r>
              <a:rPr lang="ru-RU" sz="2400" b="1" dirty="0" smtClean="0">
                <a:solidFill>
                  <a:srgbClr val="333399"/>
                </a:solidFill>
                <a:latin typeface="Comic Sans MS" pitchFamily="66" charset="0"/>
              </a:rPr>
              <a:t> - </a:t>
            </a:r>
            <a:r>
              <a:rPr lang="ru-RU" sz="2400" b="1" dirty="0" err="1" smtClean="0">
                <a:solidFill>
                  <a:srgbClr val="333399"/>
                </a:solidFill>
                <a:latin typeface="Comic Sans MS" pitchFamily="66" charset="0"/>
              </a:rPr>
              <a:t>potatoes</a:t>
            </a:r>
            <a:r>
              <a:rPr lang="ru-RU" sz="2000" b="1" dirty="0" smtClean="0">
                <a:solidFill>
                  <a:srgbClr val="333399"/>
                </a:solidFill>
                <a:latin typeface="Comic Sans MS" pitchFamily="66" charset="0"/>
              </a:rPr>
              <a:t/>
            </a:r>
            <a:br>
              <a:rPr lang="ru-RU" sz="2000" b="1" dirty="0" smtClean="0">
                <a:solidFill>
                  <a:srgbClr val="333399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333399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333399"/>
                </a:solidFill>
                <a:latin typeface="Comic Sans MS" pitchFamily="66" charset="0"/>
              </a:rPr>
            </a:br>
            <a:r>
              <a:rPr lang="en-US" sz="2000" dirty="0" smtClean="0">
                <a:latin typeface="Comic Sans MS" pitchFamily="66" charset="0"/>
              </a:rPr>
              <a:t>                                                </a:t>
            </a:r>
          </a:p>
          <a:p>
            <a:pPr>
              <a:lnSpc>
                <a:spcPct val="80000"/>
              </a:lnSpc>
              <a:spcBef>
                <a:spcPts val="500"/>
              </a:spcBef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u="sng" dirty="0" smtClean="0">
              <a:latin typeface="Comic Sans MS" pitchFamily="66" charset="0"/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u="sng" dirty="0" smtClean="0">
              <a:latin typeface="Comic Sans MS" pitchFamily="66" charset="0"/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u="sng" dirty="0" smtClean="0">
              <a:latin typeface="Comic Sans MS" pitchFamily="66" charset="0"/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u="sng" dirty="0" smtClean="0">
              <a:latin typeface="Comic Sans MS" pitchFamily="66" charset="0"/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u="sng" dirty="0" smtClean="0">
              <a:latin typeface="Comic Sans MS" pitchFamily="66" charset="0"/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u="sng" dirty="0" smtClean="0">
              <a:latin typeface="Comic Sans MS" pitchFamily="66" charset="0"/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000" u="sng" dirty="0" smtClean="0">
              <a:latin typeface="Comic Sans MS" pitchFamily="66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000" u="sng" dirty="0" smtClean="0">
                <a:latin typeface="Comic Sans MS" pitchFamily="66" charset="0"/>
              </a:rPr>
              <a:t>Исключения:</a:t>
            </a:r>
            <a:endParaRPr lang="en-US" sz="2000" u="sng" dirty="0" smtClean="0">
              <a:latin typeface="Comic Sans MS" pitchFamily="66" charset="0"/>
            </a:endParaRPr>
          </a:p>
          <a:p>
            <a:pPr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radio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- </a:t>
            </a:r>
            <a:r>
              <a:rPr lang="ru-RU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radios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</a:t>
            </a:r>
            <a:r>
              <a:rPr lang="ru-RU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piano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- </a:t>
            </a:r>
            <a:r>
              <a:rPr lang="ru-RU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pianos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</a:t>
            </a:r>
            <a:endParaRPr lang="en-US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photo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- </a:t>
            </a:r>
            <a:r>
              <a:rPr lang="ru-RU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photos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, </a:t>
            </a:r>
            <a:r>
              <a:rPr lang="ru-RU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video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- </a:t>
            </a:r>
            <a:r>
              <a:rPr lang="ru-RU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videos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endPara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914400" y="4800600"/>
            <a:ext cx="2438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100119" y="4693451"/>
            <a:ext cx="1657350" cy="4603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333399"/>
              </a:buClr>
              <a:buFont typeface="Comic Sans MS" pitchFamily="66" charset="0"/>
              <a:buNone/>
            </a:pPr>
            <a:r>
              <a:rPr lang="en-US" sz="2400" b="1" dirty="0">
                <a:solidFill>
                  <a:srgbClr val="333399"/>
                </a:solidFill>
                <a:latin typeface="Comic Sans MS" pitchFamily="66" charset="0"/>
              </a:rPr>
              <a:t>A fox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810000" y="3276600"/>
            <a:ext cx="1295400" cy="642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ts val="2250"/>
              </a:spcBef>
              <a:buClr>
                <a:srgbClr val="FF0000"/>
              </a:buClr>
              <a:buFont typeface="Comic Sans MS" pitchFamily="6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4" charset="0"/>
                <a:ea typeface="+mn-ea"/>
                <a:cs typeface="Lucida Sans Unicode" charset="0"/>
              </a:rPr>
              <a:t>+ </a:t>
            </a:r>
            <a:r>
              <a:rPr lang="en-US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4" charset="0"/>
                <a:ea typeface="+mn-ea"/>
                <a:cs typeface="Lucida Sans Unicode" charset="0"/>
              </a:rPr>
              <a:t>es</a:t>
            </a:r>
            <a:endParaRPr 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4" charset="0"/>
              <a:ea typeface="+mn-ea"/>
              <a:cs typeface="Lucida Sans Unicode" charset="0"/>
            </a:endParaRPr>
          </a:p>
        </p:txBody>
      </p:sp>
      <p:pic>
        <p:nvPicPr>
          <p:cNvPr id="7" name="Рисунок 6" descr="0a172e7229e3e9b6689d6cc17c7842b7.jpeg"/>
          <p:cNvPicPr>
            <a:picLocks noChangeAspect="1"/>
          </p:cNvPicPr>
          <p:nvPr/>
        </p:nvPicPr>
        <p:blipFill>
          <a:blip r:embed="rId3"/>
          <a:srcRect l="13750" t="1666" r="26250" b="21667"/>
          <a:stretch>
            <a:fillRect/>
          </a:stretch>
        </p:blipFill>
        <p:spPr>
          <a:xfrm>
            <a:off x="785786" y="2502686"/>
            <a:ext cx="2286016" cy="219076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 descr="39813121_fox_0001.jpg"/>
          <p:cNvPicPr>
            <a:picLocks noChangeAspect="1"/>
          </p:cNvPicPr>
          <p:nvPr/>
        </p:nvPicPr>
        <p:blipFill>
          <a:blip r:embed="rId4"/>
          <a:srcRect l="19339" t="8492" r="14622"/>
          <a:stretch>
            <a:fillRect/>
          </a:stretch>
        </p:blipFill>
        <p:spPr>
          <a:xfrm>
            <a:off x="6000760" y="2714620"/>
            <a:ext cx="2000264" cy="228362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857875" y="4857750"/>
            <a:ext cx="2262188" cy="4603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 eaLnBrk="1" hangingPunct="1">
              <a:spcBef>
                <a:spcPts val="1500"/>
              </a:spcBef>
              <a:buClr>
                <a:srgbClr val="333399"/>
              </a:buClr>
              <a:buFont typeface="Comic Sans MS" pitchFamily="66" charset="0"/>
              <a:buNone/>
            </a:pPr>
            <a:r>
              <a:rPr lang="en-US" sz="2400" b="1">
                <a:solidFill>
                  <a:srgbClr val="333399"/>
                </a:solidFill>
                <a:latin typeface="Comic Sans MS" pitchFamily="66" charset="0"/>
              </a:rPr>
              <a:t>foxes</a:t>
            </a:r>
          </a:p>
        </p:txBody>
      </p:sp>
    </p:spTree>
    <p:extLst>
      <p:ext uri="{BB962C8B-B14F-4D97-AF65-F5344CB8AC3E}">
        <p14:creationId xmlns:p14="http://schemas.microsoft.com/office/powerpoint/2010/main" val="708398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 txBox="1">
            <a:spLocks noChangeArrowheads="1"/>
          </p:cNvSpPr>
          <p:nvPr/>
        </p:nvSpPr>
        <p:spPr>
          <a:xfrm>
            <a:off x="457200" y="457200"/>
            <a:ext cx="8229600" cy="6103938"/>
          </a:xfrm>
          <a:prstGeom prst="rect">
            <a:avLst/>
          </a:prstGeom>
        </p:spPr>
        <p:txBody>
          <a:bodyPr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13" indent="-341313">
              <a:lnSpc>
                <a:spcPct val="80000"/>
              </a:lnSpc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b="1" smtClean="0">
                <a:latin typeface="Comic Sans MS" pitchFamily="66" charset="0"/>
              </a:rPr>
              <a:t/>
            </a:r>
            <a:br>
              <a:rPr lang="ru-RU" sz="2400" b="1" smtClean="0">
                <a:latin typeface="Comic Sans MS" pitchFamily="66" charset="0"/>
              </a:rPr>
            </a:br>
            <a:r>
              <a:rPr lang="ru-RU" sz="2400" smtClean="0">
                <a:latin typeface="Arial Narrow" pitchFamily="34" charset="0"/>
              </a:rPr>
              <a:t>Если существительное заканчивается </a:t>
            </a:r>
            <a:endParaRPr lang="en-US" sz="2400" smtClean="0">
              <a:latin typeface="Arial Narrow" pitchFamily="34" charset="0"/>
            </a:endParaRPr>
          </a:p>
          <a:p>
            <a:pPr marL="341313" indent="-341313">
              <a:lnSpc>
                <a:spcPct val="80000"/>
              </a:lnSpc>
              <a:spcBef>
                <a:spcPts val="6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на согласную + y</a:t>
            </a:r>
            <a:r>
              <a:rPr lang="ru-RU" sz="2400" smtClean="0">
                <a:latin typeface="Comic Sans MS" pitchFamily="66" charset="0"/>
              </a:rPr>
              <a:t>, </a:t>
            </a:r>
            <a:r>
              <a:rPr lang="ru-RU" sz="2400" smtClean="0">
                <a:latin typeface="Arial Narrow" pitchFamily="34" charset="0"/>
              </a:rPr>
              <a:t>то y заменяется на </a:t>
            </a:r>
            <a:r>
              <a:rPr lang="ru-RU" sz="24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ies</a:t>
            </a:r>
            <a:r>
              <a:rPr lang="ru-RU" sz="2400" smtClean="0">
                <a:latin typeface="Comic Sans MS" pitchFamily="66" charset="0"/>
              </a:rPr>
              <a:t>, </a:t>
            </a:r>
            <a:r>
              <a:rPr lang="ru-RU" sz="2400" smtClean="0">
                <a:latin typeface="Arial Narrow" pitchFamily="34" charset="0"/>
              </a:rPr>
              <a:t>например</a:t>
            </a:r>
            <a:r>
              <a:rPr lang="ru-RU" sz="2400" smtClean="0">
                <a:latin typeface="Comic Sans MS" pitchFamily="66" charset="0"/>
              </a:rPr>
              <a:t/>
            </a:r>
            <a:br>
              <a:rPr lang="ru-RU" sz="2400" smtClean="0">
                <a:latin typeface="Comic Sans MS" pitchFamily="66" charset="0"/>
              </a:rPr>
            </a:br>
            <a:r>
              <a:rPr lang="ru-RU" sz="2400" smtClean="0">
                <a:latin typeface="Comic Sans MS" pitchFamily="66" charset="0"/>
              </a:rPr>
              <a:t/>
            </a:r>
            <a:br>
              <a:rPr lang="ru-RU" sz="2400" smtClean="0">
                <a:latin typeface="Comic Sans MS" pitchFamily="66" charset="0"/>
              </a:rPr>
            </a:br>
            <a:r>
              <a:rPr lang="ru-RU" sz="2400" smtClean="0">
                <a:solidFill>
                  <a:srgbClr val="333399"/>
                </a:solidFill>
                <a:latin typeface="Comic Sans MS" pitchFamily="66" charset="0"/>
              </a:rPr>
              <a:t>lady - ladies, city - cities, baby - babies</a:t>
            </a:r>
            <a:br>
              <a:rPr lang="ru-RU" sz="2400" smtClean="0">
                <a:solidFill>
                  <a:srgbClr val="333399"/>
                </a:solidFill>
                <a:latin typeface="Comic Sans MS" pitchFamily="66" charset="0"/>
              </a:rPr>
            </a:br>
            <a:endParaRPr lang="ru-RU" sz="2400" smtClean="0">
              <a:solidFill>
                <a:srgbClr val="333399"/>
              </a:solidFill>
              <a:latin typeface="Comic Sans MS" pitchFamily="66" charset="0"/>
            </a:endParaRPr>
          </a:p>
          <a:p>
            <a:pPr marL="341313" indent="-341313">
              <a:lnSpc>
                <a:spcPct val="80000"/>
              </a:lnSpc>
              <a:spcBef>
                <a:spcPts val="600"/>
              </a:spcBef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400" smtClean="0">
              <a:latin typeface="Comic Sans MS" pitchFamily="66" charset="0"/>
            </a:endParaRPr>
          </a:p>
          <a:p>
            <a:pPr marL="341313" indent="-341313">
              <a:lnSpc>
                <a:spcPct val="80000"/>
              </a:lnSpc>
              <a:spcBef>
                <a:spcPts val="600"/>
              </a:spcBef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400" smtClean="0">
              <a:latin typeface="Comic Sans MS" pitchFamily="66" charset="0"/>
            </a:endParaRPr>
          </a:p>
          <a:p>
            <a:pPr marL="341313" indent="-341313">
              <a:lnSpc>
                <a:spcPct val="80000"/>
              </a:lnSpc>
              <a:spcBef>
                <a:spcPts val="600"/>
              </a:spcBef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400" smtClean="0">
              <a:latin typeface="Comic Sans MS" pitchFamily="66" charset="0"/>
            </a:endParaRPr>
          </a:p>
          <a:p>
            <a:pPr marL="341313" indent="-341313">
              <a:lnSpc>
                <a:spcPct val="80000"/>
              </a:lnSpc>
              <a:spcBef>
                <a:spcPts val="600"/>
              </a:spcBef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sz="2400" smtClean="0">
              <a:latin typeface="Comic Sans MS" pitchFamily="66" charset="0"/>
            </a:endParaRPr>
          </a:p>
          <a:p>
            <a:pPr marL="341313" indent="-341313">
              <a:lnSpc>
                <a:spcPct val="80000"/>
              </a:lnSpc>
              <a:spcBef>
                <a:spcPts val="600"/>
              </a:spcBef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smtClean="0">
                <a:latin typeface="Comic Sans MS" pitchFamily="66" charset="0"/>
              </a:rPr>
              <a:t/>
            </a:r>
            <a:br>
              <a:rPr lang="ru-RU" sz="2400" smtClean="0">
                <a:latin typeface="Comic Sans MS" pitchFamily="66" charset="0"/>
              </a:rPr>
            </a:br>
            <a:endParaRPr lang="ru-RU" sz="2400" smtClean="0">
              <a:latin typeface="Comic Sans MS" pitchFamily="66" charset="0"/>
            </a:endParaRPr>
          </a:p>
          <a:p>
            <a:pPr marL="341313" indent="-341313">
              <a:buFont typeface="Comic Sans MS" pitchFamily="66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 smtClean="0">
                <a:latin typeface="Arial Narrow" pitchFamily="34" charset="0"/>
              </a:rPr>
              <a:t>Если существительное заканчивается </a:t>
            </a:r>
            <a:r>
              <a:rPr lang="ru-RU" sz="2400" smtClean="0">
                <a:solidFill>
                  <a:srgbClr val="C00000"/>
                </a:solidFill>
                <a:latin typeface="Comic Sans MS" pitchFamily="66" charset="0"/>
              </a:rPr>
              <a:t>на гласную </a:t>
            </a:r>
            <a:r>
              <a:rPr lang="ru-RU" sz="2400" smtClean="0">
                <a:solidFill>
                  <a:srgbClr val="FF0000"/>
                </a:solidFill>
                <a:latin typeface="Comic Sans MS" pitchFamily="66" charset="0"/>
              </a:rPr>
              <a:t>+ y</a:t>
            </a:r>
            <a:r>
              <a:rPr lang="ru-RU" sz="2400" smtClean="0">
                <a:latin typeface="Comic Sans MS" pitchFamily="66" charset="0"/>
              </a:rPr>
              <a:t>, </a:t>
            </a:r>
            <a:r>
              <a:rPr lang="ru-RU" sz="2400" smtClean="0">
                <a:latin typeface="Arial Narrow" pitchFamily="34" charset="0"/>
              </a:rPr>
              <a:t>то прибавляем к существительному</a:t>
            </a:r>
            <a:r>
              <a:rPr lang="ru-RU" sz="2400" smtClean="0">
                <a:latin typeface="Comic Sans MS" pitchFamily="66" charset="0"/>
              </a:rPr>
              <a:t> </a:t>
            </a:r>
            <a:r>
              <a:rPr lang="en-US" sz="24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</a:t>
            </a:r>
            <a:r>
              <a:rPr lang="ru-RU" sz="24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</a:t>
            </a:r>
            <a:r>
              <a:rPr lang="ru-RU" sz="2400" smtClean="0">
                <a:latin typeface="Comic Sans MS" pitchFamily="66" charset="0"/>
              </a:rPr>
              <a:t>, </a:t>
            </a:r>
            <a:r>
              <a:rPr lang="ru-RU" sz="2400" smtClean="0">
                <a:latin typeface="Arial Narrow" pitchFamily="34" charset="0"/>
              </a:rPr>
              <a:t>например</a:t>
            </a:r>
            <a:r>
              <a:rPr lang="ru-RU" sz="2400" smtClean="0">
                <a:latin typeface="Comic Sans MS" pitchFamily="66" charset="0"/>
              </a:rPr>
              <a:t/>
            </a:r>
            <a:br>
              <a:rPr lang="ru-RU" sz="2400" smtClean="0">
                <a:latin typeface="Comic Sans MS" pitchFamily="66" charset="0"/>
              </a:rPr>
            </a:br>
            <a:r>
              <a:rPr lang="ru-RU" sz="2400" smtClean="0">
                <a:latin typeface="Comic Sans MS" pitchFamily="66" charset="0"/>
              </a:rPr>
              <a:t/>
            </a:r>
            <a:br>
              <a:rPr lang="ru-RU" sz="2400" smtClean="0">
                <a:latin typeface="Comic Sans MS" pitchFamily="66" charset="0"/>
              </a:rPr>
            </a:br>
            <a:r>
              <a:rPr lang="ru-RU" sz="2400" smtClean="0">
                <a:solidFill>
                  <a:srgbClr val="333399"/>
                </a:solidFill>
                <a:latin typeface="Comic Sans MS" pitchFamily="66" charset="0"/>
              </a:rPr>
              <a:t>boy – boys</a:t>
            </a:r>
            <a:r>
              <a:rPr lang="en-US" sz="2400" smtClean="0">
                <a:solidFill>
                  <a:srgbClr val="333399"/>
                </a:solidFill>
                <a:latin typeface="Comic Sans MS" pitchFamily="66" charset="0"/>
              </a:rPr>
              <a:t>, toy - toys</a:t>
            </a:r>
            <a:r>
              <a:rPr lang="ru-RU" sz="2400" smtClean="0">
                <a:solidFill>
                  <a:srgbClr val="333399"/>
                </a:solidFill>
                <a:latin typeface="Comic Sans MS" pitchFamily="66" charset="0"/>
              </a:rPr>
              <a:t/>
            </a:r>
            <a:br>
              <a:rPr lang="ru-RU" sz="2400" smtClean="0">
                <a:solidFill>
                  <a:srgbClr val="333399"/>
                </a:solidFill>
                <a:latin typeface="Comic Sans MS" pitchFamily="66" charset="0"/>
              </a:rPr>
            </a:br>
            <a:endParaRPr lang="ru-RU" sz="2400" smtClean="0">
              <a:solidFill>
                <a:srgbClr val="333399"/>
              </a:solidFill>
              <a:latin typeface="Comic Sans MS" pitchFamily="66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59698">
            <a:off x="1069975" y="2239963"/>
            <a:ext cx="17145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429000" y="3200400"/>
            <a:ext cx="220980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>
              <a:spcBef>
                <a:spcPts val="2250"/>
              </a:spcBef>
              <a:buClr>
                <a:srgbClr val="FF0000"/>
              </a:buClr>
              <a:buFont typeface="Comic Sans MS" pitchFamily="66" charset="0"/>
              <a:buNone/>
            </a:pPr>
            <a:r>
              <a:rPr lang="en-US" sz="3600">
                <a:solidFill>
                  <a:srgbClr val="FF0000"/>
                </a:solidFill>
                <a:latin typeface="Comic Sans MS" pitchFamily="66" charset="0"/>
              </a:rPr>
              <a:t>+ ies</a:t>
            </a:r>
          </a:p>
        </p:txBody>
      </p:sp>
      <p:pic>
        <p:nvPicPr>
          <p:cNvPr id="5" name="Рисунок 4" descr="a1b6d859f9e7ec873086a4edaf71c2db_600.jpg"/>
          <p:cNvPicPr>
            <a:picLocks noChangeAspect="1"/>
          </p:cNvPicPr>
          <p:nvPr/>
        </p:nvPicPr>
        <p:blipFill>
          <a:blip r:embed="rId4"/>
          <a:srcRect l="8425" t="56250" r="5099"/>
          <a:stretch>
            <a:fillRect/>
          </a:stretch>
        </p:blipFill>
        <p:spPr>
          <a:xfrm>
            <a:off x="5286380" y="2285992"/>
            <a:ext cx="2547266" cy="1714492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285875" y="3786188"/>
            <a:ext cx="1981200" cy="4603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333399"/>
              </a:buClr>
              <a:buFont typeface="Comic Sans MS" pitchFamily="66" charset="0"/>
              <a:buNone/>
            </a:pPr>
            <a:r>
              <a:rPr lang="ru-RU" sz="2400" b="1">
                <a:solidFill>
                  <a:srgbClr val="333399"/>
                </a:solidFill>
                <a:latin typeface="Comic Sans MS" pitchFamily="66" charset="0"/>
              </a:rPr>
              <a:t>butterfly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143500" y="3857625"/>
            <a:ext cx="2362200" cy="4603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333399"/>
              </a:buClr>
              <a:buFont typeface="Comic Sans MS" pitchFamily="66" charset="0"/>
              <a:buNone/>
            </a:pPr>
            <a:r>
              <a:rPr lang="en-US" sz="2400" b="1">
                <a:solidFill>
                  <a:srgbClr val="333399"/>
                </a:solidFill>
                <a:latin typeface="Comic Sans MS" pitchFamily="66" charset="0"/>
              </a:rPr>
              <a:t>butterflies</a:t>
            </a:r>
          </a:p>
        </p:txBody>
      </p:sp>
    </p:spTree>
    <p:extLst>
      <p:ext uri="{BB962C8B-B14F-4D97-AF65-F5344CB8AC3E}">
        <p14:creationId xmlns:p14="http://schemas.microsoft.com/office/powerpoint/2010/main" val="35603384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63</Words>
  <Application>Microsoft Office PowerPoint</Application>
  <PresentationFormat>Экран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Ирча</dc:creator>
  <cp:lastModifiedBy>Ирча</cp:lastModifiedBy>
  <cp:revision>3</cp:revision>
  <dcterms:created xsi:type="dcterms:W3CDTF">2012-12-01T14:24:14Z</dcterms:created>
  <dcterms:modified xsi:type="dcterms:W3CDTF">2012-12-01T15:22:37Z</dcterms:modified>
</cp:coreProperties>
</file>