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98" r:id="rId2"/>
    <p:sldId id="261" r:id="rId3"/>
    <p:sldId id="265" r:id="rId4"/>
    <p:sldId id="271" r:id="rId5"/>
    <p:sldId id="275" r:id="rId6"/>
    <p:sldId id="284" r:id="rId7"/>
    <p:sldId id="301" r:id="rId8"/>
    <p:sldId id="281" r:id="rId9"/>
    <p:sldId id="300" r:id="rId10"/>
    <p:sldId id="276" r:id="rId11"/>
    <p:sldId id="282" r:id="rId12"/>
    <p:sldId id="30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5E65"/>
    <a:srgbClr val="CC6600"/>
    <a:srgbClr val="FFCC99"/>
    <a:srgbClr val="8258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74224C7-34E2-4954-BFED-5B756679A474}" type="datetimeFigureOut">
              <a:rPr lang="ru-RU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BCCA4CD-A01C-485D-9E15-32345D683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6250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8AB8DE-A062-43D7-9F7D-E7C2980BB053}" type="datetimeFigureOut">
              <a:rPr lang="ru-RU" smtClean="0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63A389-8CFA-440B-A3D1-AC4FA66D36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E9B549-504E-4501-8FCB-0A62D1BF2D9D}" type="datetimeFigureOut">
              <a:rPr lang="ru-RU" smtClean="0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C8E16-387D-47F6-8960-6A3E90DE24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A1EBA3-CF54-4EA4-91E2-B3CC5BB4D8B0}" type="datetimeFigureOut">
              <a:rPr lang="ru-RU" smtClean="0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87464-A6B7-468F-B9B2-60AFC04DF9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22BE50-D16F-4097-A775-FB689B74A6F3}" type="datetimeFigureOut">
              <a:rPr lang="ru-RU" smtClean="0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AA9649-387A-4A65-A5E8-5DBC68F29F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A2BB35-6897-4381-B97D-FCCC6B4A1D08}" type="datetimeFigureOut">
              <a:rPr lang="ru-RU" smtClean="0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19C70-C1C5-4881-B879-89C57D0311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B53548-205F-4593-94AC-812EB29320C7}" type="datetimeFigureOut">
              <a:rPr lang="ru-RU" smtClean="0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2398F5-CF0B-416D-B6B3-80829603D8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702C14-FF13-459A-A915-ECC6E5281F2C}" type="datetimeFigureOut">
              <a:rPr lang="ru-RU" smtClean="0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86D36F-D036-4EEF-9EBD-C002194A61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EA1EA-A198-4354-A2AC-0EAAEBA7D47E}" type="datetimeFigureOut">
              <a:rPr lang="ru-RU" smtClean="0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584F86-AAA5-4857-9E0D-C1B9015E22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3D7453-4938-4E28-912C-086BBE9FE281}" type="datetimeFigureOut">
              <a:rPr lang="ru-RU" smtClean="0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5CFFFE-0F0B-48D1-8DBB-8C05CC8751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A6AAE3-24BC-4786-9763-C8DC921EE7C0}" type="datetimeFigureOut">
              <a:rPr lang="ru-RU" smtClean="0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0CAA3E-754D-4362-94F9-FD716335A5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FE2E8C-A3FE-4A0C-A1D9-BF89ED0A7406}" type="datetimeFigureOut">
              <a:rPr lang="ru-RU" smtClean="0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28E060-313D-4033-A9B6-5896FE2A33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5431A5A-A318-4577-9C50-EEA785030C81}" type="datetimeFigureOut">
              <a:rPr lang="ru-RU" smtClean="0"/>
              <a:pPr>
                <a:defRPr/>
              </a:pPr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41892B4-2648-45B4-9DC9-52545C0555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1071563" y="1500188"/>
            <a:ext cx="314325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Новые подходы к преподаванию иностранного языка и их отражение в УМК </a:t>
            </a:r>
            <a:endParaRPr lang="ru-RU" sz="32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ru-RU" sz="32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ru-RU" sz="32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ru-RU" sz="32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ru-RU" sz="32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ru-RU" sz="32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ru-RU" sz="32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5214938" y="928688"/>
            <a:ext cx="300037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6572250" y="3857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>
            <a:off x="3932238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42" name="Прямоугольник 6"/>
          <p:cNvSpPr>
            <a:spLocks noChangeArrowheads="1"/>
          </p:cNvSpPr>
          <p:nvPr/>
        </p:nvSpPr>
        <p:spPr bwMode="auto">
          <a:xfrm>
            <a:off x="3771900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43" name="Прямоугольник 7"/>
          <p:cNvSpPr>
            <a:spLocks noChangeArrowheads="1"/>
          </p:cNvSpPr>
          <p:nvPr/>
        </p:nvSpPr>
        <p:spPr bwMode="auto">
          <a:xfrm>
            <a:off x="3883025" y="324485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44" name="TextBox 8"/>
          <p:cNvSpPr txBox="1">
            <a:spLocks noChangeArrowheads="1"/>
          </p:cNvSpPr>
          <p:nvPr/>
        </p:nvSpPr>
        <p:spPr bwMode="auto">
          <a:xfrm>
            <a:off x="5214939" y="4643438"/>
            <a:ext cx="360553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  <a:latin typeface="Calibri" pitchFamily="34" charset="0"/>
              </a:rPr>
              <a:t>Гайнетдинова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 Гузель </a:t>
            </a:r>
            <a:r>
              <a:rPr lang="ru-RU" b="1" dirty="0" err="1" smtClean="0">
                <a:solidFill>
                  <a:srgbClr val="C00000"/>
                </a:solidFill>
                <a:latin typeface="Calibri" pitchFamily="34" charset="0"/>
              </a:rPr>
              <a:t>Абузаровна</a:t>
            </a: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МБОУ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«СОШ </a:t>
            </a:r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№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1»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г. </a:t>
            </a:r>
            <a:r>
              <a:rPr lang="ru-RU" b="1" smtClean="0">
                <a:solidFill>
                  <a:srgbClr val="C00000"/>
                </a:solidFill>
                <a:latin typeface="Calibri" pitchFamily="34" charset="0"/>
              </a:rPr>
              <a:t>Менделеевск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, РТ</a:t>
            </a: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54274" name="Picture 2" descr="C:\Users\гузель\Desktop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077" y="836712"/>
            <a:ext cx="2466646" cy="172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75" name="Picture 3" descr="C:\Users\гузель\Desktop\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077" y="2708920"/>
            <a:ext cx="2466646" cy="1646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Прямоугольник 4"/>
          <p:cNvSpPr>
            <a:spLocks noChangeArrowheads="1"/>
          </p:cNvSpPr>
          <p:nvPr/>
        </p:nvSpPr>
        <p:spPr bwMode="auto">
          <a:xfrm>
            <a:off x="5286375" y="3857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7" name="Прямоугольник 5"/>
          <p:cNvSpPr>
            <a:spLocks noChangeArrowheads="1"/>
          </p:cNvSpPr>
          <p:nvPr/>
        </p:nvSpPr>
        <p:spPr bwMode="auto">
          <a:xfrm>
            <a:off x="3932238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8" name="Прямоугольник 6"/>
          <p:cNvSpPr>
            <a:spLocks noChangeArrowheads="1"/>
          </p:cNvSpPr>
          <p:nvPr/>
        </p:nvSpPr>
        <p:spPr bwMode="auto">
          <a:xfrm>
            <a:off x="3771900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9" name="Прямоугольник 7"/>
          <p:cNvSpPr>
            <a:spLocks noChangeArrowheads="1"/>
          </p:cNvSpPr>
          <p:nvPr/>
        </p:nvSpPr>
        <p:spPr bwMode="auto">
          <a:xfrm>
            <a:off x="3883025" y="324485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1" name="TextBox 8"/>
          <p:cNvSpPr txBox="1">
            <a:spLocks noChangeArrowheads="1"/>
          </p:cNvSpPr>
          <p:nvPr/>
        </p:nvSpPr>
        <p:spPr bwMode="auto">
          <a:xfrm>
            <a:off x="1071563" y="1000125"/>
            <a:ext cx="321468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Верещагина И.Н., Афанасьева О.В. Английский язык.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(“</a:t>
            </a:r>
            <a:r>
              <a:rPr lang="ru-RU" b="1" dirty="0" err="1">
                <a:solidFill>
                  <a:srgbClr val="C00000"/>
                </a:solidFill>
                <a:latin typeface="Calibri" pitchFamily="34" charset="0"/>
              </a:rPr>
              <a:t>English</a:t>
            </a:r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”) [Просвещение] </a:t>
            </a:r>
          </a:p>
        </p:txBody>
      </p:sp>
      <p:sp>
        <p:nvSpPr>
          <p:cNvPr id="21513" name="Прямоугольник 9"/>
          <p:cNvSpPr>
            <a:spLocks noChangeArrowheads="1"/>
          </p:cNvSpPr>
          <p:nvPr/>
        </p:nvSpPr>
        <p:spPr bwMode="auto">
          <a:xfrm>
            <a:off x="971600" y="2132856"/>
            <a:ext cx="331465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latin typeface="Calibri" pitchFamily="34" charset="0"/>
              </a:rPr>
              <a:t>УМК предназначен для школ с углубленным изучением английского языка </a:t>
            </a:r>
          </a:p>
          <a:p>
            <a:r>
              <a:rPr lang="ru-RU" sz="1600" b="1" dirty="0">
                <a:latin typeface="Calibri" pitchFamily="34" charset="0"/>
              </a:rPr>
              <a:t>В УМК нашли свое отражение как новые тенденции в преподавании языка, так и традиционная, классическая школа, в которой язык изучается глубоко и основательно, а все навыки и умения владения им получают свое постепенное развитие. </a:t>
            </a:r>
          </a:p>
        </p:txBody>
      </p:sp>
      <p:sp>
        <p:nvSpPr>
          <p:cNvPr id="21514" name="Прямоугольник 10"/>
          <p:cNvSpPr>
            <a:spLocks noChangeArrowheads="1"/>
          </p:cNvSpPr>
          <p:nvPr/>
        </p:nvSpPr>
        <p:spPr bwMode="auto">
          <a:xfrm>
            <a:off x="5286375" y="1923456"/>
            <a:ext cx="314325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  <a:latin typeface="Calibri" pitchFamily="34" charset="0"/>
              </a:rPr>
              <a:t>Основная цель курса – развитие коммуникативной компетентности учащихся на уровне, позволяющем успешно решать коммуникативные задачи в разнообразных ситуациях англоязычного общения. </a:t>
            </a:r>
          </a:p>
          <a:p>
            <a:r>
              <a:rPr lang="ru-RU" sz="1400" b="1" dirty="0">
                <a:solidFill>
                  <a:srgbClr val="C00000"/>
                </a:solidFill>
                <a:latin typeface="Calibri" pitchFamily="34" charset="0"/>
              </a:rPr>
              <a:t>Особенности УМК: </a:t>
            </a:r>
          </a:p>
          <a:p>
            <a:r>
              <a:rPr lang="ru-RU" sz="1400" b="1" dirty="0">
                <a:solidFill>
                  <a:srgbClr val="C00000"/>
                </a:solidFill>
                <a:latin typeface="Calibri" pitchFamily="34" charset="0"/>
              </a:rPr>
              <a:t>•	основан на реальных аутентичных ситуациях; </a:t>
            </a:r>
          </a:p>
          <a:p>
            <a:r>
              <a:rPr lang="ru-RU" sz="1400" b="1" dirty="0">
                <a:solidFill>
                  <a:srgbClr val="C00000"/>
                </a:solidFill>
                <a:latin typeface="Calibri" pitchFamily="34" charset="0"/>
              </a:rPr>
              <a:t>•	адаптирован до уровня, на котором англичанин разговаривает с иностранцами; </a:t>
            </a:r>
          </a:p>
          <a:p>
            <a:r>
              <a:rPr lang="ru-RU" sz="1400" b="1" dirty="0">
                <a:solidFill>
                  <a:srgbClr val="C00000"/>
                </a:solidFill>
                <a:latin typeface="Calibri" pitchFamily="34" charset="0"/>
              </a:rPr>
              <a:t>•	рассчитан на обычную среднюю школу, в которой обучаются ученики с разными способностями, </a:t>
            </a: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</a:rPr>
              <a:t>и</a:t>
            </a:r>
            <a:endParaRPr lang="ru-RU" sz="1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86374" y="836712"/>
            <a:ext cx="27420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Деревянко Н.Н., Жаворонкова С.В., Карпова Л.Г. и др. Английский язык</a:t>
            </a:r>
            <a:r>
              <a:rPr lang="ru-RU" sz="1400" dirty="0" smtClean="0"/>
              <a:t>.. </a:t>
            </a:r>
            <a:r>
              <a:rPr lang="ru-RU" sz="1400" dirty="0"/>
              <a:t>(“</a:t>
            </a:r>
            <a:r>
              <a:rPr lang="en-US" sz="1400" dirty="0"/>
              <a:t>New Millennium English”) [</a:t>
            </a:r>
            <a:r>
              <a:rPr lang="ru-RU" sz="1400" dirty="0"/>
              <a:t>Титул]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3969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Прямоугольник 4"/>
          <p:cNvSpPr>
            <a:spLocks noChangeArrowheads="1"/>
          </p:cNvSpPr>
          <p:nvPr/>
        </p:nvSpPr>
        <p:spPr bwMode="auto">
          <a:xfrm>
            <a:off x="5286375" y="3857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1" name="Прямоугольник 5"/>
          <p:cNvSpPr>
            <a:spLocks noChangeArrowheads="1"/>
          </p:cNvSpPr>
          <p:nvPr/>
        </p:nvSpPr>
        <p:spPr bwMode="auto">
          <a:xfrm>
            <a:off x="3932238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2" name="Прямоугольник 6"/>
          <p:cNvSpPr>
            <a:spLocks noChangeArrowheads="1"/>
          </p:cNvSpPr>
          <p:nvPr/>
        </p:nvSpPr>
        <p:spPr bwMode="auto">
          <a:xfrm>
            <a:off x="3771900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3" name="Прямоугольник 7"/>
          <p:cNvSpPr>
            <a:spLocks noChangeArrowheads="1"/>
          </p:cNvSpPr>
          <p:nvPr/>
        </p:nvSpPr>
        <p:spPr bwMode="auto">
          <a:xfrm>
            <a:off x="3883025" y="324485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9" name="Прямоугольник 17"/>
          <p:cNvSpPr>
            <a:spLocks noChangeArrowheads="1"/>
          </p:cNvSpPr>
          <p:nvPr/>
        </p:nvSpPr>
        <p:spPr bwMode="auto">
          <a:xfrm>
            <a:off x="1113418" y="1700809"/>
            <a:ext cx="3244269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  <a:latin typeface="Calibri" pitchFamily="34" charset="0"/>
              </a:rPr>
              <a:t>Особенности УМК: </a:t>
            </a:r>
          </a:p>
          <a:p>
            <a:r>
              <a:rPr lang="ru-RU" sz="1600" b="1" dirty="0">
                <a:solidFill>
                  <a:srgbClr val="C00000"/>
                </a:solidFill>
                <a:latin typeface="Calibri" pitchFamily="34" charset="0"/>
              </a:rPr>
              <a:t>• ориентация курса на реальную ситуацию общеобразовательной школы, на условия работы в </a:t>
            </a:r>
            <a:r>
              <a:rPr lang="ru-RU" sz="1600" b="1" dirty="0" err="1">
                <a:solidFill>
                  <a:srgbClr val="C00000"/>
                </a:solidFill>
                <a:latin typeface="Calibri" pitchFamily="34" charset="0"/>
              </a:rPr>
              <a:t>разноуровневых</a:t>
            </a:r>
            <a:r>
              <a:rPr lang="ru-RU" sz="1600" b="1" dirty="0">
                <a:solidFill>
                  <a:srgbClr val="C00000"/>
                </a:solidFill>
                <a:latin typeface="Calibri" pitchFamily="34" charset="0"/>
              </a:rPr>
              <a:t> группах; </a:t>
            </a:r>
          </a:p>
          <a:p>
            <a:r>
              <a:rPr lang="ru-RU" sz="1600" b="1" dirty="0">
                <a:solidFill>
                  <a:srgbClr val="C00000"/>
                </a:solidFill>
                <a:latin typeface="Calibri" pitchFamily="34" charset="0"/>
              </a:rPr>
              <a:t>• сюжетное построение; </a:t>
            </a:r>
          </a:p>
          <a:p>
            <a:r>
              <a:rPr lang="ru-RU" sz="1600" b="1" dirty="0">
                <a:solidFill>
                  <a:srgbClr val="C00000"/>
                </a:solidFill>
                <a:latin typeface="Calibri" pitchFamily="34" charset="0"/>
              </a:rPr>
              <a:t>• социокультурная направленность курса; </a:t>
            </a:r>
          </a:p>
          <a:p>
            <a:r>
              <a:rPr lang="ru-RU" sz="1600" b="1" dirty="0">
                <a:solidFill>
                  <a:srgbClr val="C00000"/>
                </a:solidFill>
                <a:latin typeface="Calibri" pitchFamily="34" charset="0"/>
              </a:rPr>
              <a:t>• воспитательный характер курса; </a:t>
            </a:r>
          </a:p>
          <a:p>
            <a:r>
              <a:rPr lang="ru-RU" sz="1600" b="1" dirty="0">
                <a:solidFill>
                  <a:srgbClr val="C00000"/>
                </a:solidFill>
                <a:latin typeface="Calibri" pitchFamily="34" charset="0"/>
              </a:rPr>
              <a:t>• использование игр; </a:t>
            </a:r>
          </a:p>
          <a:p>
            <a:r>
              <a:rPr lang="ru-RU" sz="1600" b="1" dirty="0">
                <a:solidFill>
                  <a:srgbClr val="C00000"/>
                </a:solidFill>
                <a:latin typeface="Calibri" pitchFamily="34" charset="0"/>
              </a:rPr>
              <a:t>• использование стихов и песен; </a:t>
            </a:r>
          </a:p>
          <a:p>
            <a:r>
              <a:rPr lang="ru-RU" sz="1600" b="1" dirty="0">
                <a:solidFill>
                  <a:srgbClr val="C00000"/>
                </a:solidFill>
                <a:latin typeface="Calibri" pitchFamily="34" charset="0"/>
              </a:rPr>
              <a:t>• грамматика в образах;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28688" y="785813"/>
            <a:ext cx="3429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Кауфман К.И., Кауфман М.Ю. Английский </a:t>
            </a:r>
            <a:r>
              <a:rPr lang="ru-RU" sz="1400" dirty="0" smtClean="0"/>
              <a:t>язык. </a:t>
            </a:r>
            <a:r>
              <a:rPr lang="ru-RU" sz="1400" dirty="0"/>
              <a:t>(“</a:t>
            </a:r>
            <a:r>
              <a:rPr lang="en-US" sz="1400" dirty="0"/>
              <a:t>Happy English.ru”) [</a:t>
            </a:r>
            <a:r>
              <a:rPr lang="ru-RU" sz="1400" dirty="0"/>
              <a:t>Титул]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70524" y="908721"/>
            <a:ext cx="306191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err="1"/>
              <a:t>Кузовлев</a:t>
            </a:r>
            <a:r>
              <a:rPr lang="ru-RU" sz="1400" dirty="0"/>
              <a:t> В.П., Лапа Н.М., Костина И.П. и др. Английский язык. </a:t>
            </a:r>
            <a:r>
              <a:rPr lang="ru-RU" sz="1400" dirty="0" smtClean="0"/>
              <a:t>(“</a:t>
            </a:r>
            <a:r>
              <a:rPr lang="ru-RU" sz="1400" dirty="0" err="1"/>
              <a:t>English</a:t>
            </a:r>
            <a:r>
              <a:rPr lang="ru-RU" sz="1400" dirty="0"/>
              <a:t>”) [Просвещение] </a:t>
            </a:r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endParaRPr lang="ru-RU" sz="1400" dirty="0"/>
          </a:p>
          <a:p>
            <a:r>
              <a:rPr lang="ru-RU" sz="1400" dirty="0">
                <a:solidFill>
                  <a:srgbClr val="C00000"/>
                </a:solidFill>
              </a:rPr>
              <a:t>УМК разработаны на основе методической концепции коммуникативного иноязычного образования, которая обеспечивает не только обучение английскому языку, но и развивает индивидуальность ученика в диалоге культур.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3969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Прямоугольник 4"/>
          <p:cNvSpPr>
            <a:spLocks noChangeArrowheads="1"/>
          </p:cNvSpPr>
          <p:nvPr/>
        </p:nvSpPr>
        <p:spPr bwMode="auto">
          <a:xfrm>
            <a:off x="5286375" y="3857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1" name="Прямоугольник 5"/>
          <p:cNvSpPr>
            <a:spLocks noChangeArrowheads="1"/>
          </p:cNvSpPr>
          <p:nvPr/>
        </p:nvSpPr>
        <p:spPr bwMode="auto">
          <a:xfrm>
            <a:off x="3932238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2" name="Прямоугольник 6"/>
          <p:cNvSpPr>
            <a:spLocks noChangeArrowheads="1"/>
          </p:cNvSpPr>
          <p:nvPr/>
        </p:nvSpPr>
        <p:spPr bwMode="auto">
          <a:xfrm>
            <a:off x="3771900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3" name="Прямоугольник 7"/>
          <p:cNvSpPr>
            <a:spLocks noChangeArrowheads="1"/>
          </p:cNvSpPr>
          <p:nvPr/>
        </p:nvSpPr>
        <p:spPr bwMode="auto">
          <a:xfrm>
            <a:off x="3883025" y="324485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148" y="1867427"/>
            <a:ext cx="3583641" cy="3001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935" y="1821389"/>
            <a:ext cx="3007135" cy="3047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703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Прямоугольник 2"/>
          <p:cNvSpPr>
            <a:spLocks noChangeArrowheads="1"/>
          </p:cNvSpPr>
          <p:nvPr/>
        </p:nvSpPr>
        <p:spPr bwMode="auto">
          <a:xfrm>
            <a:off x="1071563" y="1500188"/>
            <a:ext cx="314325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Calibri" pitchFamily="34" charset="0"/>
              </a:rPr>
              <a:t>Современные подходы к преподаванию иностранного 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языка</a:t>
            </a:r>
            <a:endParaRPr lang="ru-RU" sz="32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endParaRPr lang="ru-RU" sz="32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ru-RU" sz="32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ru-RU" sz="32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ru-RU" sz="32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ru-RU" sz="32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ru-RU" sz="32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5286300" y="836712"/>
            <a:ext cx="3000375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endParaRPr lang="ru-RU" sz="2400" b="1" dirty="0" smtClean="0">
              <a:latin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err="1" smtClean="0">
                <a:latin typeface="Calibri" pitchFamily="34" charset="0"/>
              </a:rPr>
              <a:t>Деятельностный</a:t>
            </a:r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ru-RU" sz="2000" b="1" dirty="0">
                <a:latin typeface="Calibri" pitchFamily="34" charset="0"/>
              </a:rPr>
              <a:t>и </a:t>
            </a:r>
            <a:r>
              <a:rPr lang="ru-RU" sz="2000" b="1" dirty="0" smtClean="0">
                <a:latin typeface="Calibri" pitchFamily="34" charset="0"/>
              </a:rPr>
              <a:t>личностно-</a:t>
            </a:r>
            <a:r>
              <a:rPr lang="ru-RU" sz="2000" b="1" dirty="0" err="1" smtClean="0">
                <a:latin typeface="Calibri" pitchFamily="34" charset="0"/>
              </a:rPr>
              <a:t>деятельностный</a:t>
            </a:r>
            <a:endParaRPr lang="ru-RU" sz="2000" b="1" dirty="0" smtClean="0">
              <a:latin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ru-RU" sz="2000" b="1" dirty="0">
              <a:latin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err="1" smtClean="0">
                <a:latin typeface="Calibri" pitchFamily="34" charset="0"/>
              </a:rPr>
              <a:t>Компетентностный</a:t>
            </a:r>
            <a:endParaRPr lang="ru-RU" sz="2000" b="1" dirty="0" smtClean="0">
              <a:latin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ru-RU" sz="2000" b="1" dirty="0" smtClean="0">
              <a:latin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err="1" smtClean="0">
                <a:latin typeface="Calibri" pitchFamily="34" charset="0"/>
              </a:rPr>
              <a:t>Когнитивно</a:t>
            </a:r>
            <a:r>
              <a:rPr lang="ru-RU" sz="2000" b="1" dirty="0" smtClean="0">
                <a:latin typeface="Calibri" pitchFamily="34" charset="0"/>
              </a:rPr>
              <a:t>-коммуникативный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000" b="1" dirty="0">
              <a:latin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b="1" dirty="0">
              <a:latin typeface="Calibri" pitchFamily="34" charset="0"/>
              <a:hlinkClick r:id="rId3" action="ppaction://hlinksldjump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latin typeface="Calibri" pitchFamily="34" charset="0"/>
              </a:rPr>
              <a:t>Межкультурный</a:t>
            </a:r>
            <a:endParaRPr lang="ru-RU" sz="2000" dirty="0">
              <a:latin typeface="Calibri" pitchFamily="34" charset="0"/>
            </a:endParaRPr>
          </a:p>
        </p:txBody>
      </p:sp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6572250" y="3857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5" name="Прямоугольник 5"/>
          <p:cNvSpPr>
            <a:spLocks noChangeArrowheads="1"/>
          </p:cNvSpPr>
          <p:nvPr/>
        </p:nvSpPr>
        <p:spPr bwMode="auto">
          <a:xfrm>
            <a:off x="3932238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6" name="Прямоугольник 6"/>
          <p:cNvSpPr>
            <a:spLocks noChangeArrowheads="1"/>
          </p:cNvSpPr>
          <p:nvPr/>
        </p:nvSpPr>
        <p:spPr bwMode="auto">
          <a:xfrm>
            <a:off x="3771900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7" name="Прямоугольник 7"/>
          <p:cNvSpPr>
            <a:spLocks noChangeArrowheads="1"/>
          </p:cNvSpPr>
          <p:nvPr/>
        </p:nvSpPr>
        <p:spPr bwMode="auto">
          <a:xfrm>
            <a:off x="3883025" y="324485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93" y="7694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4"/>
          <p:cNvSpPr>
            <a:spLocks noChangeArrowheads="1"/>
          </p:cNvSpPr>
          <p:nvPr/>
        </p:nvSpPr>
        <p:spPr bwMode="auto">
          <a:xfrm>
            <a:off x="5286375" y="3857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7" name="Прямоугольник 5"/>
          <p:cNvSpPr>
            <a:spLocks noChangeArrowheads="1"/>
          </p:cNvSpPr>
          <p:nvPr/>
        </p:nvSpPr>
        <p:spPr bwMode="auto">
          <a:xfrm>
            <a:off x="3932238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8" name="Прямоугольник 6"/>
          <p:cNvSpPr>
            <a:spLocks noChangeArrowheads="1"/>
          </p:cNvSpPr>
          <p:nvPr/>
        </p:nvSpPr>
        <p:spPr bwMode="auto">
          <a:xfrm>
            <a:off x="3771900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9" name="Прямоугольник 7"/>
          <p:cNvSpPr>
            <a:spLocks noChangeArrowheads="1"/>
          </p:cNvSpPr>
          <p:nvPr/>
        </p:nvSpPr>
        <p:spPr bwMode="auto">
          <a:xfrm>
            <a:off x="3883025" y="324485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2" name="Прямоугольник 10"/>
          <p:cNvSpPr>
            <a:spLocks noChangeArrowheads="1"/>
          </p:cNvSpPr>
          <p:nvPr/>
        </p:nvSpPr>
        <p:spPr bwMode="auto">
          <a:xfrm>
            <a:off x="5286375" y="1500188"/>
            <a:ext cx="295803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Личность развивается в процессе выполнения продуктивной иноязычной речевой деятельности</a:t>
            </a:r>
            <a:endParaRPr lang="ru-RU" b="1" dirty="0"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3105835"/>
            <a:ext cx="27847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/>
              <a:t>Деятельностный</a:t>
            </a:r>
            <a:r>
              <a:rPr lang="ru-RU" sz="2400" dirty="0"/>
              <a:t> и </a:t>
            </a:r>
            <a:r>
              <a:rPr lang="ru-RU" sz="2400" dirty="0" smtClean="0"/>
              <a:t>личностно-</a:t>
            </a:r>
            <a:r>
              <a:rPr lang="ru-RU" sz="2400" dirty="0" err="1" smtClean="0"/>
              <a:t>деятельностный</a:t>
            </a:r>
            <a:r>
              <a:rPr lang="ru-RU" sz="2400" dirty="0" smtClean="0"/>
              <a:t> подход</a:t>
            </a:r>
            <a:endParaRPr lang="ru-RU" sz="2400" dirty="0"/>
          </a:p>
        </p:txBody>
      </p:sp>
      <p:pic>
        <p:nvPicPr>
          <p:cNvPr id="55298" name="Picture 2" descr="C:\Users\гузель\Deskto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904" y="3034457"/>
            <a:ext cx="2943393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Прямоугольник 4"/>
          <p:cNvSpPr>
            <a:spLocks noChangeArrowheads="1"/>
          </p:cNvSpPr>
          <p:nvPr/>
        </p:nvSpPr>
        <p:spPr bwMode="auto">
          <a:xfrm>
            <a:off x="5286375" y="3857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1" name="Прямоугольник 5"/>
          <p:cNvSpPr>
            <a:spLocks noChangeArrowheads="1"/>
          </p:cNvSpPr>
          <p:nvPr/>
        </p:nvSpPr>
        <p:spPr bwMode="auto">
          <a:xfrm>
            <a:off x="3932238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2" name="Прямоугольник 6"/>
          <p:cNvSpPr>
            <a:spLocks noChangeArrowheads="1"/>
          </p:cNvSpPr>
          <p:nvPr/>
        </p:nvSpPr>
        <p:spPr bwMode="auto">
          <a:xfrm>
            <a:off x="3771900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3" name="Прямоугольник 7"/>
          <p:cNvSpPr>
            <a:spLocks noChangeArrowheads="1"/>
          </p:cNvSpPr>
          <p:nvPr/>
        </p:nvSpPr>
        <p:spPr bwMode="auto">
          <a:xfrm>
            <a:off x="3883025" y="324485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5" name="Прямоугольник 9"/>
          <p:cNvSpPr>
            <a:spLocks noChangeArrowheads="1"/>
          </p:cNvSpPr>
          <p:nvPr/>
        </p:nvSpPr>
        <p:spPr bwMode="auto">
          <a:xfrm>
            <a:off x="857250" y="928688"/>
            <a:ext cx="3429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FF0000"/>
                </a:solidFill>
                <a:latin typeface="Calibri" pitchFamily="34" charset="0"/>
              </a:rPr>
              <a:t>Компетентностный</a:t>
            </a: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</a:rPr>
              <a:t> подход</a:t>
            </a:r>
          </a:p>
          <a:p>
            <a:r>
              <a:rPr lang="ru-RU" sz="2800" dirty="0" smtClean="0">
                <a:latin typeface="Calibri" pitchFamily="34" charset="0"/>
              </a:rPr>
              <a:t>Цель: формирование коммуникативной компетенции, понимаемой как способность гибко пользоваться ИЯ в целях общения с учетом различных ситуаций общения.</a:t>
            </a:r>
          </a:p>
          <a:p>
            <a:pPr algn="ctr"/>
            <a:endParaRPr lang="ru-RU" sz="2800" dirty="0">
              <a:latin typeface="Calibri" pitchFamily="34" charset="0"/>
            </a:endParaRPr>
          </a:p>
          <a:p>
            <a:pPr algn="ctr"/>
            <a:endParaRPr lang="ru-RU" sz="2800" dirty="0" smtClean="0">
              <a:latin typeface="Calibri" pitchFamily="34" charset="0"/>
            </a:endParaRPr>
          </a:p>
          <a:p>
            <a:pPr algn="ctr"/>
            <a:endParaRPr lang="ru-RU" sz="2800" dirty="0">
              <a:latin typeface="Calibri" pitchFamily="34" charset="0"/>
            </a:endParaRPr>
          </a:p>
          <a:p>
            <a:pPr algn="ctr"/>
            <a:endParaRPr lang="ru-RU" sz="2800" dirty="0"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14938" y="928688"/>
            <a:ext cx="324549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7030A0"/>
                </a:solidFill>
              </a:rPr>
              <a:t>Когнитивно-коммуникатиный</a:t>
            </a:r>
            <a:r>
              <a:rPr lang="ru-RU" sz="2400" dirty="0" smtClean="0">
                <a:solidFill>
                  <a:srgbClr val="7030A0"/>
                </a:solidFill>
              </a:rPr>
              <a:t> подход</a:t>
            </a:r>
          </a:p>
          <a:p>
            <a:r>
              <a:rPr lang="ru-RU" sz="2400" dirty="0" smtClean="0"/>
              <a:t>Цель: формирование коммуникативной компетенции, при этом особый акцент делается на когнитивном развитии ученика и его способностей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41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Прямоугольник 4"/>
          <p:cNvSpPr>
            <a:spLocks noChangeArrowheads="1"/>
          </p:cNvSpPr>
          <p:nvPr/>
        </p:nvSpPr>
        <p:spPr bwMode="auto">
          <a:xfrm>
            <a:off x="5286375" y="3857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5" name="Прямоугольник 5"/>
          <p:cNvSpPr>
            <a:spLocks noChangeArrowheads="1"/>
          </p:cNvSpPr>
          <p:nvPr/>
        </p:nvSpPr>
        <p:spPr bwMode="auto">
          <a:xfrm>
            <a:off x="3932238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6" name="Прямоугольник 6"/>
          <p:cNvSpPr>
            <a:spLocks noChangeArrowheads="1"/>
          </p:cNvSpPr>
          <p:nvPr/>
        </p:nvSpPr>
        <p:spPr bwMode="auto">
          <a:xfrm>
            <a:off x="3771900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7" name="Прямоугольник 7"/>
          <p:cNvSpPr>
            <a:spLocks noChangeArrowheads="1"/>
          </p:cNvSpPr>
          <p:nvPr/>
        </p:nvSpPr>
        <p:spPr bwMode="auto">
          <a:xfrm>
            <a:off x="3883025" y="324485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9" name="Прямоугольник 9"/>
          <p:cNvSpPr>
            <a:spLocks noChangeArrowheads="1"/>
          </p:cNvSpPr>
          <p:nvPr/>
        </p:nvSpPr>
        <p:spPr bwMode="auto">
          <a:xfrm>
            <a:off x="5000625" y="928688"/>
            <a:ext cx="3286125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Концепция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диалога культур</a:t>
            </a:r>
          </a:p>
          <a:p>
            <a:pPr algn="ctr"/>
            <a:endParaRPr lang="ru-RU" sz="2400" dirty="0" smtClean="0">
              <a:solidFill>
                <a:srgbClr val="7030A0"/>
              </a:solidFill>
              <a:latin typeface="Calibri" pitchFamily="34" charset="0"/>
            </a:endParaRPr>
          </a:p>
          <a:p>
            <a:r>
              <a:rPr lang="ru-RU" sz="2400" dirty="0" smtClean="0">
                <a:latin typeface="Calibri" pitchFamily="34" charset="0"/>
              </a:rPr>
              <a:t>Цель: овладение учеником иноязычной культурой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18441" name="TextBox 10"/>
          <p:cNvSpPr txBox="1">
            <a:spLocks noChangeArrowheads="1"/>
          </p:cNvSpPr>
          <p:nvPr/>
        </p:nvSpPr>
        <p:spPr bwMode="auto">
          <a:xfrm>
            <a:off x="971600" y="836712"/>
            <a:ext cx="3380353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</a:rPr>
              <a:t>Межкультурный подход</a:t>
            </a:r>
          </a:p>
          <a:p>
            <a:endParaRPr lang="ru-RU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ru-RU" sz="2400" dirty="0" smtClean="0">
                <a:latin typeface="Calibri" pitchFamily="34" charset="0"/>
              </a:rPr>
              <a:t>Цель: нравственное и интеллектуальное развитие языковой личности школьника, готового и способного к межкультурному общению на ИЯ</a:t>
            </a:r>
            <a:endParaRPr lang="ru-RU" sz="2400" dirty="0">
              <a:latin typeface="Calibri" pitchFamily="34" charset="0"/>
            </a:endParaRPr>
          </a:p>
        </p:txBody>
      </p:sp>
      <p:pic>
        <p:nvPicPr>
          <p:cNvPr id="56322" name="Picture 2" descr="C:\Users\гузель\Desktop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255" y="3360123"/>
            <a:ext cx="2124273" cy="223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1841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Прямоугольник 4"/>
          <p:cNvSpPr>
            <a:spLocks noChangeArrowheads="1"/>
          </p:cNvSpPr>
          <p:nvPr/>
        </p:nvSpPr>
        <p:spPr bwMode="auto">
          <a:xfrm>
            <a:off x="5286375" y="3857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59" name="Прямоугольник 5"/>
          <p:cNvSpPr>
            <a:spLocks noChangeArrowheads="1"/>
          </p:cNvSpPr>
          <p:nvPr/>
        </p:nvSpPr>
        <p:spPr bwMode="auto">
          <a:xfrm>
            <a:off x="3932238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0" name="Прямоугольник 6"/>
          <p:cNvSpPr>
            <a:spLocks noChangeArrowheads="1"/>
          </p:cNvSpPr>
          <p:nvPr/>
        </p:nvSpPr>
        <p:spPr bwMode="auto">
          <a:xfrm>
            <a:off x="3771900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1" name="Прямоугольник 7"/>
          <p:cNvSpPr>
            <a:spLocks noChangeArrowheads="1"/>
          </p:cNvSpPr>
          <p:nvPr/>
        </p:nvSpPr>
        <p:spPr bwMode="auto">
          <a:xfrm>
            <a:off x="3883025" y="324485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2" name="Прямоугольник 10"/>
          <p:cNvSpPr>
            <a:spLocks noChangeArrowheads="1"/>
          </p:cNvSpPr>
          <p:nvPr/>
        </p:nvSpPr>
        <p:spPr bwMode="auto">
          <a:xfrm>
            <a:off x="1115615" y="4042569"/>
            <a:ext cx="302775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Основные положения личностно-ориентированной парадигмы</a:t>
            </a:r>
            <a:endParaRPr lang="en-US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48064" y="928689"/>
            <a:ext cx="309634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Развитие ученика и нацеленность на создание условий, в которых ребенок развивает свою уникальную сущность.</a:t>
            </a:r>
          </a:p>
          <a:p>
            <a:pPr marL="342900" indent="-342900">
              <a:buFont typeface="+mj-lt"/>
              <a:buAutoNum type="arabicPeriod"/>
            </a:pPr>
            <a:endParaRPr lang="ru-RU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Сотрудничество и взаимодействие. Живое и мотивированное взаимодействие с учителем и друг другом.</a:t>
            </a:r>
          </a:p>
          <a:p>
            <a:pPr marL="342900" indent="-342900">
              <a:buFont typeface="+mj-lt"/>
              <a:buAutoNum type="arabicPeriod"/>
            </a:pPr>
            <a:endParaRPr lang="ru-RU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Использование различных организационных форм обучения( групповые, коллективные, проектные).</a:t>
            </a:r>
            <a:endParaRPr lang="ru-RU" sz="1600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4" y="1484784"/>
            <a:ext cx="3283843" cy="2178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1841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Прямоугольник 4"/>
          <p:cNvSpPr>
            <a:spLocks noChangeArrowheads="1"/>
          </p:cNvSpPr>
          <p:nvPr/>
        </p:nvSpPr>
        <p:spPr bwMode="auto">
          <a:xfrm>
            <a:off x="5286375" y="3857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59" name="Прямоугольник 5"/>
          <p:cNvSpPr>
            <a:spLocks noChangeArrowheads="1"/>
          </p:cNvSpPr>
          <p:nvPr/>
        </p:nvSpPr>
        <p:spPr bwMode="auto">
          <a:xfrm>
            <a:off x="3932238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0" name="Прямоугольник 6"/>
          <p:cNvSpPr>
            <a:spLocks noChangeArrowheads="1"/>
          </p:cNvSpPr>
          <p:nvPr/>
        </p:nvSpPr>
        <p:spPr bwMode="auto">
          <a:xfrm>
            <a:off x="3771900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1" name="Прямоугольник 7"/>
          <p:cNvSpPr>
            <a:spLocks noChangeArrowheads="1"/>
          </p:cNvSpPr>
          <p:nvPr/>
        </p:nvSpPr>
        <p:spPr bwMode="auto">
          <a:xfrm>
            <a:off x="3883025" y="324485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2" name="Прямоугольник 10"/>
          <p:cNvSpPr>
            <a:spLocks noChangeArrowheads="1"/>
          </p:cNvSpPr>
          <p:nvPr/>
        </p:nvSpPr>
        <p:spPr bwMode="auto">
          <a:xfrm>
            <a:off x="1138485" y="3789040"/>
            <a:ext cx="300488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Основные положения личностно-ориентированной парадигмы</a:t>
            </a:r>
            <a:endParaRPr lang="en-US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48064" y="928689"/>
            <a:ext cx="30963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  <a:p>
            <a:r>
              <a:rPr lang="ru-RU" sz="1600" dirty="0" smtClean="0"/>
              <a:t>4. Межкультурное общение.</a:t>
            </a:r>
          </a:p>
          <a:p>
            <a:endParaRPr lang="ru-RU" sz="1600" dirty="0" smtClean="0"/>
          </a:p>
          <a:p>
            <a:r>
              <a:rPr lang="ru-RU" sz="1600" dirty="0" smtClean="0"/>
              <a:t>5. Приобщение детей к культуре изучаемого языка с опорой на родную культуру.</a:t>
            </a:r>
          </a:p>
          <a:p>
            <a:endParaRPr lang="ru-RU" sz="1600" dirty="0"/>
          </a:p>
          <a:p>
            <a:r>
              <a:rPr lang="ru-RU" sz="1600" dirty="0" smtClean="0"/>
              <a:t>6. Использование игры как способа обучения устной речи.</a:t>
            </a:r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 smtClean="0"/>
          </a:p>
          <a:p>
            <a:pPr marL="342900" indent="-342900">
              <a:buFont typeface="+mj-lt"/>
              <a:buAutoNum type="arabicPeriod"/>
            </a:pPr>
            <a:endParaRPr lang="ru-RU" sz="1600" dirty="0" smtClean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486" y="1331185"/>
            <a:ext cx="2977902" cy="2281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711" y="3690640"/>
            <a:ext cx="2305050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366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41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4"/>
          <p:cNvSpPr>
            <a:spLocks noChangeArrowheads="1"/>
          </p:cNvSpPr>
          <p:nvPr/>
        </p:nvSpPr>
        <p:spPr bwMode="auto">
          <a:xfrm>
            <a:off x="5286375" y="3857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3" name="Прямоугольник 5"/>
          <p:cNvSpPr>
            <a:spLocks noChangeArrowheads="1"/>
          </p:cNvSpPr>
          <p:nvPr/>
        </p:nvSpPr>
        <p:spPr bwMode="auto">
          <a:xfrm>
            <a:off x="3932238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4" name="Прямоугольник 6"/>
          <p:cNvSpPr>
            <a:spLocks noChangeArrowheads="1"/>
          </p:cNvSpPr>
          <p:nvPr/>
        </p:nvSpPr>
        <p:spPr bwMode="auto">
          <a:xfrm>
            <a:off x="3771900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5" name="Прямоугольник 7"/>
          <p:cNvSpPr>
            <a:spLocks noChangeArrowheads="1"/>
          </p:cNvSpPr>
          <p:nvPr/>
        </p:nvSpPr>
        <p:spPr bwMode="auto">
          <a:xfrm>
            <a:off x="3883025" y="324485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7" name="TextBox 9"/>
          <p:cNvSpPr txBox="1">
            <a:spLocks noChangeArrowheads="1"/>
          </p:cNvSpPr>
          <p:nvPr/>
        </p:nvSpPr>
        <p:spPr bwMode="auto">
          <a:xfrm>
            <a:off x="971599" y="3501008"/>
            <a:ext cx="362128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Организация материала основана на единстве фонетического, орфографического, лексического, фразеологического, грамматического, текстового и страноведческого аспектов. Весь изучаемый материал строго систематизирован и носит личностно-ориентированный характер. </a:t>
            </a:r>
          </a:p>
        </p:txBody>
      </p:sp>
      <p:sp>
        <p:nvSpPr>
          <p:cNvPr id="20488" name="Прямоугольник 10"/>
          <p:cNvSpPr>
            <a:spLocks noChangeArrowheads="1"/>
          </p:cNvSpPr>
          <p:nvPr/>
        </p:nvSpPr>
        <p:spPr bwMode="auto">
          <a:xfrm>
            <a:off x="971599" y="1556792"/>
            <a:ext cx="34575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Афанасьева О.В., Михеева И.В. Английский язык. 5 </a:t>
            </a:r>
            <a:r>
              <a:rPr lang="ru-RU" b="1" dirty="0" err="1">
                <a:solidFill>
                  <a:srgbClr val="C00000"/>
                </a:solidFill>
                <a:latin typeface="Calibri" pitchFamily="34" charset="0"/>
              </a:rPr>
              <a:t>кл</a:t>
            </a:r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.(«Новый курс английского языка для российских школ») [Дрофа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]</a:t>
            </a: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48064" y="1556792"/>
            <a:ext cx="3168352" cy="633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err="1"/>
              <a:t>Биболетова</a:t>
            </a:r>
            <a:r>
              <a:rPr lang="ru-RU" sz="1400" dirty="0"/>
              <a:t> М.З., Денисенко О.А., </a:t>
            </a:r>
            <a:r>
              <a:rPr lang="ru-RU" sz="1400" dirty="0" err="1"/>
              <a:t>Трубанева</a:t>
            </a:r>
            <a:r>
              <a:rPr lang="ru-RU" sz="1400" dirty="0"/>
              <a:t> Н.Н. Английский язык. </a:t>
            </a:r>
            <a:endParaRPr lang="ru-RU" sz="1400" dirty="0" smtClean="0"/>
          </a:p>
          <a:p>
            <a:pPr algn="ctr"/>
            <a:r>
              <a:rPr lang="ru-RU" sz="1400" dirty="0" smtClean="0"/>
              <a:t>. </a:t>
            </a:r>
            <a:r>
              <a:rPr lang="ru-RU" sz="1400" dirty="0"/>
              <a:t>(“</a:t>
            </a:r>
            <a:r>
              <a:rPr lang="ru-RU" sz="1400" dirty="0" err="1"/>
              <a:t>EnjoyEnglish</a:t>
            </a:r>
            <a:r>
              <a:rPr lang="ru-RU" sz="1400" dirty="0"/>
              <a:t>”) [Титул] </a:t>
            </a:r>
            <a:endParaRPr lang="ru-RU" sz="1400" dirty="0" smtClean="0"/>
          </a:p>
          <a:p>
            <a:pPr algn="ctr"/>
            <a:endParaRPr lang="ru-RU" sz="1400" dirty="0"/>
          </a:p>
          <a:p>
            <a:pPr algn="ctr"/>
            <a:endParaRPr lang="ru-RU" sz="1400" dirty="0" smtClean="0"/>
          </a:p>
          <a:p>
            <a:r>
              <a:rPr lang="ru-RU" sz="1400" dirty="0" smtClean="0"/>
              <a:t>Учебник </a:t>
            </a:r>
            <a:r>
              <a:rPr lang="ru-RU" sz="1400" dirty="0"/>
              <a:t>обеспечивает как развитие коммуникативных умений учащихся на английском языке во всех видах речевой деятельности (</a:t>
            </a:r>
            <a:r>
              <a:rPr lang="ru-RU" sz="1400" dirty="0" err="1"/>
              <a:t>аудировании</a:t>
            </a:r>
            <a:r>
              <a:rPr lang="ru-RU" sz="1400" dirty="0"/>
              <a:t>, говорении, чтении и письме), так и развитие и воспитание детей средствами английского языка. Содержание учебника соответствует интересам учащихся 10-11 лет, учитывает их возрастные и психологические особенности.</a:t>
            </a:r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4"/>
          <p:cNvSpPr>
            <a:spLocks noChangeArrowheads="1"/>
          </p:cNvSpPr>
          <p:nvPr/>
        </p:nvSpPr>
        <p:spPr bwMode="auto">
          <a:xfrm>
            <a:off x="5286375" y="3857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3" name="Прямоугольник 5"/>
          <p:cNvSpPr>
            <a:spLocks noChangeArrowheads="1"/>
          </p:cNvSpPr>
          <p:nvPr/>
        </p:nvSpPr>
        <p:spPr bwMode="auto">
          <a:xfrm>
            <a:off x="3932238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4" name="Прямоугольник 6"/>
          <p:cNvSpPr>
            <a:spLocks noChangeArrowheads="1"/>
          </p:cNvSpPr>
          <p:nvPr/>
        </p:nvSpPr>
        <p:spPr bwMode="auto">
          <a:xfrm>
            <a:off x="3771900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5" name="Прямоугольник 7"/>
          <p:cNvSpPr>
            <a:spLocks noChangeArrowheads="1"/>
          </p:cNvSpPr>
          <p:nvPr/>
        </p:nvSpPr>
        <p:spPr bwMode="auto">
          <a:xfrm>
            <a:off x="3883025" y="324485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7" name="TextBox 9"/>
          <p:cNvSpPr txBox="1">
            <a:spLocks noChangeArrowheads="1"/>
          </p:cNvSpPr>
          <p:nvPr/>
        </p:nvSpPr>
        <p:spPr bwMode="auto">
          <a:xfrm>
            <a:off x="683568" y="1772816"/>
            <a:ext cx="388843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Основные особенности УМК данного этапа обучения: </a:t>
            </a:r>
          </a:p>
          <a:p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•	наличие аутентичных языковых материалов; </a:t>
            </a:r>
          </a:p>
          <a:p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•	использование английского языка как средства изучения других дисциплин; </a:t>
            </a:r>
          </a:p>
          <a:p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•	знакомство учеников с рациональными приемами изучения иностранного языка (</a:t>
            </a:r>
            <a:r>
              <a:rPr lang="ru-RU" sz="1400" b="1" dirty="0" err="1">
                <a:solidFill>
                  <a:srgbClr val="002060"/>
                </a:solidFill>
                <a:latin typeface="Calibri" pitchFamily="34" charset="0"/>
              </a:rPr>
              <a:t>Study</a:t>
            </a: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1400" b="1" dirty="0" err="1">
                <a:solidFill>
                  <a:srgbClr val="002060"/>
                </a:solidFill>
                <a:latin typeface="Calibri" pitchFamily="34" charset="0"/>
              </a:rPr>
              <a:t>Skills</a:t>
            </a: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); </a:t>
            </a:r>
          </a:p>
          <a:p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•	включение материала о странах изучаемого языка (</a:t>
            </a:r>
            <a:r>
              <a:rPr lang="ru-RU" sz="1400" b="1" dirty="0" err="1">
                <a:solidFill>
                  <a:srgbClr val="002060"/>
                </a:solidFill>
                <a:latin typeface="Calibri" pitchFamily="34" charset="0"/>
              </a:rPr>
              <a:t>Culture</a:t>
            </a: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1400" b="1" dirty="0" err="1">
                <a:solidFill>
                  <a:srgbClr val="002060"/>
                </a:solidFill>
                <a:latin typeface="Calibri" pitchFamily="34" charset="0"/>
              </a:rPr>
              <a:t>Corner</a:t>
            </a: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) и России (</a:t>
            </a:r>
            <a:r>
              <a:rPr lang="ru-RU" sz="1400" b="1" dirty="0" err="1">
                <a:solidFill>
                  <a:srgbClr val="002060"/>
                </a:solidFill>
                <a:latin typeface="Calibri" pitchFamily="34" charset="0"/>
              </a:rPr>
              <a:t>Spotlight</a:t>
            </a: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1400" b="1" dirty="0" err="1">
                <a:solidFill>
                  <a:srgbClr val="002060"/>
                </a:solidFill>
                <a:latin typeface="Calibri" pitchFamily="34" charset="0"/>
              </a:rPr>
              <a:t>on</a:t>
            </a: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1400" b="1" dirty="0" err="1">
                <a:solidFill>
                  <a:srgbClr val="002060"/>
                </a:solidFill>
                <a:latin typeface="Calibri" pitchFamily="34" charset="0"/>
              </a:rPr>
              <a:t>Russia</a:t>
            </a: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); </a:t>
            </a:r>
          </a:p>
          <a:p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•	большой набор дополнительных интерактивных учебных пособий, входящих в состав УМК, позволяющих создать условия для личностного ориентированного обучения; </a:t>
            </a:r>
          </a:p>
          <a:p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•	наличие текстов для дополнительного чтения (</a:t>
            </a:r>
            <a:r>
              <a:rPr lang="ru-RU" sz="1400" b="1" dirty="0" err="1">
                <a:solidFill>
                  <a:srgbClr val="002060"/>
                </a:solidFill>
                <a:latin typeface="Calibri" pitchFamily="34" charset="0"/>
              </a:rPr>
              <a:t>Extensive</a:t>
            </a: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1400" b="1" dirty="0" err="1">
                <a:solidFill>
                  <a:srgbClr val="002060"/>
                </a:solidFill>
                <a:latin typeface="Calibri" pitchFamily="34" charset="0"/>
              </a:rPr>
              <a:t>Reading</a:t>
            </a:r>
            <a:r>
              <a:rPr lang="ru-RU" sz="1400" b="1" dirty="0">
                <a:solidFill>
                  <a:srgbClr val="002060"/>
                </a:solidFill>
                <a:latin typeface="Calibri" pitchFamily="34" charset="0"/>
              </a:rPr>
              <a:t>); </a:t>
            </a:r>
          </a:p>
        </p:txBody>
      </p:sp>
      <p:sp>
        <p:nvSpPr>
          <p:cNvPr id="20488" name="Прямоугольник 10"/>
          <p:cNvSpPr>
            <a:spLocks noChangeArrowheads="1"/>
          </p:cNvSpPr>
          <p:nvPr/>
        </p:nvSpPr>
        <p:spPr bwMode="auto">
          <a:xfrm>
            <a:off x="1071563" y="928688"/>
            <a:ext cx="335756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rgbClr val="C00000"/>
                </a:solidFill>
                <a:latin typeface="Calibri" pitchFamily="34" charset="0"/>
              </a:rPr>
              <a:t>Ваулина Ю.Е., Дули Д., </a:t>
            </a:r>
            <a:r>
              <a:rPr lang="ru-RU" sz="1400" b="1" dirty="0" err="1">
                <a:solidFill>
                  <a:srgbClr val="C00000"/>
                </a:solidFill>
                <a:latin typeface="Calibri" pitchFamily="34" charset="0"/>
              </a:rPr>
              <a:t>Подоляко</a:t>
            </a:r>
            <a:r>
              <a:rPr lang="ru-RU" sz="1400" b="1" dirty="0">
                <a:solidFill>
                  <a:srgbClr val="C00000"/>
                </a:solidFill>
                <a:latin typeface="Calibri" pitchFamily="34" charset="0"/>
              </a:rPr>
              <a:t> О.Е. и др. Английский язык</a:t>
            </a: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</a:rPr>
              <a:t>. </a:t>
            </a:r>
            <a:r>
              <a:rPr lang="ru-RU" sz="1400" b="1" dirty="0">
                <a:solidFill>
                  <a:srgbClr val="C00000"/>
                </a:solidFill>
                <a:latin typeface="Calibri" pitchFamily="34" charset="0"/>
              </a:rPr>
              <a:t>(“</a:t>
            </a:r>
            <a:r>
              <a:rPr lang="ru-RU" sz="1400" b="1" dirty="0" err="1">
                <a:solidFill>
                  <a:srgbClr val="C00000"/>
                </a:solidFill>
                <a:latin typeface="Calibri" pitchFamily="34" charset="0"/>
              </a:rPr>
              <a:t>Spotlight</a:t>
            </a:r>
            <a:r>
              <a:rPr lang="ru-RU" sz="1400" b="1" dirty="0">
                <a:solidFill>
                  <a:srgbClr val="C00000"/>
                </a:solidFill>
                <a:latin typeface="Calibri" pitchFamily="34" charset="0"/>
              </a:rPr>
              <a:t>”) [Просвещение]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148064" y="764704"/>
            <a:ext cx="309634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</a:rPr>
              <a:t>Вербицкая </a:t>
            </a:r>
            <a:r>
              <a:rPr lang="ru-RU" sz="1400" dirty="0">
                <a:solidFill>
                  <a:srgbClr val="C00000"/>
                </a:solidFill>
              </a:rPr>
              <a:t>М.В., </a:t>
            </a:r>
            <a:r>
              <a:rPr lang="ru-RU" sz="1400" dirty="0" err="1">
                <a:solidFill>
                  <a:srgbClr val="C00000"/>
                </a:solidFill>
              </a:rPr>
              <a:t>Эббс</a:t>
            </a:r>
            <a:r>
              <a:rPr lang="ru-RU" sz="1400" dirty="0">
                <a:solidFill>
                  <a:srgbClr val="C00000"/>
                </a:solidFill>
              </a:rPr>
              <a:t> Б., </a:t>
            </a:r>
            <a:r>
              <a:rPr lang="ru-RU" sz="1400" dirty="0" err="1">
                <a:solidFill>
                  <a:srgbClr val="C00000"/>
                </a:solidFill>
              </a:rPr>
              <a:t>Уорелл</a:t>
            </a:r>
            <a:r>
              <a:rPr lang="ru-RU" sz="1400" dirty="0">
                <a:solidFill>
                  <a:srgbClr val="C00000"/>
                </a:solidFill>
              </a:rPr>
              <a:t> Э. и др. / Под ред. Вербицкой М.В. Английский язык. </a:t>
            </a:r>
            <a:endParaRPr lang="ru-RU" sz="1400" dirty="0" smtClean="0">
              <a:solidFill>
                <a:srgbClr val="C00000"/>
              </a:solidFill>
            </a:endParaRPr>
          </a:p>
          <a:p>
            <a:endParaRPr lang="ru-RU" sz="1400" dirty="0"/>
          </a:p>
          <a:p>
            <a:r>
              <a:rPr lang="ru-RU" sz="1400" dirty="0"/>
              <a:t>УМК «</a:t>
            </a:r>
            <a:r>
              <a:rPr lang="ru-RU" sz="1400" dirty="0" err="1"/>
              <a:t>Forward</a:t>
            </a:r>
            <a:r>
              <a:rPr lang="ru-RU" sz="1400" dirty="0"/>
              <a:t>» для 5 – 9 классов нацелен на достижение личностных, </a:t>
            </a:r>
            <a:r>
              <a:rPr lang="ru-RU" sz="1400" dirty="0" err="1"/>
              <a:t>метапредметных</a:t>
            </a:r>
            <a:r>
              <a:rPr lang="ru-RU" sz="1400" dirty="0"/>
              <a:t>, предметных результатов освоения программы по иностранному языку на ступени основного общего образования; реализует учет планируемых результатов, новые подходы к оцениванию, принцип дифференциации требований к подготовке учащихся. </a:t>
            </a:r>
          </a:p>
          <a:p>
            <a:r>
              <a:rPr lang="ru-RU" sz="1400" dirty="0"/>
              <a:t>Содержит материалы для резервных уроков для реализации дифференцированного подхода к обучению и обеспечения возможности построения индивидуальной образовательной траектории для каждого учащегося. 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41427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508</TotalTime>
  <Words>666</Words>
  <Application>Microsoft Office PowerPoint</Application>
  <PresentationFormat>Экран (4:3)</PresentationFormat>
  <Paragraphs>113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Знаменитые люди</dc:title>
  <dc:creator>Семерок Н.А.</dc:creator>
  <cp:lastModifiedBy>гайнетдинова</cp:lastModifiedBy>
  <cp:revision>61</cp:revision>
  <dcterms:created xsi:type="dcterms:W3CDTF">2011-12-30T16:46:04Z</dcterms:created>
  <dcterms:modified xsi:type="dcterms:W3CDTF">2013-03-31T17:22:33Z</dcterms:modified>
</cp:coreProperties>
</file>