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992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123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11772800" y="6789593"/>
            <a:ext cx="133672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>
                <a:solidFill>
                  <a:schemeClr val="folHlink"/>
                </a:solidFill>
              </a:rPr>
              <a:t>         Растения                       </a:t>
            </a:r>
            <a:r>
              <a:rPr lang="ru-RU" sz="2800" b="1" dirty="0">
                <a:solidFill>
                  <a:schemeClr val="hlink"/>
                </a:solidFill>
              </a:rPr>
              <a:t>Животные</a:t>
            </a:r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3276600" y="333375"/>
            <a:ext cx="34559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i="1" dirty="0">
                <a:solidFill>
                  <a:schemeClr val="hlink"/>
                </a:solidFill>
              </a:rPr>
              <a:t>Поступление </a:t>
            </a:r>
          </a:p>
          <a:p>
            <a:pPr algn="ctr"/>
            <a:r>
              <a:rPr lang="ru-RU" sz="2400" b="1" i="1" dirty="0">
                <a:solidFill>
                  <a:schemeClr val="hlink"/>
                </a:solidFill>
              </a:rPr>
              <a:t>веществ и энергии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55650" y="2276475"/>
            <a:ext cx="33115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hlink"/>
                </a:solidFill>
              </a:rPr>
              <a:t>Простые вещества +      </a:t>
            </a:r>
          </a:p>
          <a:p>
            <a:pPr algn="ctr"/>
            <a:r>
              <a:rPr lang="ru-RU" sz="2000" b="1" i="1">
                <a:solidFill>
                  <a:schemeClr val="hlink"/>
                </a:solidFill>
              </a:rPr>
              <a:t>  энергия солнца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2916238" y="1268413"/>
            <a:ext cx="1008062" cy="5048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827088" y="3860800"/>
            <a:ext cx="3313112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folHlink"/>
                </a:solidFill>
              </a:rPr>
              <a:t>Фотосинтез </a:t>
            </a:r>
            <a:r>
              <a:rPr lang="ru-RU" sz="2000" i="1">
                <a:solidFill>
                  <a:schemeClr val="hlink"/>
                </a:solidFill>
              </a:rPr>
              <a:t>=  </a:t>
            </a:r>
          </a:p>
          <a:p>
            <a:pPr algn="ctr"/>
            <a:r>
              <a:rPr lang="ru-RU" sz="2000" i="1">
                <a:solidFill>
                  <a:schemeClr val="hlink"/>
                </a:solidFill>
              </a:rPr>
              <a:t>органические вещества +</a:t>
            </a:r>
          </a:p>
          <a:p>
            <a:pPr algn="ctr"/>
            <a:r>
              <a:rPr lang="ru-RU" sz="2000" i="1">
                <a:solidFill>
                  <a:schemeClr val="hlink"/>
                </a:solidFill>
              </a:rPr>
              <a:t>кислород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2339975" y="3141663"/>
            <a:ext cx="0" cy="6477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5651500" y="2276475"/>
            <a:ext cx="3024188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724525" y="2349500"/>
            <a:ext cx="2951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5508625" y="2349500"/>
            <a:ext cx="3311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chemeClr val="hlink"/>
                </a:solidFill>
              </a:rPr>
              <a:t>Органические </a:t>
            </a:r>
          </a:p>
          <a:p>
            <a:pPr algn="ctr"/>
            <a:r>
              <a:rPr lang="ru-RU" sz="2000" b="1" i="1">
                <a:solidFill>
                  <a:schemeClr val="hlink"/>
                </a:solidFill>
              </a:rPr>
              <a:t> вещества </a:t>
            </a: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6227763" y="1268413"/>
            <a:ext cx="792162" cy="5048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4643438" y="3860800"/>
            <a:ext cx="4176712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b="1" i="1">
                <a:solidFill>
                  <a:srgbClr val="CC0000"/>
                </a:solidFill>
              </a:rPr>
              <a:t>Расщепление</a:t>
            </a:r>
            <a:r>
              <a:rPr lang="ru-RU" b="1" i="1">
                <a:solidFill>
                  <a:schemeClr val="hlink"/>
                </a:solidFill>
              </a:rPr>
              <a:t> 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→ </a:t>
            </a:r>
            <a:r>
              <a:rPr lang="ru-RU" b="1" i="1">
                <a:solidFill>
                  <a:schemeClr val="hlink"/>
                </a:solidFill>
                <a:cs typeface="Arial" charset="0"/>
              </a:rPr>
              <a:t>простые + энергия</a:t>
            </a:r>
          </a:p>
          <a:p>
            <a:endParaRPr lang="ru-RU">
              <a:solidFill>
                <a:schemeClr val="hlink"/>
              </a:solidFill>
              <a:cs typeface="Arial" charset="0"/>
            </a:endParaRPr>
          </a:p>
          <a:p>
            <a:r>
              <a:rPr lang="ru-RU" b="1" i="1">
                <a:solidFill>
                  <a:srgbClr val="996600"/>
                </a:solidFill>
                <a:cs typeface="Arial" charset="0"/>
              </a:rPr>
              <a:t>Синтез </a:t>
            </a:r>
            <a:r>
              <a:rPr lang="ru-RU" b="1" i="1">
                <a:solidFill>
                  <a:schemeClr val="hlink"/>
                </a:solidFill>
                <a:cs typeface="Arial" charset="0"/>
              </a:rPr>
              <a:t>органических веществ</a:t>
            </a:r>
          </a:p>
          <a:p>
            <a:r>
              <a:rPr lang="ru-RU" b="1" i="1">
                <a:solidFill>
                  <a:schemeClr val="hlink"/>
                </a:solidFill>
                <a:cs typeface="Arial" charset="0"/>
              </a:rPr>
              <a:t>               </a:t>
            </a:r>
            <a:r>
              <a:rPr lang="ru-RU" b="1" i="1">
                <a:cs typeface="Arial" charset="0"/>
              </a:rPr>
              <a:t>(нужных организму)</a:t>
            </a:r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 flipH="1">
            <a:off x="6300788" y="4149725"/>
            <a:ext cx="792162" cy="360363"/>
          </a:xfrm>
          <a:prstGeom prst="line">
            <a:avLst/>
          </a:prstGeom>
          <a:noFill/>
          <a:ln w="38100">
            <a:solidFill>
              <a:srgbClr val="99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7164388" y="3068638"/>
            <a:ext cx="0" cy="7207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 flipV="1">
            <a:off x="4140200" y="3141663"/>
            <a:ext cx="2087563" cy="10080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8" name="Oval 26"/>
          <p:cNvSpPr>
            <a:spLocks noChangeArrowheads="1"/>
          </p:cNvSpPr>
          <p:nvPr/>
        </p:nvSpPr>
        <p:spPr bwMode="auto">
          <a:xfrm>
            <a:off x="2987675" y="5589588"/>
            <a:ext cx="3455988" cy="9350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0066"/>
                </a:solidFill>
              </a:rPr>
              <a:t>Выделение </a:t>
            </a:r>
          </a:p>
          <a:p>
            <a:pPr algn="ctr"/>
            <a:r>
              <a:rPr lang="ru-RU" b="1" i="1">
                <a:solidFill>
                  <a:srgbClr val="000066"/>
                </a:solidFill>
              </a:rPr>
              <a:t>ненужных и ядовитых</a:t>
            </a:r>
          </a:p>
          <a:p>
            <a:pPr algn="ctr"/>
            <a:r>
              <a:rPr lang="ru-RU" b="1" i="1">
                <a:solidFill>
                  <a:srgbClr val="000066"/>
                </a:solidFill>
              </a:rPr>
              <a:t>веществ</a:t>
            </a:r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2555875" y="5013325"/>
            <a:ext cx="863600" cy="7207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1" name="Line 29"/>
          <p:cNvSpPr>
            <a:spLocks noChangeShapeType="1"/>
          </p:cNvSpPr>
          <p:nvPr/>
        </p:nvSpPr>
        <p:spPr bwMode="auto">
          <a:xfrm flipH="1">
            <a:off x="5580063" y="5084763"/>
            <a:ext cx="792162" cy="5048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20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22" grpId="0" animBg="1"/>
      <p:bldP spid="13323" grpId="0" animBg="1"/>
      <p:bldP spid="13325" grpId="0" animBg="1"/>
      <p:bldP spid="13329" grpId="0"/>
      <p:bldP spid="13330" grpId="0" animBg="1"/>
      <p:bldP spid="13335" grpId="0" animBg="1"/>
      <p:bldP spid="13336" grpId="0" animBg="1"/>
      <p:bldP spid="13337" grpId="0" animBg="1"/>
      <p:bldP spid="13338" grpId="0" animBg="1"/>
      <p:bldP spid="13340" grpId="0" animBg="1"/>
      <p:bldP spid="133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Обмен веществ растений и животных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 flipH="1">
            <a:off x="11340752" y="6537101"/>
            <a:ext cx="133672" cy="320899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graphicFrame>
        <p:nvGraphicFramePr>
          <p:cNvPr id="10317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202920"/>
              </p:ext>
            </p:extLst>
          </p:nvPr>
        </p:nvGraphicFramePr>
        <p:xfrm>
          <a:off x="683568" y="2060848"/>
          <a:ext cx="8351837" cy="4641414"/>
        </p:xfrm>
        <a:graphic>
          <a:graphicData uri="http://schemas.openxmlformats.org/drawingml/2006/table">
            <a:tbl>
              <a:tblPr/>
              <a:tblGrid>
                <a:gridCol w="1655762"/>
                <a:gridCol w="1512888"/>
                <a:gridCol w="1512887"/>
                <a:gridCol w="2016125"/>
                <a:gridCol w="1654175"/>
              </a:tblGrid>
              <a:tr h="4318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Организмы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Дыхание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Питание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3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Поглоща-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Выделяют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Поглощают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Выделяют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кислород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углекис-лый  газ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белки, жиры, углеводы, во-ду, минераль-ные соли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воду, моче-вину, непе-реварен-ные части пищи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Растения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кислород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углекис-лый газ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воду, мине-ральные соли, углекислый газ, энергию солнца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воду, кислород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974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59"/>
            <a:ext cx="9144000" cy="6835301"/>
          </a:xfrm>
        </p:spPr>
      </p:pic>
    </p:spTree>
    <p:extLst>
      <p:ext uri="{BB962C8B-B14F-4D97-AF65-F5344CB8AC3E}">
        <p14:creationId xmlns:p14="http://schemas.microsoft.com/office/powerpoint/2010/main" val="1624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59850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1"/>
            <a:ext cx="9384369" cy="6949396"/>
          </a:xfrm>
        </p:spPr>
      </p:pic>
    </p:spTree>
    <p:extLst>
      <p:ext uri="{BB962C8B-B14F-4D97-AF65-F5344CB8AC3E}">
        <p14:creationId xmlns:p14="http://schemas.microsoft.com/office/powerpoint/2010/main" val="503107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97130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6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71472" cy="6878604"/>
          </a:xfrm>
        </p:spPr>
      </p:pic>
    </p:spTree>
    <p:extLst>
      <p:ext uri="{BB962C8B-B14F-4D97-AF65-F5344CB8AC3E}">
        <p14:creationId xmlns:p14="http://schemas.microsoft.com/office/powerpoint/2010/main" val="23848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64" y="-9723"/>
            <a:ext cx="9156964" cy="6867723"/>
          </a:xfrm>
        </p:spPr>
      </p:pic>
    </p:spTree>
    <p:extLst>
      <p:ext uri="{BB962C8B-B14F-4D97-AF65-F5344CB8AC3E}">
        <p14:creationId xmlns:p14="http://schemas.microsoft.com/office/powerpoint/2010/main" val="26799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829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91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Обмен веществ растений и животных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3</cp:revision>
  <dcterms:created xsi:type="dcterms:W3CDTF">2013-02-26T17:19:02Z</dcterms:created>
  <dcterms:modified xsi:type="dcterms:W3CDTF">2013-02-26T17:43:18Z</dcterms:modified>
</cp:coreProperties>
</file>