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64" r:id="rId5"/>
    <p:sldId id="260" r:id="rId6"/>
    <p:sldId id="261" r:id="rId7"/>
    <p:sldId id="266" r:id="rId8"/>
    <p:sldId id="257" r:id="rId9"/>
    <p:sldId id="262" r:id="rId10"/>
    <p:sldId id="263" r:id="rId11"/>
    <p:sldId id="258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942F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119EBE-FCF2-4212-A72F-0A8C240AC0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F633653-7B21-4F3B-AF1B-5C228337CF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1538" y="192088"/>
            <a:ext cx="816292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52525" y="6286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90925" y="6286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9925" y="6286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6BE3324-9A29-4775-88FA-FB204BCF89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onotype Corsiva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Monotype Corsiva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onotype Corsiva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Monotype Corsiva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Monotype Corsiva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Monotype Corsiva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Monotype Corsiva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Monotype Corsiva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Monotype Corsiva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oktyabrj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oktyabrj.mp3" TargetMode="Externa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fevralj.mp3" TargetMode="Externa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mart.mp3" TargetMode="Externa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iulj.mp3" TargetMode="Externa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iulj.mp3" TargetMode="Externa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857232"/>
            <a:ext cx="8483413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Причуды природы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5357826"/>
            <a:ext cx="4429156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Окружающий мир 3 класс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Учитель: Карнаухова Е.В.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oktyabrj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numSld="3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solidFill>
                  <a:srgbClr val="0066FF"/>
                </a:solidFill>
              </a:rPr>
              <a:t>Волшебница-вода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6600FF"/>
                </a:solidFill>
              </a:rPr>
              <a:t>В природе путешествует вода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6600FF"/>
                </a:solidFill>
              </a:rPr>
              <a:t>Она не исчезает никогда.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6600FF"/>
                </a:solidFill>
              </a:rPr>
              <a:t>То в снег превратится, то в лед.	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6600FF"/>
                </a:solidFill>
              </a:rPr>
              <a:t>Растает и снова в поход!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6600FF"/>
                </a:solidFill>
              </a:rPr>
              <a:t>По горным вершинам            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6600FF"/>
                </a:solidFill>
              </a:rPr>
              <a:t>Широким долинам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6600FF"/>
                </a:solidFill>
              </a:rPr>
              <a:t>Вдруг в небо взовьется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6600FF"/>
                </a:solidFill>
              </a:rPr>
              <a:t>Дождем обернется.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6600FF"/>
                </a:solidFill>
              </a:rPr>
              <a:t>Вокруг оглянитесь: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6600FF"/>
                </a:solidFill>
              </a:rPr>
              <a:t>Вас окружает везде и всегда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6600FF"/>
                </a:solidFill>
              </a:rPr>
              <a:t>Это волшебница - наша вода!</a:t>
            </a:r>
          </a:p>
        </p:txBody>
      </p:sp>
      <p:pic>
        <p:nvPicPr>
          <p:cNvPr id="8304" name="Picture 112" descr="Морская волн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4932363" y="1557338"/>
            <a:ext cx="3889375" cy="3673475"/>
          </a:xfrm>
          <a:noFill/>
          <a:ln/>
        </p:spPr>
      </p:pic>
      <p:pic>
        <p:nvPicPr>
          <p:cNvPr id="8309" name="Picture 117" descr="NLA_05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29190" y="1571612"/>
            <a:ext cx="3887787" cy="367188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oktyabrj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Времена года\з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6786610" cy="6852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fevralj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mart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ulj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numSld="3"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3333FF"/>
                </a:solidFill>
                <a:latin typeface="Microsoft Sans Serif" pitchFamily="34" charset="0"/>
                <a:cs typeface="Microsoft Sans Serif" pitchFamily="34" charset="0"/>
              </a:rPr>
              <a:t>Цели: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7207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600" dirty="0" smtClean="0">
                <a:solidFill>
                  <a:srgbClr val="3333FF"/>
                </a:solidFill>
                <a:latin typeface="Microsoft Sans Serif" pitchFamily="34" charset="0"/>
                <a:cs typeface="Microsoft Sans Serif" pitchFamily="34" charset="0"/>
              </a:rPr>
              <a:t>Объяснить </a:t>
            </a:r>
            <a:r>
              <a:rPr lang="ru-RU" sz="3600" dirty="0">
                <a:solidFill>
                  <a:srgbClr val="3333FF"/>
                </a:solidFill>
                <a:latin typeface="Microsoft Sans Serif" pitchFamily="34" charset="0"/>
                <a:cs typeface="Microsoft Sans Serif" pitchFamily="34" charset="0"/>
              </a:rPr>
              <a:t>смысл слова «круговорот»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rgbClr val="3333FF"/>
                </a:solidFill>
                <a:latin typeface="Microsoft Sans Serif" pitchFamily="34" charset="0"/>
                <a:cs typeface="Microsoft Sans Serif" pitchFamily="34" charset="0"/>
              </a:rPr>
              <a:t>Выяснить причины, при которых происходит круговорот воды в </a:t>
            </a:r>
            <a:r>
              <a:rPr lang="ru-RU" sz="3600" dirty="0" smtClean="0">
                <a:solidFill>
                  <a:srgbClr val="3333FF"/>
                </a:solidFill>
                <a:latin typeface="Microsoft Sans Serif" pitchFamily="34" charset="0"/>
                <a:cs typeface="Microsoft Sans Serif" pitchFamily="34" charset="0"/>
              </a:rPr>
              <a:t>природе</a:t>
            </a:r>
          </a:p>
          <a:p>
            <a:pPr>
              <a:lnSpc>
                <a:spcPct val="90000"/>
              </a:lnSpc>
            </a:pPr>
            <a:r>
              <a:rPr lang="ru-RU" sz="3600" dirty="0" smtClean="0">
                <a:solidFill>
                  <a:srgbClr val="3333FF"/>
                </a:solidFill>
                <a:latin typeface="Microsoft Sans Serif" pitchFamily="34" charset="0"/>
                <a:cs typeface="Microsoft Sans Serif" pitchFamily="34" charset="0"/>
              </a:rPr>
              <a:t>Превращения воды во все времена года</a:t>
            </a:r>
          </a:p>
          <a:p>
            <a:pPr>
              <a:lnSpc>
                <a:spcPct val="90000"/>
              </a:lnSpc>
            </a:pPr>
            <a:r>
              <a:rPr lang="ru-RU" sz="3600" dirty="0" smtClean="0">
                <a:solidFill>
                  <a:srgbClr val="3333FF"/>
                </a:solidFill>
                <a:latin typeface="Microsoft Sans Serif" pitchFamily="34" charset="0"/>
                <a:cs typeface="Microsoft Sans Serif" pitchFamily="34" charset="0"/>
              </a:rPr>
              <a:t>Развивать наблюдательность, умение обобщать и делать выводы.</a:t>
            </a:r>
          </a:p>
          <a:p>
            <a:pPr>
              <a:lnSpc>
                <a:spcPct val="90000"/>
              </a:lnSpc>
            </a:pPr>
            <a:endParaRPr lang="ru-RU" sz="3600" dirty="0" smtClean="0">
              <a:solidFill>
                <a:srgbClr val="3333FF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>
              <a:lnSpc>
                <a:spcPct val="90000"/>
              </a:lnSpc>
            </a:pPr>
            <a:endParaRPr lang="ru-RU" sz="3600" dirty="0">
              <a:solidFill>
                <a:srgbClr val="3333FF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4" name="Picture 4" descr="MCj0432588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-642966"/>
            <a:ext cx="3132138" cy="3132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ulj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88925"/>
            <a:ext cx="8162925" cy="14319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3942F1"/>
                </a:solidFill>
              </a:rPr>
              <a:t>Значение воды для жизни всего живого на Земле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2813" y="1905000"/>
            <a:ext cx="3975100" cy="41910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Людям , растениям , животным нужна вода .</a:t>
            </a:r>
          </a:p>
        </p:txBody>
      </p:sp>
      <p:pic>
        <p:nvPicPr>
          <p:cNvPr id="5126" name="Picture 6" descr="013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0" y="1905000"/>
            <a:ext cx="3181350" cy="2405063"/>
          </a:xfrm>
          <a:noFill/>
          <a:ln w="38100">
            <a:solidFill>
              <a:srgbClr val="333399"/>
            </a:solidFill>
          </a:ln>
        </p:spPr>
      </p:pic>
      <p:pic>
        <p:nvPicPr>
          <p:cNvPr id="5127" name="Picture 7" descr="WALKING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276600"/>
            <a:ext cx="1828800" cy="2732088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5128" name="Picture 8" descr="FISH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4114800"/>
            <a:ext cx="2743200" cy="1833563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5129" name="Picture 9" descr="C0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267200"/>
            <a:ext cx="2590800" cy="21082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5130" name="Picture 10" descr="GV029"/>
          <p:cNvPicPr>
            <a:picLocks noChangeAspect="1" noChangeArrowheads="1"/>
          </p:cNvPicPr>
          <p:nvPr/>
        </p:nvPicPr>
        <p:blipFill>
          <a:blip r:embed="rId6"/>
          <a:srcRect l="591" t="836" r="1254" b="836"/>
          <a:stretch>
            <a:fillRect/>
          </a:stretch>
        </p:blipFill>
        <p:spPr bwMode="auto">
          <a:xfrm>
            <a:off x="381000" y="4343400"/>
            <a:ext cx="1393825" cy="20955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chemeClr val="accent2"/>
                </a:solidFill>
              </a:rPr>
              <a:t>Три состояния воды</a:t>
            </a:r>
          </a:p>
        </p:txBody>
      </p:sp>
      <p:graphicFrame>
        <p:nvGraphicFramePr>
          <p:cNvPr id="17464" name="Group 56"/>
          <p:cNvGraphicFramePr>
            <a:graphicFrameLocks noGrp="1"/>
          </p:cNvGraphicFramePr>
          <p:nvPr>
            <p:ph idx="1"/>
          </p:nvPr>
        </p:nvGraphicFramePr>
        <p:xfrm>
          <a:off x="179388" y="2276475"/>
          <a:ext cx="8785225" cy="1260475"/>
        </p:xfrm>
        <a:graphic>
          <a:graphicData uri="http://schemas.openxmlformats.org/drawingml/2006/table">
            <a:tbl>
              <a:tblPr/>
              <a:tblGrid>
                <a:gridCol w="3190875"/>
                <a:gridCol w="2644775"/>
                <a:gridCol w="2949575"/>
              </a:tblGrid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Жидкое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Твердое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Газообразное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вода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лед,снег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пар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47" name="Line 39"/>
          <p:cNvSpPr>
            <a:spLocks noChangeShapeType="1"/>
          </p:cNvSpPr>
          <p:nvPr/>
        </p:nvSpPr>
        <p:spPr bwMode="auto">
          <a:xfrm flipH="1">
            <a:off x="1763713" y="1125538"/>
            <a:ext cx="1439862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48" name="Line 40"/>
          <p:cNvSpPr>
            <a:spLocks noChangeShapeType="1"/>
          </p:cNvSpPr>
          <p:nvPr/>
        </p:nvSpPr>
        <p:spPr bwMode="auto">
          <a:xfrm>
            <a:off x="5795963" y="1125538"/>
            <a:ext cx="1728787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49" name="Line 41"/>
          <p:cNvSpPr>
            <a:spLocks noChangeShapeType="1"/>
          </p:cNvSpPr>
          <p:nvPr/>
        </p:nvSpPr>
        <p:spPr bwMode="auto">
          <a:xfrm>
            <a:off x="4500563" y="1125538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56" name="AutoShape 4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395287" cy="40481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3" descr="сосуль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000504"/>
            <a:ext cx="1841500" cy="13843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10" name="Picture 5" descr="0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071942"/>
            <a:ext cx="1981200" cy="1312863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11" name="Picture 6" descr="айсберг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000504"/>
            <a:ext cx="2057400" cy="1382713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3333FF"/>
                </a:solidFill>
              </a:rPr>
              <a:t>Как связаны земля и небо?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marL="609600" indent="-609600"/>
            <a:r>
              <a:rPr lang="ru-RU" dirty="0" smtClean="0">
                <a:solidFill>
                  <a:srgbClr val="0033CC"/>
                </a:solidFill>
              </a:rPr>
              <a:t>Почему идет дождь? Куда исчезают лужи? </a:t>
            </a:r>
          </a:p>
          <a:p>
            <a:pPr marL="609600" indent="-609600"/>
            <a:r>
              <a:rPr lang="ru-RU" dirty="0" smtClean="0">
                <a:solidFill>
                  <a:srgbClr val="0033CC"/>
                </a:solidFill>
              </a:rPr>
              <a:t>Вода превращается в пар в любое время года.</a:t>
            </a:r>
            <a:endParaRPr lang="ru-RU" dirty="0">
              <a:solidFill>
                <a:srgbClr val="0033CC"/>
              </a:solidFill>
            </a:endParaRPr>
          </a:p>
          <a:p>
            <a:pPr marL="609600" indent="-609600"/>
            <a:r>
              <a:rPr lang="ru-RU" dirty="0" smtClean="0">
                <a:solidFill>
                  <a:srgbClr val="0033CC"/>
                </a:solidFill>
              </a:rPr>
              <a:t>Почему же вся вода до сих пор не исчезла с земли?</a:t>
            </a:r>
          </a:p>
          <a:p>
            <a:pPr marL="609600" indent="-609600"/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3088" name="Picture 16" descr="MCj0428129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412875"/>
            <a:ext cx="4392612" cy="409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8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3333FF"/>
                </a:solidFill>
              </a:rPr>
              <a:t>Что такое круговорот?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213100"/>
            <a:ext cx="5435600" cy="280828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2800">
              <a:solidFill>
                <a:srgbClr val="3333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>
                <a:solidFill>
                  <a:srgbClr val="3333FF"/>
                </a:solidFill>
              </a:rPr>
              <a:t>	«</a:t>
            </a:r>
            <a:r>
              <a:rPr lang="ru-RU" sz="4000">
                <a:solidFill>
                  <a:srgbClr val="3333FF"/>
                </a:solidFill>
              </a:rPr>
              <a:t>Круговорот</a:t>
            </a:r>
            <a:r>
              <a:rPr lang="ru-RU" sz="3600">
                <a:solidFill>
                  <a:srgbClr val="3333FF"/>
                </a:solidFill>
              </a:rPr>
              <a:t> – это беспрерывное движение, неизменно   повторяющее круг развития.»</a:t>
            </a:r>
          </a:p>
        </p:txBody>
      </p:sp>
      <p:pic>
        <p:nvPicPr>
          <p:cNvPr id="12292" name="Picture 4" descr="MCj028714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3284538"/>
            <a:ext cx="3529013" cy="3146425"/>
          </a:xfrm>
          <a:prstGeom prst="rect">
            <a:avLst/>
          </a:prstGeom>
          <a:noFill/>
        </p:spPr>
      </p:pic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539750" y="1412875"/>
            <a:ext cx="7777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323850" y="1557338"/>
            <a:ext cx="81359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>
                <a:solidFill>
                  <a:srgbClr val="3333FF"/>
                </a:solidFill>
              </a:rPr>
              <a:t>Мы обратились к толковому словарю С.И.Ожегова и выяснили: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 flipH="1">
            <a:off x="762000" y="228600"/>
            <a:ext cx="6673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295400" y="2209800"/>
            <a:ext cx="67818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 Над поверхностью  водоемов образуются туманы, а на  земле после </a:t>
            </a:r>
            <a:r>
              <a:rPr lang="ru-RU" sz="2000" b="1" dirty="0">
                <a:solidFill>
                  <a:srgbClr val="0070C0"/>
                </a:solidFill>
              </a:rPr>
              <a:t>дождя кругом много воды: лужи, капли воды на листьях и траве. Но вскоре нет и их.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КУДА  ДЕВАЛАСЬ  ВОДА?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Она ИСПАРИЛАСЬ.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Вода превращается в пар в любое время года, даже зимой в большой мороз. В воздухе образуются мельчайшие капельки или кристаллики льда – они образуют знакомые всем облака.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Воздушные течения пары воды или облака над землёй. Накопившаяся в них влага выпадает в виде дождя или снега на землю.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Это явление называется КРУГОВОРОТ воды в природе.</a:t>
            </a:r>
          </a:p>
        </p:txBody>
      </p:sp>
      <p:pic>
        <p:nvPicPr>
          <p:cNvPr id="15364" name="Picture 4" descr="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2400"/>
            <a:ext cx="7342188" cy="19812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geo-sa.info/uploads/posts/2012-03/1333045289_bolshoy-krugovorot-vody-v-priro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906" y="0"/>
            <a:ext cx="917390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>
                <a:solidFill>
                  <a:srgbClr val="3333FF"/>
                </a:solidFill>
              </a:rPr>
              <a:t>Выводы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12875"/>
            <a:ext cx="6626225" cy="4032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3333FF"/>
                </a:solidFill>
              </a:rPr>
              <a:t>Вода при нагревании испаряется      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3333FF"/>
                </a:solidFill>
              </a:rPr>
              <a:t>Невидимый пар поднимается вверх.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3333FF"/>
                </a:solidFill>
              </a:rPr>
              <a:t>Соприкасаясь с холодным предметом, он снова превращается в воду.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3333FF"/>
                </a:solidFill>
              </a:rPr>
              <a:t>Капельки воды увеличиваются, отрываются и падают.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3333FF"/>
                </a:solidFill>
              </a:rPr>
              <a:t>Получился круговорот воды.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3333FF"/>
                </a:solidFill>
              </a:rPr>
              <a:t>	</a:t>
            </a:r>
            <a:endParaRPr lang="ru-RU" sz="3600" dirty="0">
              <a:solidFill>
                <a:srgbClr val="3333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3600" dirty="0">
              <a:solidFill>
                <a:srgbClr val="3333FF"/>
              </a:solidFill>
            </a:endParaRPr>
          </a:p>
        </p:txBody>
      </p:sp>
      <p:pic>
        <p:nvPicPr>
          <p:cNvPr id="16388" name="Picture 4" descr="MCj0430029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227763" y="4005263"/>
            <a:ext cx="2674937" cy="26622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267</Words>
  <PresentationFormat>Экран (4:3)</PresentationFormat>
  <Paragraphs>51</Paragraphs>
  <Slides>22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Цели:</vt:lpstr>
      <vt:lpstr>Значение воды для жизни всего живого на Земле</vt:lpstr>
      <vt:lpstr>Три состояния воды</vt:lpstr>
      <vt:lpstr>Как связаны земля и небо?</vt:lpstr>
      <vt:lpstr>Что такое круговорот?</vt:lpstr>
      <vt:lpstr>Слайд 7</vt:lpstr>
      <vt:lpstr>Слайд 8</vt:lpstr>
      <vt:lpstr>Выводы</vt:lpstr>
      <vt:lpstr>Волшебница-вода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Админ</cp:lastModifiedBy>
  <cp:revision>17</cp:revision>
  <dcterms:modified xsi:type="dcterms:W3CDTF">2012-11-21T18:03:46Z</dcterms:modified>
</cp:coreProperties>
</file>