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13"/>
  </p:notesMasterIdLst>
  <p:sldIdLst>
    <p:sldId id="279" r:id="rId2"/>
    <p:sldId id="280" r:id="rId3"/>
    <p:sldId id="281" r:id="rId4"/>
    <p:sldId id="282" r:id="rId5"/>
    <p:sldId id="283" r:id="rId6"/>
    <p:sldId id="284" r:id="rId7"/>
    <p:sldId id="285" r:id="rId8"/>
    <p:sldId id="286" r:id="rId9"/>
    <p:sldId id="287" r:id="rId10"/>
    <p:sldId id="288" r:id="rId11"/>
    <p:sldId id="289"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0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0A437CD-5A90-4F7C-87CE-6DE10F0EB675}" type="datetimeFigureOut">
              <a:rPr lang="ru-RU" smtClean="0"/>
              <a:t>13.03.2013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EEF84D0-9F57-44D7-8C3E-D2DF0224C2BB}" type="slidenum">
              <a:rPr lang="ru-RU" smtClean="0"/>
              <a:t>‹#›</a:t>
            </a:fld>
            <a:endParaRPr lang="ru-RU"/>
          </a:p>
        </p:txBody>
      </p:sp>
    </p:spTree>
    <p:extLst>
      <p:ext uri="{BB962C8B-B14F-4D97-AF65-F5344CB8AC3E}">
        <p14:creationId xmlns:p14="http://schemas.microsoft.com/office/powerpoint/2010/main" val="21961876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BEEF84D0-9F57-44D7-8C3E-D2DF0224C2BB}" type="slidenum">
              <a:rPr lang="ru-RU" smtClean="0"/>
              <a:t>6</a:t>
            </a:fld>
            <a:endParaRPr lang="ru-RU"/>
          </a:p>
        </p:txBody>
      </p:sp>
    </p:spTree>
    <p:extLst>
      <p:ext uri="{BB962C8B-B14F-4D97-AF65-F5344CB8AC3E}">
        <p14:creationId xmlns:p14="http://schemas.microsoft.com/office/powerpoint/2010/main" val="15204861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BEEF84D0-9F57-44D7-8C3E-D2DF0224C2BB}" type="slidenum">
              <a:rPr lang="ru-RU" smtClean="0"/>
              <a:t>8</a:t>
            </a:fld>
            <a:endParaRPr lang="ru-RU"/>
          </a:p>
        </p:txBody>
      </p:sp>
    </p:spTree>
    <p:extLst>
      <p:ext uri="{BB962C8B-B14F-4D97-AF65-F5344CB8AC3E}">
        <p14:creationId xmlns:p14="http://schemas.microsoft.com/office/powerpoint/2010/main" val="15110432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13.03.2013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13.03.2013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13.03.2013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13.03.2013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7" name="Title 6"/>
          <p:cNvSpPr>
            <a:spLocks noGrp="1"/>
          </p:cNvSpPr>
          <p:nvPr>
            <p:ph type="title"/>
          </p:nvPr>
        </p:nvSpPr>
        <p:spPr/>
        <p:txBody>
          <a:bodyPr/>
          <a:lstStyle/>
          <a:p>
            <a:r>
              <a:rPr lang="ru-RU" smtClean="0"/>
              <a:t>Образец заголовка</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13.03.2013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B4C71EC6-210F-42DE-9C53-41977AD35B3D}" type="datetimeFigureOut">
              <a:rPr lang="ru-RU" smtClean="0"/>
              <a:t>13.03.2013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9" name="Content Placeholder 8"/>
          <p:cNvSpPr>
            <a:spLocks noGrp="1"/>
          </p:cNvSpPr>
          <p:nvPr>
            <p:ph sz="quarter" idx="13"/>
          </p:nvPr>
        </p:nvSpPr>
        <p:spPr>
          <a:xfrm>
            <a:off x="676655"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t>13.03.2013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B4C71EC6-210F-42DE-9C53-41977AD35B3D}" type="datetimeFigureOut">
              <a:rPr lang="ru-RU" smtClean="0"/>
              <a:t>13.03.2013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B4C71EC6-210F-42DE-9C53-41977AD35B3D}" type="datetimeFigureOut">
              <a:rPr lang="ru-RU" smtClean="0"/>
              <a:t>13.03.2013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B4C71EC6-210F-42DE-9C53-41977AD35B3D}" type="datetimeFigureOut">
              <a:rPr lang="ru-RU" smtClean="0"/>
              <a:t>13.03.2013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ru-RU" smtClean="0"/>
              <a:t>Образец заголовка</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13.03.2013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B4C71EC6-210F-42DE-9C53-41977AD35B3D}" type="datetimeFigureOut">
              <a:rPr lang="ru-RU" smtClean="0"/>
              <a:t>13.03.2013</a:t>
            </a:fld>
            <a:endParaRPr lang="ru-RU"/>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ru-RU"/>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B19B0651-EE4F-4900-A07F-96A6BFA9D0F0}" type="slidenum">
              <a:rPr lang="ru-RU" smtClean="0"/>
              <a:t>‹#›</a:t>
            </a:fld>
            <a:endParaRPr lang="ru-RU"/>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90032" y="2463560"/>
            <a:ext cx="7772400" cy="3341704"/>
          </a:xfrm>
        </p:spPr>
        <p:txBody>
          <a:bodyPr>
            <a:normAutofit/>
          </a:bodyPr>
          <a:lstStyle/>
          <a:p>
            <a:pPr algn="l"/>
            <a:r>
              <a:rPr lang="ru-RU" sz="2400" dirty="0" err="1" smtClean="0">
                <a:solidFill>
                  <a:srgbClr val="C00000"/>
                </a:solidFill>
              </a:rPr>
              <a:t>Максаты</a:t>
            </a:r>
            <a:r>
              <a:rPr lang="ru-RU" sz="2400" dirty="0" smtClean="0">
                <a:solidFill>
                  <a:srgbClr val="C00000"/>
                </a:solidFill>
              </a:rPr>
              <a:t>.</a:t>
            </a:r>
            <a:br>
              <a:rPr lang="ru-RU" sz="2400" dirty="0" smtClean="0">
                <a:solidFill>
                  <a:srgbClr val="C00000"/>
                </a:solidFill>
              </a:rPr>
            </a:br>
            <a:r>
              <a:rPr lang="ru-RU" sz="2400" dirty="0" smtClean="0">
                <a:solidFill>
                  <a:srgbClr val="C00000"/>
                </a:solidFill>
              </a:rPr>
              <a:t>1.Балаларда </a:t>
            </a:r>
            <a:r>
              <a:rPr lang="ru-RU" sz="2400" dirty="0" err="1" smtClean="0">
                <a:solidFill>
                  <a:srgbClr val="C00000"/>
                </a:solidFill>
              </a:rPr>
              <a:t>кошларга</a:t>
            </a:r>
            <a:r>
              <a:rPr lang="ru-RU" sz="2400" dirty="0" smtClean="0">
                <a:solidFill>
                  <a:srgbClr val="C00000"/>
                </a:solidFill>
              </a:rPr>
              <a:t> карата м</a:t>
            </a:r>
            <a:r>
              <a:rPr lang="tt-RU" sz="2400" dirty="0" smtClean="0">
                <a:solidFill>
                  <a:srgbClr val="C00000"/>
                </a:solidFill>
              </a:rPr>
              <a:t>әрхәмәтлелек  кайгыртучанлык хисе тәрбияләү</a:t>
            </a:r>
            <a:r>
              <a:rPr lang="tt-RU" sz="2400" dirty="0">
                <a:solidFill>
                  <a:srgbClr val="C00000"/>
                </a:solidFill>
              </a:rPr>
              <a:t/>
            </a:r>
            <a:br>
              <a:rPr lang="tt-RU" sz="2400" dirty="0">
                <a:solidFill>
                  <a:srgbClr val="C00000"/>
                </a:solidFill>
              </a:rPr>
            </a:br>
            <a:r>
              <a:rPr lang="tt-RU" sz="2400" dirty="0" smtClean="0">
                <a:solidFill>
                  <a:srgbClr val="C00000"/>
                </a:solidFill>
              </a:rPr>
              <a:t>2.Тышкы билгеләренә  үз- үзләрен тотышларына,   тавышларына карап,кышлаучы кошларны танып белү.</a:t>
            </a:r>
            <a:br>
              <a:rPr lang="tt-RU" sz="2400" dirty="0" smtClean="0">
                <a:solidFill>
                  <a:srgbClr val="C00000"/>
                </a:solidFill>
              </a:rPr>
            </a:br>
            <a:r>
              <a:rPr lang="tt-RU" sz="2400" dirty="0" smtClean="0">
                <a:solidFill>
                  <a:srgbClr val="C00000"/>
                </a:solidFill>
              </a:rPr>
              <a:t>3. балаларда кышлаучы кошлар турындагы белемнәрен</a:t>
            </a:r>
            <a:br>
              <a:rPr lang="tt-RU" sz="2400" dirty="0" smtClean="0">
                <a:solidFill>
                  <a:srgbClr val="C00000"/>
                </a:solidFill>
              </a:rPr>
            </a:br>
            <a:r>
              <a:rPr lang="tt-RU" sz="2400" dirty="0" smtClean="0">
                <a:solidFill>
                  <a:srgbClr val="C00000"/>
                </a:solidFill>
              </a:rPr>
              <a:t>ныгыту.</a:t>
            </a:r>
            <a:br>
              <a:rPr lang="tt-RU" sz="2400" dirty="0" smtClean="0">
                <a:solidFill>
                  <a:srgbClr val="C00000"/>
                </a:solidFill>
              </a:rPr>
            </a:br>
            <a:r>
              <a:rPr lang="tt-RU" sz="2400" dirty="0" smtClean="0">
                <a:solidFill>
                  <a:srgbClr val="C00000"/>
                </a:solidFill>
              </a:rPr>
              <a:t>   </a:t>
            </a:r>
            <a:endParaRPr lang="ru-RU" sz="2400" dirty="0">
              <a:solidFill>
                <a:srgbClr val="C00000"/>
              </a:solidFill>
            </a:endParaRPr>
          </a:p>
        </p:txBody>
      </p:sp>
      <p:sp>
        <p:nvSpPr>
          <p:cNvPr id="3" name="Текст 2"/>
          <p:cNvSpPr>
            <a:spLocks noGrp="1"/>
          </p:cNvSpPr>
          <p:nvPr>
            <p:ph type="body" idx="1"/>
          </p:nvPr>
        </p:nvSpPr>
        <p:spPr>
          <a:xfrm>
            <a:off x="1403647" y="1437448"/>
            <a:ext cx="6381451" cy="939801"/>
          </a:xfrm>
        </p:spPr>
        <p:txBody>
          <a:bodyPr>
            <a:normAutofit/>
          </a:bodyPr>
          <a:lstStyle/>
          <a:p>
            <a:r>
              <a:rPr lang="tt-RU" sz="5400" dirty="0"/>
              <a:t> Кышлаучы кошлар</a:t>
            </a:r>
            <a:endParaRPr lang="ru-RU" sz="5400" dirty="0"/>
          </a:p>
        </p:txBody>
      </p:sp>
    </p:spTree>
    <p:extLst>
      <p:ext uri="{BB962C8B-B14F-4D97-AF65-F5344CB8AC3E}">
        <p14:creationId xmlns:p14="http://schemas.microsoft.com/office/powerpoint/2010/main" val="372547815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ворона.jpeg"/>
          <p:cNvPicPr>
            <a:picLocks noChangeAspect="1"/>
          </p:cNvPicPr>
          <p:nvPr/>
        </p:nvPicPr>
        <p:blipFill>
          <a:blip r:embed="rId2" cstate="print"/>
          <a:stretch>
            <a:fillRect/>
          </a:stretch>
        </p:blipFill>
        <p:spPr>
          <a:xfrm>
            <a:off x="323528" y="571480"/>
            <a:ext cx="8568952" cy="5017760"/>
          </a:xfrm>
          <a:prstGeom prst="roundRect">
            <a:avLst>
              <a:gd name="adj" fmla="val 4167"/>
            </a:avLst>
          </a:prstGeom>
          <a:solidFill>
            <a:srgbClr val="FFFFFF"/>
          </a:solidFill>
          <a:ln w="76200" cap="sq">
            <a:solidFill>
              <a:schemeClr val="accent2">
                <a:lumMod val="75000"/>
              </a:schemeClr>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
        <p:nvSpPr>
          <p:cNvPr id="3" name="Прямоугольник 2"/>
          <p:cNvSpPr/>
          <p:nvPr/>
        </p:nvSpPr>
        <p:spPr>
          <a:xfrm>
            <a:off x="2143108" y="5411450"/>
            <a:ext cx="4456669" cy="1446550"/>
          </a:xfrm>
          <a:prstGeom prst="rect">
            <a:avLst/>
          </a:prstGeom>
        </p:spPr>
        <p:txBody>
          <a:bodyPr wrap="none">
            <a:spAutoFit/>
          </a:bodyPr>
          <a:lstStyle/>
          <a:p>
            <a:pPr lvl="0" algn="ctr"/>
            <a:r>
              <a:rPr lang="ru-RU" sz="8800" b="1" dirty="0" smtClean="0">
                <a:ln w="19050">
                  <a:solidFill>
                    <a:srgbClr val="666666">
                      <a:tint val="1000"/>
                    </a:srgbClr>
                  </a:solidFill>
                  <a:prstDash val="solid"/>
                </a:ln>
                <a:solidFill>
                  <a:srgbClr val="9C007F"/>
                </a:solidFill>
                <a:effectLst>
                  <a:glow rad="228600">
                    <a:srgbClr val="005BD3">
                      <a:satMod val="175000"/>
                      <a:alpha val="40000"/>
                    </a:srgbClr>
                  </a:glow>
                  <a:outerShdw blurRad="50000" dist="50800" dir="7500000" algn="tl">
                    <a:srgbClr val="000000">
                      <a:shade val="5000"/>
                      <a:alpha val="35000"/>
                    </a:srgbClr>
                  </a:outerShdw>
                </a:effectLst>
              </a:rPr>
              <a:t>КАРГА</a:t>
            </a:r>
            <a:endParaRPr lang="ru-RU" sz="8800" b="1" dirty="0">
              <a:ln w="19050">
                <a:solidFill>
                  <a:srgbClr val="666666">
                    <a:tint val="1000"/>
                  </a:srgbClr>
                </a:solidFill>
                <a:prstDash val="solid"/>
              </a:ln>
              <a:solidFill>
                <a:srgbClr val="9C007F"/>
              </a:solidFill>
              <a:effectLst>
                <a:glow rad="228600">
                  <a:srgbClr val="005BD3">
                    <a:satMod val="175000"/>
                    <a:alpha val="40000"/>
                  </a:srgbClr>
                </a:glow>
                <a:outerShdw blurRad="50000" dist="50800" dir="7500000" algn="tl">
                  <a:srgbClr val="000000">
                    <a:shade val="5000"/>
                    <a:alpha val="35000"/>
                  </a:srgbClr>
                </a:outerShdw>
              </a:effectLst>
            </a:endParaRPr>
          </a:p>
        </p:txBody>
      </p:sp>
    </p:spTree>
    <p:extLst>
      <p:ext uri="{BB962C8B-B14F-4D97-AF65-F5344CB8AC3E}">
        <p14:creationId xmlns:p14="http://schemas.microsoft.com/office/powerpoint/2010/main" val="407662779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70" decel="100000"/>
                                        <p:tgtEl>
                                          <p:spTgt spid="2"/>
                                        </p:tgtEl>
                                      </p:cBhvr>
                                    </p:animEffect>
                                    <p:animScale>
                                      <p:cBhvr>
                                        <p:cTn id="8" dur="770" decel="100000"/>
                                        <p:tgtEl>
                                          <p:spTgt spid="2"/>
                                        </p:tgtEl>
                                      </p:cBhvr>
                                      <p:from x="10000" y="10000"/>
                                      <p:to x="200000" y="450000"/>
                                    </p:animScale>
                                    <p:animScale>
                                      <p:cBhvr>
                                        <p:cTn id="9" dur="1230" accel="100000" fill="hold">
                                          <p:stCondLst>
                                            <p:cond delay="770"/>
                                          </p:stCondLst>
                                        </p:cTn>
                                        <p:tgtEl>
                                          <p:spTgt spid="2"/>
                                        </p:tgtEl>
                                      </p:cBhvr>
                                      <p:from x="200000" y="450000"/>
                                      <p:to x="100000" y="100000"/>
                                    </p:animScale>
                                    <p:set>
                                      <p:cBhvr>
                                        <p:cTn id="10" dur="770" fill="hold"/>
                                        <p:tgtEl>
                                          <p:spTgt spid="2"/>
                                        </p:tgtEl>
                                        <p:attrNameLst>
                                          <p:attrName>ppt_x</p:attrName>
                                        </p:attrNameLst>
                                      </p:cBhvr>
                                      <p:to>
                                        <p:strVal val="(0.5)"/>
                                      </p:to>
                                    </p:set>
                                    <p:anim from="(0.5)" to="(#ppt_x)" calcmode="lin" valueType="num">
                                      <p:cBhvr>
                                        <p:cTn id="11" dur="1230" accel="100000" fill="hold">
                                          <p:stCondLst>
                                            <p:cond delay="770"/>
                                          </p:stCondLst>
                                        </p:cTn>
                                        <p:tgtEl>
                                          <p:spTgt spid="2"/>
                                        </p:tgtEl>
                                        <p:attrNameLst>
                                          <p:attrName>ppt_x</p:attrName>
                                        </p:attrNameLst>
                                      </p:cBhvr>
                                    </p:anim>
                                    <p:set>
                                      <p:cBhvr>
                                        <p:cTn id="12" dur="770" fill="hold"/>
                                        <p:tgtEl>
                                          <p:spTgt spid="2"/>
                                        </p:tgtEl>
                                        <p:attrNameLst>
                                          <p:attrName>ppt_y</p:attrName>
                                        </p:attrNameLst>
                                      </p:cBhvr>
                                      <p:to>
                                        <p:strVal val="(#ppt_y+0.4)"/>
                                      </p:to>
                                    </p:set>
                                    <p:anim from="(#ppt_y+0.4)" to="(#ppt_y)" calcmode="lin" valueType="num">
                                      <p:cBhvr>
                                        <p:cTn id="13" dur="1230" accel="100000" fill="hold">
                                          <p:stCondLst>
                                            <p:cond delay="770"/>
                                          </p:stCondLst>
                                        </p:cTn>
                                        <p:tgtEl>
                                          <p:spTgt spid="2"/>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38" presetClass="entr" presetSubtype="0" accel="50000" fill="hold" grpId="0" nodeType="clickEffect">
                                  <p:stCondLst>
                                    <p:cond delay="0"/>
                                  </p:stCondLst>
                                  <p:iterate type="lt">
                                    <p:tmPct val="50000"/>
                                  </p:iterate>
                                  <p:childTnLst>
                                    <p:set>
                                      <p:cBhvr>
                                        <p:cTn id="17" dur="1" fill="hold">
                                          <p:stCondLst>
                                            <p:cond delay="0"/>
                                          </p:stCondLst>
                                        </p:cTn>
                                        <p:tgtEl>
                                          <p:spTgt spid="3"/>
                                        </p:tgtEl>
                                        <p:attrNameLst>
                                          <p:attrName>style.visibility</p:attrName>
                                        </p:attrNameLst>
                                      </p:cBhvr>
                                      <p:to>
                                        <p:strVal val="visible"/>
                                      </p:to>
                                    </p:set>
                                    <p:set>
                                      <p:cBhvr>
                                        <p:cTn id="18" dur="455" fill="hold">
                                          <p:stCondLst>
                                            <p:cond delay="0"/>
                                          </p:stCondLst>
                                        </p:cTn>
                                        <p:tgtEl>
                                          <p:spTgt spid="3"/>
                                        </p:tgtEl>
                                        <p:attrNameLst>
                                          <p:attrName>style.rotation</p:attrName>
                                        </p:attrNameLst>
                                      </p:cBhvr>
                                      <p:to>
                                        <p:strVal val="-45.0"/>
                                      </p:to>
                                    </p:set>
                                    <p:anim calcmode="lin" valueType="num">
                                      <p:cBhvr>
                                        <p:cTn id="19" dur="455" fill="hold">
                                          <p:stCondLst>
                                            <p:cond delay="455"/>
                                          </p:stCondLst>
                                        </p:cTn>
                                        <p:tgtEl>
                                          <p:spTgt spid="3"/>
                                        </p:tgtEl>
                                        <p:attrNameLst>
                                          <p:attrName>style.rotation</p:attrName>
                                        </p:attrNameLst>
                                      </p:cBhvr>
                                      <p:tavLst>
                                        <p:tav tm="0">
                                          <p:val>
                                            <p:fltVal val="-45"/>
                                          </p:val>
                                        </p:tav>
                                        <p:tav tm="69900">
                                          <p:val>
                                            <p:fltVal val="45"/>
                                          </p:val>
                                        </p:tav>
                                        <p:tav tm="100000">
                                          <p:val>
                                            <p:fltVal val="0"/>
                                          </p:val>
                                        </p:tav>
                                      </p:tavLst>
                                    </p:anim>
                                    <p:anim calcmode="lin" valueType="num">
                                      <p:cBhvr>
                                        <p:cTn id="20" dur="455" fill="hold">
                                          <p:stCondLst>
                                            <p:cond delay="0"/>
                                          </p:stCondLst>
                                        </p:cTn>
                                        <p:tgtEl>
                                          <p:spTgt spid="3"/>
                                        </p:tgtEl>
                                        <p:attrNameLst>
                                          <p:attrName>ppt_y</p:attrName>
                                        </p:attrNameLst>
                                      </p:cBhvr>
                                      <p:tavLst>
                                        <p:tav tm="0">
                                          <p:val>
                                            <p:strVal val="#ppt_y-1"/>
                                          </p:val>
                                        </p:tav>
                                        <p:tav tm="100000">
                                          <p:val>
                                            <p:strVal val="#ppt_y-(0.354*#ppt_w-0.172*#ppt_h)"/>
                                          </p:val>
                                        </p:tav>
                                      </p:tavLst>
                                    </p:anim>
                                    <p:anim calcmode="lin" valueType="num">
                                      <p:cBhvr>
                                        <p:cTn id="21" dur="156" decel="50000" autoRev="1" fill="hold">
                                          <p:stCondLst>
                                            <p:cond delay="455"/>
                                          </p:stCondLst>
                                        </p:cTn>
                                        <p:tgtEl>
                                          <p:spTgt spid="3"/>
                                        </p:tgtEl>
                                        <p:attrNameLst>
                                          <p:attrName>ppt_y</p:attrName>
                                        </p:attrNameLst>
                                      </p:cBhvr>
                                      <p:tavLst>
                                        <p:tav tm="0">
                                          <p:val>
                                            <p:strVal val="#ppt_y-(0.354*#ppt_w-0.172*#ppt_h)"/>
                                          </p:val>
                                        </p:tav>
                                        <p:tav tm="100000">
                                          <p:val>
                                            <p:strVal val="#ppt_y-(0.354*#ppt_w-0.172*#ppt_h)-#ppt_h/2"/>
                                          </p:val>
                                        </p:tav>
                                      </p:tavLst>
                                    </p:anim>
                                    <p:anim calcmode="lin" valueType="num">
                                      <p:cBhvr>
                                        <p:cTn id="22" dur="136" fill="hold">
                                          <p:stCondLst>
                                            <p:cond delay="864"/>
                                          </p:stCondLst>
                                        </p:cTn>
                                        <p:tgtEl>
                                          <p:spTgt spid="3"/>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Tree>
    <p:extLst>
      <p:ext uri="{BB962C8B-B14F-4D97-AF65-F5344CB8AC3E}">
        <p14:creationId xmlns:p14="http://schemas.microsoft.com/office/powerpoint/2010/main" val="406240095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дятел.jpg"/>
          <p:cNvPicPr>
            <a:picLocks noChangeAspect="1"/>
          </p:cNvPicPr>
          <p:nvPr/>
        </p:nvPicPr>
        <p:blipFill>
          <a:blip r:embed="rId2" cstate="print"/>
          <a:stretch>
            <a:fillRect/>
          </a:stretch>
        </p:blipFill>
        <p:spPr>
          <a:xfrm>
            <a:off x="449000" y="692696"/>
            <a:ext cx="8461448" cy="4857764"/>
          </a:xfrm>
          <a:prstGeom prst="roundRect">
            <a:avLst>
              <a:gd name="adj" fmla="val 4167"/>
            </a:avLst>
          </a:prstGeom>
          <a:solidFill>
            <a:srgbClr val="FFFFFF"/>
          </a:solidFill>
          <a:ln w="76200" cap="sq">
            <a:solidFill>
              <a:schemeClr val="accent2">
                <a:lumMod val="75000"/>
              </a:schemeClr>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
        <p:nvSpPr>
          <p:cNvPr id="3" name="Прямоугольник 2"/>
          <p:cNvSpPr/>
          <p:nvPr/>
        </p:nvSpPr>
        <p:spPr>
          <a:xfrm>
            <a:off x="2627784" y="5411450"/>
            <a:ext cx="4103880" cy="1446550"/>
          </a:xfrm>
          <a:prstGeom prst="rect">
            <a:avLst/>
          </a:prstGeom>
        </p:spPr>
        <p:txBody>
          <a:bodyPr wrap="none">
            <a:spAutoFit/>
          </a:bodyPr>
          <a:lstStyle/>
          <a:p>
            <a:pPr lvl="0" algn="ctr"/>
            <a:r>
              <a:rPr lang="ru-RU" sz="8800" b="1" dirty="0" smtClean="0">
                <a:ln w="19050">
                  <a:solidFill>
                    <a:srgbClr val="666666">
                      <a:tint val="1000"/>
                    </a:srgbClr>
                  </a:solidFill>
                  <a:prstDash val="solid"/>
                </a:ln>
                <a:solidFill>
                  <a:srgbClr val="9C007F"/>
                </a:solidFill>
                <a:effectLst>
                  <a:glow rad="228600">
                    <a:srgbClr val="005BD3">
                      <a:satMod val="175000"/>
                      <a:alpha val="40000"/>
                    </a:srgbClr>
                  </a:glow>
                  <a:outerShdw blurRad="50000" dist="50800" dir="7500000" algn="tl">
                    <a:srgbClr val="000000">
                      <a:shade val="5000"/>
                      <a:alpha val="35000"/>
                    </a:srgbClr>
                  </a:outerShdw>
                </a:effectLst>
              </a:rPr>
              <a:t>Т</a:t>
            </a:r>
            <a:r>
              <a:rPr lang="ru-RU" sz="8800" b="1" dirty="0">
                <a:ln w="19050">
                  <a:solidFill>
                    <a:srgbClr val="666666">
                      <a:tint val="1000"/>
                    </a:srgbClr>
                  </a:solidFill>
                  <a:prstDash val="solid"/>
                </a:ln>
                <a:solidFill>
                  <a:srgbClr val="9C007F"/>
                </a:solidFill>
                <a:effectLst>
                  <a:glow rad="228600">
                    <a:srgbClr val="005BD3">
                      <a:satMod val="175000"/>
                      <a:alpha val="40000"/>
                    </a:srgbClr>
                  </a:glow>
                  <a:outerShdw blurRad="50000" dist="50800" dir="7500000" algn="tl">
                    <a:srgbClr val="000000">
                      <a:shade val="5000"/>
                      <a:alpha val="35000"/>
                    </a:srgbClr>
                  </a:outerShdw>
                </a:effectLst>
              </a:rPr>
              <a:t>У</a:t>
            </a:r>
            <a:r>
              <a:rPr lang="ru-RU" sz="8800" b="1" dirty="0" smtClean="0">
                <a:ln w="19050">
                  <a:solidFill>
                    <a:srgbClr val="666666">
                      <a:tint val="1000"/>
                    </a:srgbClr>
                  </a:solidFill>
                  <a:prstDash val="solid"/>
                </a:ln>
                <a:solidFill>
                  <a:srgbClr val="9C007F"/>
                </a:solidFill>
                <a:effectLst>
                  <a:glow rad="228600">
                    <a:srgbClr val="005BD3">
                      <a:satMod val="175000"/>
                      <a:alpha val="40000"/>
                    </a:srgbClr>
                  </a:glow>
                  <a:outerShdw blurRad="50000" dist="50800" dir="7500000" algn="tl">
                    <a:srgbClr val="000000">
                      <a:shade val="5000"/>
                      <a:alpha val="35000"/>
                    </a:srgbClr>
                  </a:outerShdw>
                </a:effectLst>
              </a:rPr>
              <a:t>КРАН</a:t>
            </a:r>
            <a:endParaRPr lang="ru-RU" sz="8800" b="1" dirty="0">
              <a:ln w="19050">
                <a:solidFill>
                  <a:srgbClr val="666666">
                    <a:tint val="1000"/>
                  </a:srgbClr>
                </a:solidFill>
                <a:prstDash val="solid"/>
              </a:ln>
              <a:solidFill>
                <a:srgbClr val="9C007F"/>
              </a:solidFill>
              <a:effectLst>
                <a:glow rad="228600">
                  <a:srgbClr val="005BD3">
                    <a:satMod val="175000"/>
                    <a:alpha val="40000"/>
                  </a:srgbClr>
                </a:glow>
                <a:outerShdw blurRad="50000" dist="50800" dir="7500000" algn="tl">
                  <a:srgbClr val="000000">
                    <a:shade val="5000"/>
                    <a:alpha val="35000"/>
                  </a:srgbClr>
                </a:outerShdw>
              </a:effectLst>
            </a:endParaRPr>
          </a:p>
        </p:txBody>
      </p:sp>
      <p:sp>
        <p:nvSpPr>
          <p:cNvPr id="4" name="Прямоугольник 3"/>
          <p:cNvSpPr/>
          <p:nvPr/>
        </p:nvSpPr>
        <p:spPr>
          <a:xfrm>
            <a:off x="4860033" y="3861048"/>
            <a:ext cx="4283968" cy="1384995"/>
          </a:xfrm>
          <a:prstGeom prst="rect">
            <a:avLst/>
          </a:prstGeom>
        </p:spPr>
        <p:txBody>
          <a:bodyPr wrap="square">
            <a:spAutoFit/>
          </a:bodyPr>
          <a:lstStyle/>
          <a:p>
            <a:r>
              <a:rPr lang="tt-RU" sz="2800" dirty="0">
                <a:solidFill>
                  <a:srgbClr val="FF0000"/>
                </a:solidFill>
              </a:rPr>
              <a:t>Җәй шакылдый бу чүкеч</a:t>
            </a:r>
            <a:br>
              <a:rPr lang="tt-RU" sz="2800" dirty="0">
                <a:solidFill>
                  <a:srgbClr val="FF0000"/>
                </a:solidFill>
              </a:rPr>
            </a:br>
            <a:r>
              <a:rPr lang="tt-RU" sz="2800" dirty="0">
                <a:solidFill>
                  <a:srgbClr val="FF0000"/>
                </a:solidFill>
              </a:rPr>
              <a:t>кыш шакылдый бу чүкеч</a:t>
            </a:r>
            <a:br>
              <a:rPr lang="tt-RU" sz="2800" dirty="0">
                <a:solidFill>
                  <a:srgbClr val="FF0000"/>
                </a:solidFill>
              </a:rPr>
            </a:br>
            <a:r>
              <a:rPr lang="tt-RU" sz="2800" dirty="0">
                <a:solidFill>
                  <a:srgbClr val="FF0000"/>
                </a:solidFill>
              </a:rPr>
              <a:t>ничек чыдый бу чүкеч</a:t>
            </a:r>
            <a:endParaRPr lang="ru-RU" sz="2800" dirty="0"/>
          </a:p>
        </p:txBody>
      </p:sp>
    </p:spTree>
    <p:extLst>
      <p:ext uri="{BB962C8B-B14F-4D97-AF65-F5344CB8AC3E}">
        <p14:creationId xmlns:p14="http://schemas.microsoft.com/office/powerpoint/2010/main" val="2581928429"/>
      </p:ext>
    </p:extLst>
  </p:cSld>
  <p:clrMapOvr>
    <a:masterClrMapping/>
  </p:clrMapOvr>
  <mc:AlternateContent xmlns:mc="http://schemas.openxmlformats.org/markup-compatibility/2006" xmlns:p14="http://schemas.microsoft.com/office/powerpoint/2010/main">
    <mc:Choice Requires="p14">
      <p:transition spd="slow" p14:dur="3400" advClick="0">
        <p14:reveal/>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2" presetClass="emph" presetSubtype="0" fill="hold" grpId="0" nodeType="clickEffect">
                                  <p:stCondLst>
                                    <p:cond delay="0"/>
                                  </p:stCondLst>
                                  <p:childTnLst>
                                    <p:animRot by="120000">
                                      <p:cBhvr>
                                        <p:cTn id="11" dur="100" fill="hold">
                                          <p:stCondLst>
                                            <p:cond delay="0"/>
                                          </p:stCondLst>
                                        </p:cTn>
                                        <p:tgtEl>
                                          <p:spTgt spid="3"/>
                                        </p:tgtEl>
                                        <p:attrNameLst>
                                          <p:attrName>r</p:attrName>
                                        </p:attrNameLst>
                                      </p:cBhvr>
                                    </p:animRot>
                                    <p:animRot by="-240000">
                                      <p:cBhvr>
                                        <p:cTn id="12" dur="200" fill="hold">
                                          <p:stCondLst>
                                            <p:cond delay="200"/>
                                          </p:stCondLst>
                                        </p:cTn>
                                        <p:tgtEl>
                                          <p:spTgt spid="3"/>
                                        </p:tgtEl>
                                        <p:attrNameLst>
                                          <p:attrName>r</p:attrName>
                                        </p:attrNameLst>
                                      </p:cBhvr>
                                    </p:animRot>
                                    <p:animRot by="240000">
                                      <p:cBhvr>
                                        <p:cTn id="13" dur="200" fill="hold">
                                          <p:stCondLst>
                                            <p:cond delay="400"/>
                                          </p:stCondLst>
                                        </p:cTn>
                                        <p:tgtEl>
                                          <p:spTgt spid="3"/>
                                        </p:tgtEl>
                                        <p:attrNameLst>
                                          <p:attrName>r</p:attrName>
                                        </p:attrNameLst>
                                      </p:cBhvr>
                                    </p:animRot>
                                    <p:animRot by="-240000">
                                      <p:cBhvr>
                                        <p:cTn id="14" dur="200" fill="hold">
                                          <p:stCondLst>
                                            <p:cond delay="600"/>
                                          </p:stCondLst>
                                        </p:cTn>
                                        <p:tgtEl>
                                          <p:spTgt spid="3"/>
                                        </p:tgtEl>
                                        <p:attrNameLst>
                                          <p:attrName>r</p:attrName>
                                        </p:attrNameLst>
                                      </p:cBhvr>
                                    </p:animRot>
                                    <p:animRot by="120000">
                                      <p:cBhvr>
                                        <p:cTn id="15" dur="200" fill="hold">
                                          <p:stCondLst>
                                            <p:cond delay="800"/>
                                          </p:stCondLst>
                                        </p:cTn>
                                        <p:tgtEl>
                                          <p:spTgt spid="3"/>
                                        </p:tgtEl>
                                        <p:attrNameLst>
                                          <p:attrName>r</p:attrName>
                                        </p:attrNameLst>
                                      </p:cBhvr>
                                    </p:animRot>
                                  </p:childTnLst>
                                </p:cTn>
                              </p:par>
                            </p:childTnLst>
                          </p:cTn>
                        </p:par>
                      </p:childTnLst>
                    </p:cTn>
                  </p:par>
                  <p:par>
                    <p:cTn id="16" fill="hold">
                      <p:stCondLst>
                        <p:cond delay="indefinite"/>
                      </p:stCondLst>
                      <p:childTnLst>
                        <p:par>
                          <p:cTn id="17" fill="hold">
                            <p:stCondLst>
                              <p:cond delay="0"/>
                            </p:stCondLst>
                            <p:childTnLst>
                              <p:par>
                                <p:cTn id="18" presetID="18" presetClass="emph" presetSubtype="0" fill="hold" grpId="0" nodeType="clickEffect">
                                  <p:stCondLst>
                                    <p:cond delay="0"/>
                                  </p:stCondLst>
                                  <p:iterate type="lt">
                                    <p:tmPct val="4000"/>
                                  </p:iterate>
                                  <p:childTnLst>
                                    <p:set>
                                      <p:cBhvr override="childStyle">
                                        <p:cTn id="19" dur="500" fill="hold"/>
                                        <p:tgtEl>
                                          <p:spTgt spid="4"/>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09442" y="675724"/>
            <a:ext cx="7125113" cy="5705604"/>
          </a:xfrm>
        </p:spPr>
        <p:txBody>
          <a:bodyPr/>
          <a:lstStyle/>
          <a:p>
            <a:r>
              <a:rPr lang="tt-RU" sz="2800" dirty="0" smtClean="0">
                <a:solidFill>
                  <a:srgbClr val="FF0000"/>
                </a:solidFill>
              </a:rPr>
              <a:t>Тукран – урман кошы. Ул һәрвакыт</a:t>
            </a:r>
            <a:br>
              <a:rPr lang="tt-RU" sz="2800" dirty="0" smtClean="0">
                <a:solidFill>
                  <a:srgbClr val="FF0000"/>
                </a:solidFill>
              </a:rPr>
            </a:br>
            <a:r>
              <a:rPr lang="tt-RU" sz="2800" dirty="0" smtClean="0">
                <a:solidFill>
                  <a:srgbClr val="FF0000"/>
                </a:solidFill>
              </a:rPr>
              <a:t>хәрәкәттә. Тукран үзенең көчле </a:t>
            </a:r>
            <a:br>
              <a:rPr lang="tt-RU" sz="2800" dirty="0" smtClean="0">
                <a:solidFill>
                  <a:srgbClr val="FF0000"/>
                </a:solidFill>
              </a:rPr>
            </a:br>
            <a:r>
              <a:rPr lang="tt-RU" sz="2800" dirty="0" smtClean="0">
                <a:solidFill>
                  <a:srgbClr val="FF0000"/>
                </a:solidFill>
              </a:rPr>
              <a:t>томшыгы белән агачлардан бөҗәкләр эзли. Очлы тырнаклары </a:t>
            </a:r>
            <a:br>
              <a:rPr lang="tt-RU" sz="2800" dirty="0" smtClean="0">
                <a:solidFill>
                  <a:srgbClr val="FF0000"/>
                </a:solidFill>
              </a:rPr>
            </a:br>
            <a:r>
              <a:rPr lang="tt-RU" sz="2800" dirty="0" smtClean="0">
                <a:solidFill>
                  <a:srgbClr val="FF0000"/>
                </a:solidFill>
              </a:rPr>
              <a:t>ярдәмендә агачта нык утырып тора</a:t>
            </a:r>
            <a:br>
              <a:rPr lang="tt-RU" sz="2800" dirty="0" smtClean="0">
                <a:solidFill>
                  <a:srgbClr val="FF0000"/>
                </a:solidFill>
              </a:rPr>
            </a:br>
            <a:r>
              <a:rPr lang="tt-RU" sz="2800" dirty="0" smtClean="0">
                <a:solidFill>
                  <a:srgbClr val="FF0000"/>
                </a:solidFill>
              </a:rPr>
              <a:t>ала. Ә койрыгы аңа терәк булып </a:t>
            </a:r>
            <a:br>
              <a:rPr lang="tt-RU" sz="2800" dirty="0" smtClean="0">
                <a:solidFill>
                  <a:srgbClr val="FF0000"/>
                </a:solidFill>
              </a:rPr>
            </a:br>
            <a:r>
              <a:rPr lang="tt-RU" sz="2800" dirty="0" smtClean="0">
                <a:solidFill>
                  <a:srgbClr val="FF0000"/>
                </a:solidFill>
              </a:rPr>
              <a:t>тора. Тукранны “ урман доктары”</a:t>
            </a:r>
            <a:br>
              <a:rPr lang="tt-RU" sz="2800" dirty="0" smtClean="0">
                <a:solidFill>
                  <a:srgbClr val="FF0000"/>
                </a:solidFill>
              </a:rPr>
            </a:br>
            <a:r>
              <a:rPr lang="tt-RU" sz="2800" dirty="0" smtClean="0">
                <a:solidFill>
                  <a:srgbClr val="FF0000"/>
                </a:solidFill>
              </a:rPr>
              <a:t>дип атыйлар.</a:t>
            </a:r>
            <a:endParaRPr lang="ru-RU" sz="2800" dirty="0">
              <a:solidFill>
                <a:srgbClr val="FF0000"/>
              </a:solidFill>
            </a:endParaRPr>
          </a:p>
        </p:txBody>
      </p:sp>
    </p:spTree>
    <p:extLst>
      <p:ext uri="{BB962C8B-B14F-4D97-AF65-F5344CB8AC3E}">
        <p14:creationId xmlns:p14="http://schemas.microsoft.com/office/powerpoint/2010/main" val="371392889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голубь.jpg"/>
          <p:cNvPicPr>
            <a:picLocks noChangeAspect="1"/>
          </p:cNvPicPr>
          <p:nvPr/>
        </p:nvPicPr>
        <p:blipFill>
          <a:blip r:embed="rId2" cstate="print"/>
          <a:stretch>
            <a:fillRect/>
          </a:stretch>
        </p:blipFill>
        <p:spPr>
          <a:xfrm>
            <a:off x="595430" y="476672"/>
            <a:ext cx="8143932" cy="4937712"/>
          </a:xfrm>
          <a:prstGeom prst="roundRect">
            <a:avLst>
              <a:gd name="adj" fmla="val 4167"/>
            </a:avLst>
          </a:prstGeom>
          <a:solidFill>
            <a:srgbClr val="FFFFFF"/>
          </a:solidFill>
          <a:ln w="76200" cap="sq">
            <a:solidFill>
              <a:schemeClr val="accent2">
                <a:lumMod val="75000"/>
              </a:schemeClr>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
        <p:nvSpPr>
          <p:cNvPr id="3" name="Прямоугольник 2"/>
          <p:cNvSpPr/>
          <p:nvPr/>
        </p:nvSpPr>
        <p:spPr>
          <a:xfrm>
            <a:off x="571472" y="5072074"/>
            <a:ext cx="8143932" cy="1446550"/>
          </a:xfrm>
          <a:prstGeom prst="rect">
            <a:avLst/>
          </a:prstGeom>
        </p:spPr>
        <p:txBody>
          <a:bodyPr wrap="square">
            <a:spAutoFit/>
          </a:bodyPr>
          <a:lstStyle/>
          <a:p>
            <a:pPr lvl="0" algn="ctr"/>
            <a:r>
              <a:rPr lang="ru-RU" sz="8800" b="1" dirty="0" smtClean="0">
                <a:ln w="19050">
                  <a:solidFill>
                    <a:srgbClr val="666666">
                      <a:tint val="1000"/>
                    </a:srgbClr>
                  </a:solidFill>
                  <a:prstDash val="solid"/>
                </a:ln>
                <a:solidFill>
                  <a:srgbClr val="9C007F"/>
                </a:solidFill>
                <a:effectLst>
                  <a:glow rad="228600">
                    <a:srgbClr val="005BD3">
                      <a:satMod val="175000"/>
                      <a:alpha val="40000"/>
                    </a:srgbClr>
                  </a:glow>
                  <a:outerShdw blurRad="50000" dist="50800" dir="7500000" algn="tl">
                    <a:srgbClr val="000000">
                      <a:shade val="5000"/>
                      <a:alpha val="35000"/>
                    </a:srgbClr>
                  </a:outerShdw>
                </a:effectLst>
              </a:rPr>
              <a:t>КҮГӘРЧЕН</a:t>
            </a:r>
            <a:endParaRPr lang="ru-RU" sz="8800" b="1" dirty="0">
              <a:ln w="19050">
                <a:solidFill>
                  <a:srgbClr val="666666">
                    <a:tint val="1000"/>
                  </a:srgbClr>
                </a:solidFill>
                <a:prstDash val="solid"/>
              </a:ln>
              <a:solidFill>
                <a:srgbClr val="9C007F"/>
              </a:solidFill>
              <a:effectLst>
                <a:glow rad="228600">
                  <a:srgbClr val="005BD3">
                    <a:satMod val="175000"/>
                    <a:alpha val="40000"/>
                  </a:srgbClr>
                </a:glow>
                <a:outerShdw blurRad="50000" dist="50800" dir="7500000" algn="tl">
                  <a:srgbClr val="000000">
                    <a:shade val="5000"/>
                    <a:alpha val="35000"/>
                  </a:srgbClr>
                </a:outerShdw>
              </a:effectLst>
            </a:endParaRPr>
          </a:p>
        </p:txBody>
      </p:sp>
      <p:sp>
        <p:nvSpPr>
          <p:cNvPr id="4" name="Заголовок 3"/>
          <p:cNvSpPr>
            <a:spLocks noGrp="1"/>
          </p:cNvSpPr>
          <p:nvPr>
            <p:ph type="title"/>
          </p:nvPr>
        </p:nvSpPr>
        <p:spPr>
          <a:xfrm>
            <a:off x="4860032" y="3140968"/>
            <a:ext cx="4104456" cy="2116824"/>
          </a:xfrm>
        </p:spPr>
        <p:txBody>
          <a:bodyPr>
            <a:normAutofit/>
          </a:bodyPr>
          <a:lstStyle/>
          <a:p>
            <a:r>
              <a:rPr lang="tt-RU" sz="2400" dirty="0" smtClean="0">
                <a:solidFill>
                  <a:srgbClr val="C00000"/>
                </a:solidFill>
              </a:rPr>
              <a:t/>
            </a:r>
            <a:br>
              <a:rPr lang="tt-RU" sz="2400" dirty="0" smtClean="0">
                <a:solidFill>
                  <a:srgbClr val="C00000"/>
                </a:solidFill>
              </a:rPr>
            </a:br>
            <a:r>
              <a:rPr lang="tt-RU" sz="2400" dirty="0">
                <a:solidFill>
                  <a:srgbClr val="C00000"/>
                </a:solidFill>
              </a:rPr>
              <a:t/>
            </a:r>
            <a:br>
              <a:rPr lang="tt-RU" sz="2400" dirty="0">
                <a:solidFill>
                  <a:srgbClr val="C00000"/>
                </a:solidFill>
              </a:rPr>
            </a:br>
            <a:r>
              <a:rPr lang="tt-RU" sz="2400" dirty="0" smtClean="0">
                <a:solidFill>
                  <a:srgbClr val="C00000"/>
                </a:solidFill>
              </a:rPr>
              <a:t>Гөлдер –гөлдер-  гөлдергү,</a:t>
            </a:r>
            <a:br>
              <a:rPr lang="tt-RU" sz="2400" dirty="0" smtClean="0">
                <a:solidFill>
                  <a:srgbClr val="C00000"/>
                </a:solidFill>
              </a:rPr>
            </a:br>
            <a:r>
              <a:rPr lang="tt-RU" sz="2400" dirty="0" smtClean="0">
                <a:solidFill>
                  <a:srgbClr val="C00000"/>
                </a:solidFill>
              </a:rPr>
              <a:t>кызыл  тәпи –кемдер бу?</a:t>
            </a:r>
            <a:endParaRPr lang="ru-RU" sz="2400" dirty="0">
              <a:solidFill>
                <a:srgbClr val="C00000"/>
              </a:solidFill>
            </a:endParaRPr>
          </a:p>
        </p:txBody>
      </p:sp>
    </p:spTree>
    <p:extLst>
      <p:ext uri="{BB962C8B-B14F-4D97-AF65-F5344CB8AC3E}">
        <p14:creationId xmlns:p14="http://schemas.microsoft.com/office/powerpoint/2010/main" val="127912838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70" decel="100000"/>
                                        <p:tgtEl>
                                          <p:spTgt spid="2"/>
                                        </p:tgtEl>
                                      </p:cBhvr>
                                    </p:animEffect>
                                    <p:animScale>
                                      <p:cBhvr>
                                        <p:cTn id="8" dur="770" decel="100000"/>
                                        <p:tgtEl>
                                          <p:spTgt spid="2"/>
                                        </p:tgtEl>
                                      </p:cBhvr>
                                      <p:from x="10000" y="10000"/>
                                      <p:to x="200000" y="450000"/>
                                    </p:animScale>
                                    <p:animScale>
                                      <p:cBhvr>
                                        <p:cTn id="9" dur="1230" accel="100000" fill="hold">
                                          <p:stCondLst>
                                            <p:cond delay="770"/>
                                          </p:stCondLst>
                                        </p:cTn>
                                        <p:tgtEl>
                                          <p:spTgt spid="2"/>
                                        </p:tgtEl>
                                      </p:cBhvr>
                                      <p:from x="200000" y="450000"/>
                                      <p:to x="100000" y="100000"/>
                                    </p:animScale>
                                    <p:set>
                                      <p:cBhvr>
                                        <p:cTn id="10" dur="770" fill="hold"/>
                                        <p:tgtEl>
                                          <p:spTgt spid="2"/>
                                        </p:tgtEl>
                                        <p:attrNameLst>
                                          <p:attrName>ppt_x</p:attrName>
                                        </p:attrNameLst>
                                      </p:cBhvr>
                                      <p:to>
                                        <p:strVal val="(0.5)"/>
                                      </p:to>
                                    </p:set>
                                    <p:anim from="(0.5)" to="(#ppt_x)" calcmode="lin" valueType="num">
                                      <p:cBhvr>
                                        <p:cTn id="11" dur="1230" accel="100000" fill="hold">
                                          <p:stCondLst>
                                            <p:cond delay="770"/>
                                          </p:stCondLst>
                                        </p:cTn>
                                        <p:tgtEl>
                                          <p:spTgt spid="2"/>
                                        </p:tgtEl>
                                        <p:attrNameLst>
                                          <p:attrName>ppt_x</p:attrName>
                                        </p:attrNameLst>
                                      </p:cBhvr>
                                    </p:anim>
                                    <p:set>
                                      <p:cBhvr>
                                        <p:cTn id="12" dur="770" fill="hold"/>
                                        <p:tgtEl>
                                          <p:spTgt spid="2"/>
                                        </p:tgtEl>
                                        <p:attrNameLst>
                                          <p:attrName>ppt_y</p:attrName>
                                        </p:attrNameLst>
                                      </p:cBhvr>
                                      <p:to>
                                        <p:strVal val="(#ppt_y+0.4)"/>
                                      </p:to>
                                    </p:set>
                                    <p:anim from="(#ppt_y+0.4)" to="(#ppt_y)" calcmode="lin" valueType="num">
                                      <p:cBhvr>
                                        <p:cTn id="13" dur="1230" accel="100000" fill="hold">
                                          <p:stCondLst>
                                            <p:cond delay="770"/>
                                          </p:stCondLst>
                                        </p:cTn>
                                        <p:tgtEl>
                                          <p:spTgt spid="2"/>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38" presetClass="entr" presetSubtype="0" accel="50000" fill="hold" grpId="0" nodeType="clickEffect">
                                  <p:stCondLst>
                                    <p:cond delay="0"/>
                                  </p:stCondLst>
                                  <p:iterate type="lt">
                                    <p:tmPct val="50000"/>
                                  </p:iterate>
                                  <p:childTnLst>
                                    <p:set>
                                      <p:cBhvr>
                                        <p:cTn id="17" dur="1" fill="hold">
                                          <p:stCondLst>
                                            <p:cond delay="0"/>
                                          </p:stCondLst>
                                        </p:cTn>
                                        <p:tgtEl>
                                          <p:spTgt spid="3"/>
                                        </p:tgtEl>
                                        <p:attrNameLst>
                                          <p:attrName>style.visibility</p:attrName>
                                        </p:attrNameLst>
                                      </p:cBhvr>
                                      <p:to>
                                        <p:strVal val="visible"/>
                                      </p:to>
                                    </p:set>
                                    <p:set>
                                      <p:cBhvr>
                                        <p:cTn id="18" dur="455" fill="hold">
                                          <p:stCondLst>
                                            <p:cond delay="0"/>
                                          </p:stCondLst>
                                        </p:cTn>
                                        <p:tgtEl>
                                          <p:spTgt spid="3"/>
                                        </p:tgtEl>
                                        <p:attrNameLst>
                                          <p:attrName>style.rotation</p:attrName>
                                        </p:attrNameLst>
                                      </p:cBhvr>
                                      <p:to>
                                        <p:strVal val="-45.0"/>
                                      </p:to>
                                    </p:set>
                                    <p:anim calcmode="lin" valueType="num">
                                      <p:cBhvr>
                                        <p:cTn id="19" dur="455" fill="hold">
                                          <p:stCondLst>
                                            <p:cond delay="455"/>
                                          </p:stCondLst>
                                        </p:cTn>
                                        <p:tgtEl>
                                          <p:spTgt spid="3"/>
                                        </p:tgtEl>
                                        <p:attrNameLst>
                                          <p:attrName>style.rotation</p:attrName>
                                        </p:attrNameLst>
                                      </p:cBhvr>
                                      <p:tavLst>
                                        <p:tav tm="0">
                                          <p:val>
                                            <p:fltVal val="-45"/>
                                          </p:val>
                                        </p:tav>
                                        <p:tav tm="69900">
                                          <p:val>
                                            <p:fltVal val="45"/>
                                          </p:val>
                                        </p:tav>
                                        <p:tav tm="100000">
                                          <p:val>
                                            <p:fltVal val="0"/>
                                          </p:val>
                                        </p:tav>
                                      </p:tavLst>
                                    </p:anim>
                                    <p:anim calcmode="lin" valueType="num">
                                      <p:cBhvr>
                                        <p:cTn id="20" dur="455" fill="hold">
                                          <p:stCondLst>
                                            <p:cond delay="0"/>
                                          </p:stCondLst>
                                        </p:cTn>
                                        <p:tgtEl>
                                          <p:spTgt spid="3"/>
                                        </p:tgtEl>
                                        <p:attrNameLst>
                                          <p:attrName>ppt_y</p:attrName>
                                        </p:attrNameLst>
                                      </p:cBhvr>
                                      <p:tavLst>
                                        <p:tav tm="0">
                                          <p:val>
                                            <p:strVal val="#ppt_y-1"/>
                                          </p:val>
                                        </p:tav>
                                        <p:tav tm="100000">
                                          <p:val>
                                            <p:strVal val="#ppt_y-(0.354*#ppt_w-0.172*#ppt_h)"/>
                                          </p:val>
                                        </p:tav>
                                      </p:tavLst>
                                    </p:anim>
                                    <p:anim calcmode="lin" valueType="num">
                                      <p:cBhvr>
                                        <p:cTn id="21" dur="156" decel="50000" autoRev="1" fill="hold">
                                          <p:stCondLst>
                                            <p:cond delay="455"/>
                                          </p:stCondLst>
                                        </p:cTn>
                                        <p:tgtEl>
                                          <p:spTgt spid="3"/>
                                        </p:tgtEl>
                                        <p:attrNameLst>
                                          <p:attrName>ppt_y</p:attrName>
                                        </p:attrNameLst>
                                      </p:cBhvr>
                                      <p:tavLst>
                                        <p:tav tm="0">
                                          <p:val>
                                            <p:strVal val="#ppt_y-(0.354*#ppt_w-0.172*#ppt_h)"/>
                                          </p:val>
                                        </p:tav>
                                        <p:tav tm="100000">
                                          <p:val>
                                            <p:strVal val="#ppt_y-(0.354*#ppt_w-0.172*#ppt_h)-#ppt_h/2"/>
                                          </p:val>
                                        </p:tav>
                                      </p:tavLst>
                                    </p:anim>
                                    <p:anim calcmode="lin" valueType="num">
                                      <p:cBhvr>
                                        <p:cTn id="22" dur="136" fill="hold">
                                          <p:stCondLst>
                                            <p:cond delay="864"/>
                                          </p:stCondLst>
                                        </p:cTn>
                                        <p:tgtEl>
                                          <p:spTgt spid="3"/>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27584" y="1052736"/>
            <a:ext cx="7125113" cy="5172947"/>
          </a:xfrm>
        </p:spPr>
        <p:txBody>
          <a:bodyPr>
            <a:normAutofit/>
          </a:bodyPr>
          <a:lstStyle/>
          <a:p>
            <a:r>
              <a:rPr lang="ru-RU" sz="2800" dirty="0" smtClean="0">
                <a:solidFill>
                  <a:srgbClr val="C00000"/>
                </a:solidFill>
              </a:rPr>
              <a:t>К</a:t>
            </a:r>
            <a:r>
              <a:rPr lang="tt-RU" sz="2800" dirty="0" smtClean="0">
                <a:solidFill>
                  <a:srgbClr val="C00000"/>
                </a:solidFill>
              </a:rPr>
              <a:t>үгәрченне кеше яши торган урыннарда</a:t>
            </a:r>
            <a:br>
              <a:rPr lang="tt-RU" sz="2800" dirty="0" smtClean="0">
                <a:solidFill>
                  <a:srgbClr val="C00000"/>
                </a:solidFill>
              </a:rPr>
            </a:br>
            <a:r>
              <a:rPr lang="tt-RU" sz="2800" dirty="0" smtClean="0">
                <a:solidFill>
                  <a:srgbClr val="C00000"/>
                </a:solidFill>
              </a:rPr>
              <a:t>очратырга мөмкин. Күгәрченнәр кайвакыт</a:t>
            </a:r>
            <a:br>
              <a:rPr lang="tt-RU" sz="2800" dirty="0" smtClean="0">
                <a:solidFill>
                  <a:srgbClr val="C00000"/>
                </a:solidFill>
              </a:rPr>
            </a:br>
            <a:r>
              <a:rPr lang="tt-RU" sz="2800" dirty="0" smtClean="0">
                <a:solidFill>
                  <a:srgbClr val="C00000"/>
                </a:solidFill>
              </a:rPr>
              <a:t>ояларын да өй кыекларында ясыйлар.</a:t>
            </a:r>
            <a:br>
              <a:rPr lang="tt-RU" sz="2800" dirty="0" smtClean="0">
                <a:solidFill>
                  <a:srgbClr val="C00000"/>
                </a:solidFill>
              </a:rPr>
            </a:br>
            <a:r>
              <a:rPr lang="tt-RU" sz="2800" dirty="0" smtClean="0">
                <a:solidFill>
                  <a:srgbClr val="C00000"/>
                </a:solidFill>
              </a:rPr>
              <a:t>Без күбрәк күк күгәрченне беләбез.Аның</a:t>
            </a:r>
            <a:br>
              <a:rPr lang="tt-RU" sz="2800" dirty="0" smtClean="0">
                <a:solidFill>
                  <a:srgbClr val="C00000"/>
                </a:solidFill>
              </a:rPr>
            </a:br>
            <a:r>
              <a:rPr lang="tt-RU" sz="2800" dirty="0" smtClean="0">
                <a:solidFill>
                  <a:srgbClr val="C00000"/>
                </a:solidFill>
              </a:rPr>
              <a:t>каурыйлары ялтырап тора</a:t>
            </a:r>
            <a:br>
              <a:rPr lang="tt-RU" sz="2800" dirty="0" smtClean="0">
                <a:solidFill>
                  <a:srgbClr val="C00000"/>
                </a:solidFill>
              </a:rPr>
            </a:br>
            <a:r>
              <a:rPr lang="tt-RU" sz="2800" dirty="0" smtClean="0">
                <a:solidFill>
                  <a:srgbClr val="C00000"/>
                </a:solidFill>
              </a:rPr>
              <a:t>Күгәрченнең тәпиләре кызыл. Күгәрчен</a:t>
            </a:r>
            <a:br>
              <a:rPr lang="tt-RU" sz="2800" dirty="0" smtClean="0">
                <a:solidFill>
                  <a:srgbClr val="C00000"/>
                </a:solidFill>
              </a:rPr>
            </a:br>
            <a:r>
              <a:rPr lang="tt-RU" sz="2800" dirty="0" smtClean="0">
                <a:solidFill>
                  <a:srgbClr val="C00000"/>
                </a:solidFill>
              </a:rPr>
              <a:t>дуслык һәм тынычлык символы булып тора.</a:t>
            </a:r>
            <a:endParaRPr lang="ru-RU" sz="2800" dirty="0">
              <a:solidFill>
                <a:srgbClr val="C00000"/>
              </a:solidFill>
            </a:endParaRPr>
          </a:p>
        </p:txBody>
      </p:sp>
    </p:spTree>
    <p:extLst>
      <p:ext uri="{BB962C8B-B14F-4D97-AF65-F5344CB8AC3E}">
        <p14:creationId xmlns:p14="http://schemas.microsoft.com/office/powerpoint/2010/main" val="284125488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воробей й.jpg"/>
          <p:cNvPicPr>
            <a:picLocks noChangeAspect="1"/>
          </p:cNvPicPr>
          <p:nvPr/>
        </p:nvPicPr>
        <p:blipFill>
          <a:blip r:embed="rId3" cstate="print"/>
          <a:stretch>
            <a:fillRect/>
          </a:stretch>
        </p:blipFill>
        <p:spPr>
          <a:xfrm>
            <a:off x="434746" y="581037"/>
            <a:ext cx="8208912" cy="4562475"/>
          </a:xfrm>
          <a:prstGeom prst="roundRect">
            <a:avLst>
              <a:gd name="adj" fmla="val 4167"/>
            </a:avLst>
          </a:prstGeom>
          <a:solidFill>
            <a:srgbClr val="FFFFFF"/>
          </a:solidFill>
          <a:ln w="76200" cap="sq">
            <a:solidFill>
              <a:schemeClr val="accent2">
                <a:lumMod val="75000"/>
              </a:schemeClr>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
        <p:nvSpPr>
          <p:cNvPr id="3" name="Прямоугольник 2"/>
          <p:cNvSpPr/>
          <p:nvPr/>
        </p:nvSpPr>
        <p:spPr>
          <a:xfrm>
            <a:off x="1214414" y="5143512"/>
            <a:ext cx="6649577" cy="1446550"/>
          </a:xfrm>
          <a:prstGeom prst="rect">
            <a:avLst/>
          </a:prstGeom>
        </p:spPr>
        <p:txBody>
          <a:bodyPr wrap="none">
            <a:spAutoFit/>
          </a:bodyPr>
          <a:lstStyle/>
          <a:p>
            <a:pPr lvl="0" algn="ctr"/>
            <a:r>
              <a:rPr lang="ru-RU" sz="8800" b="1" dirty="0" smtClean="0">
                <a:ln w="19050">
                  <a:solidFill>
                    <a:srgbClr val="666666">
                      <a:tint val="1000"/>
                    </a:srgbClr>
                  </a:solidFill>
                  <a:prstDash val="solid"/>
                </a:ln>
                <a:solidFill>
                  <a:srgbClr val="9C007F"/>
                </a:solidFill>
                <a:effectLst>
                  <a:glow rad="228600">
                    <a:srgbClr val="005BD3">
                      <a:satMod val="175000"/>
                      <a:alpha val="40000"/>
                    </a:srgbClr>
                  </a:glow>
                  <a:outerShdw blurRad="50000" dist="50800" dir="7500000" algn="tl">
                    <a:srgbClr val="000000">
                      <a:shade val="5000"/>
                      <a:alpha val="35000"/>
                    </a:srgbClr>
                  </a:outerShdw>
                </a:effectLst>
              </a:rPr>
              <a:t>ЧЫПЧЫК</a:t>
            </a:r>
            <a:endParaRPr lang="ru-RU" sz="8800" b="1" dirty="0">
              <a:ln w="19050">
                <a:solidFill>
                  <a:srgbClr val="666666">
                    <a:tint val="1000"/>
                  </a:srgbClr>
                </a:solidFill>
                <a:prstDash val="solid"/>
              </a:ln>
              <a:solidFill>
                <a:srgbClr val="9C007F"/>
              </a:solidFill>
              <a:effectLst>
                <a:glow rad="228600">
                  <a:srgbClr val="005BD3">
                    <a:satMod val="175000"/>
                    <a:alpha val="40000"/>
                  </a:srgbClr>
                </a:glow>
                <a:outerShdw blurRad="50000" dist="50800" dir="7500000" algn="tl">
                  <a:srgbClr val="000000">
                    <a:shade val="5000"/>
                    <a:alpha val="35000"/>
                  </a:srgbClr>
                </a:outerShdw>
              </a:effectLst>
            </a:endParaRPr>
          </a:p>
        </p:txBody>
      </p:sp>
      <p:sp>
        <p:nvSpPr>
          <p:cNvPr id="4" name="Заголовок 3"/>
          <p:cNvSpPr>
            <a:spLocks noGrp="1"/>
          </p:cNvSpPr>
          <p:nvPr>
            <p:ph type="title"/>
          </p:nvPr>
        </p:nvSpPr>
        <p:spPr>
          <a:xfrm>
            <a:off x="4211961" y="3343312"/>
            <a:ext cx="4392488" cy="1800200"/>
          </a:xfrm>
        </p:spPr>
        <p:txBody>
          <a:bodyPr>
            <a:normAutofit/>
          </a:bodyPr>
          <a:lstStyle/>
          <a:p>
            <a:r>
              <a:rPr lang="tt-RU" sz="2800" dirty="0" smtClean="0">
                <a:solidFill>
                  <a:srgbClr val="C00000"/>
                </a:solidFill>
              </a:rPr>
              <a:t>Чырык –чырык чыркылдый</a:t>
            </a:r>
            <a:br>
              <a:rPr lang="tt-RU" sz="2800" dirty="0" smtClean="0">
                <a:solidFill>
                  <a:srgbClr val="C00000"/>
                </a:solidFill>
              </a:rPr>
            </a:br>
            <a:r>
              <a:rPr lang="tt-RU" sz="2800" dirty="0" smtClean="0">
                <a:solidFill>
                  <a:srgbClr val="C00000"/>
                </a:solidFill>
              </a:rPr>
              <a:t>Бер җиргә дә ул китми.</a:t>
            </a:r>
            <a:br>
              <a:rPr lang="tt-RU" sz="2800" dirty="0" smtClean="0">
                <a:solidFill>
                  <a:srgbClr val="C00000"/>
                </a:solidFill>
              </a:rPr>
            </a:br>
            <a:r>
              <a:rPr lang="tt-RU" sz="2800" dirty="0" smtClean="0">
                <a:solidFill>
                  <a:srgbClr val="C00000"/>
                </a:solidFill>
              </a:rPr>
              <a:t>Безнең  белән дус яши,</a:t>
            </a:r>
            <a:br>
              <a:rPr lang="tt-RU" sz="2800" dirty="0" smtClean="0">
                <a:solidFill>
                  <a:srgbClr val="C00000"/>
                </a:solidFill>
              </a:rPr>
            </a:br>
            <a:r>
              <a:rPr lang="tt-RU" sz="2800" dirty="0" smtClean="0">
                <a:solidFill>
                  <a:srgbClr val="C00000"/>
                </a:solidFill>
              </a:rPr>
              <a:t>Әйтегезче,ул ни? </a:t>
            </a:r>
            <a:endParaRPr lang="ru-RU" sz="2800" dirty="0">
              <a:solidFill>
                <a:srgbClr val="C00000"/>
              </a:solidFill>
            </a:endParaRPr>
          </a:p>
        </p:txBody>
      </p:sp>
    </p:spTree>
    <p:extLst>
      <p:ext uri="{BB962C8B-B14F-4D97-AF65-F5344CB8AC3E}">
        <p14:creationId xmlns:p14="http://schemas.microsoft.com/office/powerpoint/2010/main" val="164645641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70" decel="100000"/>
                                        <p:tgtEl>
                                          <p:spTgt spid="2"/>
                                        </p:tgtEl>
                                      </p:cBhvr>
                                    </p:animEffect>
                                    <p:animScale>
                                      <p:cBhvr>
                                        <p:cTn id="8" dur="770" decel="100000"/>
                                        <p:tgtEl>
                                          <p:spTgt spid="2"/>
                                        </p:tgtEl>
                                      </p:cBhvr>
                                      <p:from x="10000" y="10000"/>
                                      <p:to x="200000" y="450000"/>
                                    </p:animScale>
                                    <p:animScale>
                                      <p:cBhvr>
                                        <p:cTn id="9" dur="1230" accel="100000" fill="hold">
                                          <p:stCondLst>
                                            <p:cond delay="770"/>
                                          </p:stCondLst>
                                        </p:cTn>
                                        <p:tgtEl>
                                          <p:spTgt spid="2"/>
                                        </p:tgtEl>
                                      </p:cBhvr>
                                      <p:from x="200000" y="450000"/>
                                      <p:to x="100000" y="100000"/>
                                    </p:animScale>
                                    <p:set>
                                      <p:cBhvr>
                                        <p:cTn id="10" dur="770" fill="hold"/>
                                        <p:tgtEl>
                                          <p:spTgt spid="2"/>
                                        </p:tgtEl>
                                        <p:attrNameLst>
                                          <p:attrName>ppt_x</p:attrName>
                                        </p:attrNameLst>
                                      </p:cBhvr>
                                      <p:to>
                                        <p:strVal val="(0.5)"/>
                                      </p:to>
                                    </p:set>
                                    <p:anim from="(0.5)" to="(#ppt_x)" calcmode="lin" valueType="num">
                                      <p:cBhvr>
                                        <p:cTn id="11" dur="1230" accel="100000" fill="hold">
                                          <p:stCondLst>
                                            <p:cond delay="770"/>
                                          </p:stCondLst>
                                        </p:cTn>
                                        <p:tgtEl>
                                          <p:spTgt spid="2"/>
                                        </p:tgtEl>
                                        <p:attrNameLst>
                                          <p:attrName>ppt_x</p:attrName>
                                        </p:attrNameLst>
                                      </p:cBhvr>
                                    </p:anim>
                                    <p:set>
                                      <p:cBhvr>
                                        <p:cTn id="12" dur="770" fill="hold"/>
                                        <p:tgtEl>
                                          <p:spTgt spid="2"/>
                                        </p:tgtEl>
                                        <p:attrNameLst>
                                          <p:attrName>ppt_y</p:attrName>
                                        </p:attrNameLst>
                                      </p:cBhvr>
                                      <p:to>
                                        <p:strVal val="(#ppt_y+0.4)"/>
                                      </p:to>
                                    </p:set>
                                    <p:anim from="(#ppt_y+0.4)" to="(#ppt_y)" calcmode="lin" valueType="num">
                                      <p:cBhvr>
                                        <p:cTn id="13" dur="1230" accel="100000" fill="hold">
                                          <p:stCondLst>
                                            <p:cond delay="770"/>
                                          </p:stCondLst>
                                        </p:cTn>
                                        <p:tgtEl>
                                          <p:spTgt spid="2"/>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38" presetClass="entr" presetSubtype="0" accel="50000" fill="hold" grpId="0" nodeType="clickEffect">
                                  <p:stCondLst>
                                    <p:cond delay="0"/>
                                  </p:stCondLst>
                                  <p:iterate type="lt">
                                    <p:tmPct val="50000"/>
                                  </p:iterate>
                                  <p:childTnLst>
                                    <p:set>
                                      <p:cBhvr>
                                        <p:cTn id="17" dur="1" fill="hold">
                                          <p:stCondLst>
                                            <p:cond delay="0"/>
                                          </p:stCondLst>
                                        </p:cTn>
                                        <p:tgtEl>
                                          <p:spTgt spid="3"/>
                                        </p:tgtEl>
                                        <p:attrNameLst>
                                          <p:attrName>style.visibility</p:attrName>
                                        </p:attrNameLst>
                                      </p:cBhvr>
                                      <p:to>
                                        <p:strVal val="visible"/>
                                      </p:to>
                                    </p:set>
                                    <p:set>
                                      <p:cBhvr>
                                        <p:cTn id="18" dur="455" fill="hold">
                                          <p:stCondLst>
                                            <p:cond delay="0"/>
                                          </p:stCondLst>
                                        </p:cTn>
                                        <p:tgtEl>
                                          <p:spTgt spid="3"/>
                                        </p:tgtEl>
                                        <p:attrNameLst>
                                          <p:attrName>style.rotation</p:attrName>
                                        </p:attrNameLst>
                                      </p:cBhvr>
                                      <p:to>
                                        <p:strVal val="-45.0"/>
                                      </p:to>
                                    </p:set>
                                    <p:anim calcmode="lin" valueType="num">
                                      <p:cBhvr>
                                        <p:cTn id="19" dur="455" fill="hold">
                                          <p:stCondLst>
                                            <p:cond delay="455"/>
                                          </p:stCondLst>
                                        </p:cTn>
                                        <p:tgtEl>
                                          <p:spTgt spid="3"/>
                                        </p:tgtEl>
                                        <p:attrNameLst>
                                          <p:attrName>style.rotation</p:attrName>
                                        </p:attrNameLst>
                                      </p:cBhvr>
                                      <p:tavLst>
                                        <p:tav tm="0">
                                          <p:val>
                                            <p:fltVal val="-45"/>
                                          </p:val>
                                        </p:tav>
                                        <p:tav tm="69900">
                                          <p:val>
                                            <p:fltVal val="45"/>
                                          </p:val>
                                        </p:tav>
                                        <p:tav tm="100000">
                                          <p:val>
                                            <p:fltVal val="0"/>
                                          </p:val>
                                        </p:tav>
                                      </p:tavLst>
                                    </p:anim>
                                    <p:anim calcmode="lin" valueType="num">
                                      <p:cBhvr>
                                        <p:cTn id="20" dur="455" fill="hold">
                                          <p:stCondLst>
                                            <p:cond delay="0"/>
                                          </p:stCondLst>
                                        </p:cTn>
                                        <p:tgtEl>
                                          <p:spTgt spid="3"/>
                                        </p:tgtEl>
                                        <p:attrNameLst>
                                          <p:attrName>ppt_y</p:attrName>
                                        </p:attrNameLst>
                                      </p:cBhvr>
                                      <p:tavLst>
                                        <p:tav tm="0">
                                          <p:val>
                                            <p:strVal val="#ppt_y-1"/>
                                          </p:val>
                                        </p:tav>
                                        <p:tav tm="100000">
                                          <p:val>
                                            <p:strVal val="#ppt_y-(0.354*#ppt_w-0.172*#ppt_h)"/>
                                          </p:val>
                                        </p:tav>
                                      </p:tavLst>
                                    </p:anim>
                                    <p:anim calcmode="lin" valueType="num">
                                      <p:cBhvr>
                                        <p:cTn id="21" dur="156" decel="50000" autoRev="1" fill="hold">
                                          <p:stCondLst>
                                            <p:cond delay="455"/>
                                          </p:stCondLst>
                                        </p:cTn>
                                        <p:tgtEl>
                                          <p:spTgt spid="3"/>
                                        </p:tgtEl>
                                        <p:attrNameLst>
                                          <p:attrName>ppt_y</p:attrName>
                                        </p:attrNameLst>
                                      </p:cBhvr>
                                      <p:tavLst>
                                        <p:tav tm="0">
                                          <p:val>
                                            <p:strVal val="#ppt_y-(0.354*#ppt_w-0.172*#ppt_h)"/>
                                          </p:val>
                                        </p:tav>
                                        <p:tav tm="100000">
                                          <p:val>
                                            <p:strVal val="#ppt_y-(0.354*#ppt_w-0.172*#ppt_h)-#ppt_h/2"/>
                                          </p:val>
                                        </p:tav>
                                      </p:tavLst>
                                    </p:anim>
                                    <p:anim calcmode="lin" valueType="num">
                                      <p:cBhvr>
                                        <p:cTn id="22" dur="136" fill="hold">
                                          <p:stCondLst>
                                            <p:cond delay="864"/>
                                          </p:stCondLst>
                                        </p:cTn>
                                        <p:tgtEl>
                                          <p:spTgt spid="3"/>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38328"/>
            <a:ext cx="8229600" cy="5682960"/>
          </a:xfrm>
        </p:spPr>
        <p:txBody>
          <a:bodyPr>
            <a:normAutofit/>
          </a:bodyPr>
          <a:lstStyle/>
          <a:p>
            <a:r>
              <a:rPr lang="tt-RU" sz="2800" dirty="0" smtClean="0">
                <a:solidFill>
                  <a:srgbClr val="C00000"/>
                </a:solidFill>
              </a:rPr>
              <a:t>Чыпчыкны кеше яши торган урыннарда</a:t>
            </a:r>
            <a:br>
              <a:rPr lang="tt-RU" sz="2800" dirty="0" smtClean="0">
                <a:solidFill>
                  <a:srgbClr val="C00000"/>
                </a:solidFill>
              </a:rPr>
            </a:br>
            <a:r>
              <a:rPr lang="tt-RU" sz="2800" dirty="0" smtClean="0">
                <a:solidFill>
                  <a:srgbClr val="C00000"/>
                </a:solidFill>
              </a:rPr>
              <a:t>очратырга мөмкин. Чыпчык күксел төстә.</a:t>
            </a:r>
            <a:br>
              <a:rPr lang="tt-RU" sz="2800" dirty="0" smtClean="0">
                <a:solidFill>
                  <a:srgbClr val="C00000"/>
                </a:solidFill>
              </a:rPr>
            </a:br>
            <a:r>
              <a:rPr lang="tt-RU" sz="2800" smtClean="0">
                <a:solidFill>
                  <a:srgbClr val="C00000"/>
                </a:solidFill>
              </a:rPr>
              <a:t>Юл крыйлардан басуларда үзенә бөртекләр</a:t>
            </a:r>
            <a:br>
              <a:rPr lang="tt-RU" sz="2800" smtClean="0">
                <a:solidFill>
                  <a:srgbClr val="C00000"/>
                </a:solidFill>
              </a:rPr>
            </a:br>
            <a:r>
              <a:rPr lang="tt-RU" sz="2800" smtClean="0">
                <a:solidFill>
                  <a:srgbClr val="C00000"/>
                </a:solidFill>
              </a:rPr>
              <a:t>табып туклана.</a:t>
            </a:r>
            <a:r>
              <a:rPr lang="tt-RU" sz="2800" dirty="0" smtClean="0">
                <a:solidFill>
                  <a:srgbClr val="C00000"/>
                </a:solidFill>
              </a:rPr>
              <a:t/>
            </a:r>
            <a:br>
              <a:rPr lang="tt-RU" sz="2800" dirty="0" smtClean="0">
                <a:solidFill>
                  <a:srgbClr val="C00000"/>
                </a:solidFill>
              </a:rPr>
            </a:br>
            <a:endParaRPr lang="ru-RU" sz="2800" dirty="0">
              <a:solidFill>
                <a:srgbClr val="C00000"/>
              </a:solidFill>
            </a:endParaRPr>
          </a:p>
        </p:txBody>
      </p:sp>
    </p:spTree>
    <p:extLst>
      <p:ext uri="{BB962C8B-B14F-4D97-AF65-F5344CB8AC3E}">
        <p14:creationId xmlns:p14="http://schemas.microsoft.com/office/powerpoint/2010/main" val="260500136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снегирь ь.jpg"/>
          <p:cNvPicPr>
            <a:picLocks noChangeAspect="1"/>
          </p:cNvPicPr>
          <p:nvPr/>
        </p:nvPicPr>
        <p:blipFill>
          <a:blip r:embed="rId3" cstate="print"/>
          <a:srcRect l="8882" t="9211" r="7236" b="10526"/>
          <a:stretch>
            <a:fillRect/>
          </a:stretch>
        </p:blipFill>
        <p:spPr>
          <a:xfrm>
            <a:off x="667284" y="420125"/>
            <a:ext cx="8136904" cy="4801166"/>
          </a:xfrm>
          <a:prstGeom prst="roundRect">
            <a:avLst>
              <a:gd name="adj" fmla="val 4167"/>
            </a:avLst>
          </a:prstGeom>
          <a:solidFill>
            <a:srgbClr val="FFFFFF"/>
          </a:solidFill>
          <a:ln w="76200" cap="sq">
            <a:solidFill>
              <a:schemeClr val="accent2">
                <a:lumMod val="75000"/>
              </a:schemeClr>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
        <p:nvSpPr>
          <p:cNvPr id="3" name="Прямоугольник 2"/>
          <p:cNvSpPr/>
          <p:nvPr/>
        </p:nvSpPr>
        <p:spPr>
          <a:xfrm>
            <a:off x="1714480" y="5072074"/>
            <a:ext cx="5631671" cy="1446550"/>
          </a:xfrm>
          <a:prstGeom prst="rect">
            <a:avLst/>
          </a:prstGeom>
        </p:spPr>
        <p:txBody>
          <a:bodyPr wrap="none">
            <a:spAutoFit/>
          </a:bodyPr>
          <a:lstStyle/>
          <a:p>
            <a:pPr lvl="0" algn="ctr"/>
            <a:r>
              <a:rPr lang="ru-RU" sz="8800" b="1" dirty="0" smtClean="0">
                <a:ln w="19050">
                  <a:solidFill>
                    <a:srgbClr val="666666">
                      <a:tint val="1000"/>
                    </a:srgbClr>
                  </a:solidFill>
                  <a:prstDash val="solid"/>
                </a:ln>
                <a:solidFill>
                  <a:srgbClr val="9C007F"/>
                </a:solidFill>
                <a:effectLst>
                  <a:glow rad="228600">
                    <a:srgbClr val="005BD3">
                      <a:satMod val="175000"/>
                      <a:alpha val="40000"/>
                    </a:srgbClr>
                  </a:glow>
                  <a:outerShdw blurRad="50000" dist="50800" dir="7500000" algn="tl">
                    <a:srgbClr val="000000">
                      <a:shade val="5000"/>
                      <a:alpha val="35000"/>
                    </a:srgbClr>
                  </a:outerShdw>
                </a:effectLst>
              </a:rPr>
              <a:t>ПЕСНӘК</a:t>
            </a:r>
            <a:endParaRPr lang="ru-RU" sz="8800" b="1" dirty="0">
              <a:ln w="19050">
                <a:solidFill>
                  <a:srgbClr val="666666">
                    <a:tint val="1000"/>
                  </a:srgbClr>
                </a:solidFill>
                <a:prstDash val="solid"/>
              </a:ln>
              <a:solidFill>
                <a:srgbClr val="9C007F"/>
              </a:solidFill>
              <a:effectLst>
                <a:glow rad="228600">
                  <a:srgbClr val="005BD3">
                    <a:satMod val="175000"/>
                    <a:alpha val="40000"/>
                  </a:srgbClr>
                </a:glow>
                <a:outerShdw blurRad="50000" dist="50800" dir="7500000" algn="tl">
                  <a:srgbClr val="000000">
                    <a:shade val="5000"/>
                    <a:alpha val="35000"/>
                  </a:srgbClr>
                </a:outerShdw>
              </a:effectLst>
            </a:endParaRPr>
          </a:p>
        </p:txBody>
      </p:sp>
      <p:sp>
        <p:nvSpPr>
          <p:cNvPr id="4" name="Заголовок 3"/>
          <p:cNvSpPr>
            <a:spLocks noGrp="1"/>
          </p:cNvSpPr>
          <p:nvPr>
            <p:ph type="title"/>
          </p:nvPr>
        </p:nvSpPr>
        <p:spPr>
          <a:xfrm>
            <a:off x="4716016" y="2780928"/>
            <a:ext cx="3932117" cy="2291146"/>
          </a:xfrm>
        </p:spPr>
        <p:txBody>
          <a:bodyPr>
            <a:normAutofit/>
          </a:bodyPr>
          <a:lstStyle/>
          <a:p>
            <a:r>
              <a:rPr lang="tt-RU" sz="2400" dirty="0" smtClean="0">
                <a:solidFill>
                  <a:srgbClr val="C00000"/>
                </a:solidFill>
              </a:rPr>
              <a:t>                    Кырау булсын,</a:t>
            </a:r>
            <a:br>
              <a:rPr lang="tt-RU" sz="2400" dirty="0" smtClean="0">
                <a:solidFill>
                  <a:srgbClr val="C00000"/>
                </a:solidFill>
              </a:rPr>
            </a:br>
            <a:r>
              <a:rPr lang="tt-RU" sz="2400" dirty="0" smtClean="0">
                <a:solidFill>
                  <a:srgbClr val="C00000"/>
                </a:solidFill>
              </a:rPr>
              <a:t>                       Кырпак булсын,</a:t>
            </a:r>
            <a:br>
              <a:rPr lang="tt-RU" sz="2400" dirty="0" smtClean="0">
                <a:solidFill>
                  <a:srgbClr val="C00000"/>
                </a:solidFill>
              </a:rPr>
            </a:br>
            <a:r>
              <a:rPr lang="tt-RU" sz="2400" dirty="0" smtClean="0">
                <a:solidFill>
                  <a:srgbClr val="C00000"/>
                </a:solidFill>
              </a:rPr>
              <a:t>                      Китмәс дустым</a:t>
            </a:r>
            <a:br>
              <a:rPr lang="tt-RU" sz="2400" dirty="0" smtClean="0">
                <a:solidFill>
                  <a:srgbClr val="C00000"/>
                </a:solidFill>
              </a:rPr>
            </a:br>
            <a:r>
              <a:rPr lang="tt-RU" sz="2400" dirty="0" smtClean="0">
                <a:solidFill>
                  <a:srgbClr val="C00000"/>
                </a:solidFill>
              </a:rPr>
              <a:t>                     Җәен – кышын</a:t>
            </a:r>
            <a:br>
              <a:rPr lang="tt-RU" sz="2400" dirty="0" smtClean="0">
                <a:solidFill>
                  <a:srgbClr val="C00000"/>
                </a:solidFill>
              </a:rPr>
            </a:br>
            <a:r>
              <a:rPr lang="tt-RU" sz="2400" dirty="0" smtClean="0">
                <a:solidFill>
                  <a:srgbClr val="C00000"/>
                </a:solidFill>
              </a:rPr>
              <a:t>                  Салмый сары</a:t>
            </a:r>
            <a:br>
              <a:rPr lang="tt-RU" sz="2400" dirty="0" smtClean="0">
                <a:solidFill>
                  <a:srgbClr val="C00000"/>
                </a:solidFill>
              </a:rPr>
            </a:br>
            <a:r>
              <a:rPr lang="tt-RU" sz="2400" dirty="0" smtClean="0">
                <a:solidFill>
                  <a:srgbClr val="C00000"/>
                </a:solidFill>
              </a:rPr>
              <a:t>                  Ал</a:t>
            </a:r>
            <a:r>
              <a:rPr lang="ru-RU" sz="2400" dirty="0" smtClean="0">
                <a:solidFill>
                  <a:srgbClr val="C00000"/>
                </a:solidFill>
              </a:rPr>
              <a:t>ъ</a:t>
            </a:r>
            <a:r>
              <a:rPr lang="tt-RU" sz="2400" dirty="0" smtClean="0">
                <a:solidFill>
                  <a:srgbClr val="C00000"/>
                </a:solidFill>
              </a:rPr>
              <a:t>япкычын.</a:t>
            </a:r>
            <a:endParaRPr lang="ru-RU" sz="2400" dirty="0">
              <a:solidFill>
                <a:srgbClr val="C00000"/>
              </a:solidFill>
            </a:endParaRPr>
          </a:p>
        </p:txBody>
      </p:sp>
    </p:spTree>
    <p:extLst>
      <p:ext uri="{BB962C8B-B14F-4D97-AF65-F5344CB8AC3E}">
        <p14:creationId xmlns:p14="http://schemas.microsoft.com/office/powerpoint/2010/main" val="195258722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70" decel="100000"/>
                                        <p:tgtEl>
                                          <p:spTgt spid="2"/>
                                        </p:tgtEl>
                                      </p:cBhvr>
                                    </p:animEffect>
                                    <p:animScale>
                                      <p:cBhvr>
                                        <p:cTn id="8" dur="770" decel="100000"/>
                                        <p:tgtEl>
                                          <p:spTgt spid="2"/>
                                        </p:tgtEl>
                                      </p:cBhvr>
                                      <p:from x="10000" y="10000"/>
                                      <p:to x="200000" y="450000"/>
                                    </p:animScale>
                                    <p:animScale>
                                      <p:cBhvr>
                                        <p:cTn id="9" dur="1230" accel="100000" fill="hold">
                                          <p:stCondLst>
                                            <p:cond delay="770"/>
                                          </p:stCondLst>
                                        </p:cTn>
                                        <p:tgtEl>
                                          <p:spTgt spid="2"/>
                                        </p:tgtEl>
                                      </p:cBhvr>
                                      <p:from x="200000" y="450000"/>
                                      <p:to x="100000" y="100000"/>
                                    </p:animScale>
                                    <p:set>
                                      <p:cBhvr>
                                        <p:cTn id="10" dur="770" fill="hold"/>
                                        <p:tgtEl>
                                          <p:spTgt spid="2"/>
                                        </p:tgtEl>
                                        <p:attrNameLst>
                                          <p:attrName>ppt_x</p:attrName>
                                        </p:attrNameLst>
                                      </p:cBhvr>
                                      <p:to>
                                        <p:strVal val="(0.5)"/>
                                      </p:to>
                                    </p:set>
                                    <p:anim from="(0.5)" to="(#ppt_x)" calcmode="lin" valueType="num">
                                      <p:cBhvr>
                                        <p:cTn id="11" dur="1230" accel="100000" fill="hold">
                                          <p:stCondLst>
                                            <p:cond delay="770"/>
                                          </p:stCondLst>
                                        </p:cTn>
                                        <p:tgtEl>
                                          <p:spTgt spid="2"/>
                                        </p:tgtEl>
                                        <p:attrNameLst>
                                          <p:attrName>ppt_x</p:attrName>
                                        </p:attrNameLst>
                                      </p:cBhvr>
                                    </p:anim>
                                    <p:set>
                                      <p:cBhvr>
                                        <p:cTn id="12" dur="770" fill="hold"/>
                                        <p:tgtEl>
                                          <p:spTgt spid="2"/>
                                        </p:tgtEl>
                                        <p:attrNameLst>
                                          <p:attrName>ppt_y</p:attrName>
                                        </p:attrNameLst>
                                      </p:cBhvr>
                                      <p:to>
                                        <p:strVal val="(#ppt_y+0.4)"/>
                                      </p:to>
                                    </p:set>
                                    <p:anim from="(#ppt_y+0.4)" to="(#ppt_y)" calcmode="lin" valueType="num">
                                      <p:cBhvr>
                                        <p:cTn id="13" dur="1230" accel="100000" fill="hold">
                                          <p:stCondLst>
                                            <p:cond delay="770"/>
                                          </p:stCondLst>
                                        </p:cTn>
                                        <p:tgtEl>
                                          <p:spTgt spid="2"/>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38" presetClass="entr" presetSubtype="0" accel="50000" fill="hold" grpId="0" nodeType="clickEffect">
                                  <p:stCondLst>
                                    <p:cond delay="0"/>
                                  </p:stCondLst>
                                  <p:iterate type="lt">
                                    <p:tmPct val="50000"/>
                                  </p:iterate>
                                  <p:childTnLst>
                                    <p:set>
                                      <p:cBhvr>
                                        <p:cTn id="17" dur="1" fill="hold">
                                          <p:stCondLst>
                                            <p:cond delay="0"/>
                                          </p:stCondLst>
                                        </p:cTn>
                                        <p:tgtEl>
                                          <p:spTgt spid="3"/>
                                        </p:tgtEl>
                                        <p:attrNameLst>
                                          <p:attrName>style.visibility</p:attrName>
                                        </p:attrNameLst>
                                      </p:cBhvr>
                                      <p:to>
                                        <p:strVal val="visible"/>
                                      </p:to>
                                    </p:set>
                                    <p:set>
                                      <p:cBhvr>
                                        <p:cTn id="18" dur="455" fill="hold">
                                          <p:stCondLst>
                                            <p:cond delay="0"/>
                                          </p:stCondLst>
                                        </p:cTn>
                                        <p:tgtEl>
                                          <p:spTgt spid="3"/>
                                        </p:tgtEl>
                                        <p:attrNameLst>
                                          <p:attrName>style.rotation</p:attrName>
                                        </p:attrNameLst>
                                      </p:cBhvr>
                                      <p:to>
                                        <p:strVal val="-45.0"/>
                                      </p:to>
                                    </p:set>
                                    <p:anim calcmode="lin" valueType="num">
                                      <p:cBhvr>
                                        <p:cTn id="19" dur="455" fill="hold">
                                          <p:stCondLst>
                                            <p:cond delay="455"/>
                                          </p:stCondLst>
                                        </p:cTn>
                                        <p:tgtEl>
                                          <p:spTgt spid="3"/>
                                        </p:tgtEl>
                                        <p:attrNameLst>
                                          <p:attrName>style.rotation</p:attrName>
                                        </p:attrNameLst>
                                      </p:cBhvr>
                                      <p:tavLst>
                                        <p:tav tm="0">
                                          <p:val>
                                            <p:fltVal val="-45"/>
                                          </p:val>
                                        </p:tav>
                                        <p:tav tm="69900">
                                          <p:val>
                                            <p:fltVal val="45"/>
                                          </p:val>
                                        </p:tav>
                                        <p:tav tm="100000">
                                          <p:val>
                                            <p:fltVal val="0"/>
                                          </p:val>
                                        </p:tav>
                                      </p:tavLst>
                                    </p:anim>
                                    <p:anim calcmode="lin" valueType="num">
                                      <p:cBhvr>
                                        <p:cTn id="20" dur="455" fill="hold">
                                          <p:stCondLst>
                                            <p:cond delay="0"/>
                                          </p:stCondLst>
                                        </p:cTn>
                                        <p:tgtEl>
                                          <p:spTgt spid="3"/>
                                        </p:tgtEl>
                                        <p:attrNameLst>
                                          <p:attrName>ppt_y</p:attrName>
                                        </p:attrNameLst>
                                      </p:cBhvr>
                                      <p:tavLst>
                                        <p:tav tm="0">
                                          <p:val>
                                            <p:strVal val="#ppt_y-1"/>
                                          </p:val>
                                        </p:tav>
                                        <p:tav tm="100000">
                                          <p:val>
                                            <p:strVal val="#ppt_y-(0.354*#ppt_w-0.172*#ppt_h)"/>
                                          </p:val>
                                        </p:tav>
                                      </p:tavLst>
                                    </p:anim>
                                    <p:anim calcmode="lin" valueType="num">
                                      <p:cBhvr>
                                        <p:cTn id="21" dur="156" decel="50000" autoRev="1" fill="hold">
                                          <p:stCondLst>
                                            <p:cond delay="455"/>
                                          </p:stCondLst>
                                        </p:cTn>
                                        <p:tgtEl>
                                          <p:spTgt spid="3"/>
                                        </p:tgtEl>
                                        <p:attrNameLst>
                                          <p:attrName>ppt_y</p:attrName>
                                        </p:attrNameLst>
                                      </p:cBhvr>
                                      <p:tavLst>
                                        <p:tav tm="0">
                                          <p:val>
                                            <p:strVal val="#ppt_y-(0.354*#ppt_w-0.172*#ppt_h)"/>
                                          </p:val>
                                        </p:tav>
                                        <p:tav tm="100000">
                                          <p:val>
                                            <p:strVal val="#ppt_y-(0.354*#ppt_w-0.172*#ppt_h)-#ppt_h/2"/>
                                          </p:val>
                                        </p:tav>
                                      </p:tavLst>
                                    </p:anim>
                                    <p:anim calcmode="lin" valueType="num">
                                      <p:cBhvr>
                                        <p:cTn id="22" dur="136" fill="hold">
                                          <p:stCondLst>
                                            <p:cond delay="864"/>
                                          </p:stCondLst>
                                        </p:cTn>
                                        <p:tgtEl>
                                          <p:spTgt spid="3"/>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323528" y="908720"/>
            <a:ext cx="8229600" cy="5184576"/>
          </a:xfrm>
        </p:spPr>
        <p:txBody>
          <a:bodyPr>
            <a:normAutofit/>
          </a:bodyPr>
          <a:lstStyle/>
          <a:p>
            <a:r>
              <a:rPr lang="tt-RU" sz="2800" dirty="0" smtClean="0">
                <a:solidFill>
                  <a:srgbClr val="C00000"/>
                </a:solidFill>
              </a:rPr>
              <a:t>Песнәкләрне авылда да,шәһәрдә дә очратырга</a:t>
            </a:r>
            <a:br>
              <a:rPr lang="tt-RU" sz="2800" dirty="0" smtClean="0">
                <a:solidFill>
                  <a:srgbClr val="C00000"/>
                </a:solidFill>
              </a:rPr>
            </a:br>
            <a:r>
              <a:rPr lang="tt-RU" sz="2800" dirty="0" smtClean="0">
                <a:solidFill>
                  <a:srgbClr val="C00000"/>
                </a:solidFill>
              </a:rPr>
              <a:t>мөмкин.Ул урманнарда, паркларда бакчаларда</a:t>
            </a:r>
            <a:br>
              <a:rPr lang="tt-RU" sz="2800" dirty="0" smtClean="0">
                <a:solidFill>
                  <a:srgbClr val="C00000"/>
                </a:solidFill>
              </a:rPr>
            </a:br>
            <a:r>
              <a:rPr lang="tt-RU" sz="2800" dirty="0" smtClean="0">
                <a:solidFill>
                  <a:srgbClr val="C00000"/>
                </a:solidFill>
              </a:rPr>
              <a:t>яши. Песнәк – кечкенә кош. Аның томшыгы</a:t>
            </a:r>
            <a:br>
              <a:rPr lang="tt-RU" sz="2800" dirty="0" smtClean="0">
                <a:solidFill>
                  <a:srgbClr val="C00000"/>
                </a:solidFill>
              </a:rPr>
            </a:br>
            <a:r>
              <a:rPr lang="tt-RU" sz="2800" dirty="0" smtClean="0">
                <a:solidFill>
                  <a:srgbClr val="C00000"/>
                </a:solidFill>
              </a:rPr>
              <a:t>көчле. Томшыгы ярдәмендә  песнәк агач кай-</a:t>
            </a:r>
            <a:br>
              <a:rPr lang="tt-RU" sz="2800" dirty="0" smtClean="0">
                <a:solidFill>
                  <a:srgbClr val="C00000"/>
                </a:solidFill>
              </a:rPr>
            </a:br>
            <a:r>
              <a:rPr lang="tt-RU" sz="2800" dirty="0" smtClean="0">
                <a:solidFill>
                  <a:srgbClr val="C00000"/>
                </a:solidFill>
              </a:rPr>
              <a:t>рысыннан бөҗәкләр чүпли. Песнәк үлән орлыгы,</a:t>
            </a:r>
            <a:br>
              <a:rPr lang="tt-RU" sz="2800" dirty="0" smtClean="0">
                <a:solidFill>
                  <a:srgbClr val="C00000"/>
                </a:solidFill>
              </a:rPr>
            </a:br>
            <a:r>
              <a:rPr lang="tt-RU" sz="2800" dirty="0" smtClean="0">
                <a:solidFill>
                  <a:srgbClr val="C00000"/>
                </a:solidFill>
              </a:rPr>
              <a:t>төрле җиләкләр белән туклана.шулай ук</a:t>
            </a:r>
            <a:br>
              <a:rPr lang="tt-RU" sz="2800" dirty="0" smtClean="0">
                <a:solidFill>
                  <a:srgbClr val="C00000"/>
                </a:solidFill>
              </a:rPr>
            </a:br>
            <a:r>
              <a:rPr lang="tt-RU" sz="2800" dirty="0" smtClean="0">
                <a:solidFill>
                  <a:srgbClr val="C00000"/>
                </a:solidFill>
              </a:rPr>
              <a:t>майлы ит ярата. Кыш көне песнәкләрне ашатырга,</a:t>
            </a:r>
            <a:br>
              <a:rPr lang="tt-RU" sz="2800" dirty="0" smtClean="0">
                <a:solidFill>
                  <a:srgbClr val="C00000"/>
                </a:solidFill>
              </a:rPr>
            </a:br>
            <a:r>
              <a:rPr lang="tt-RU" sz="2800" dirty="0" smtClean="0">
                <a:solidFill>
                  <a:srgbClr val="C00000"/>
                </a:solidFill>
              </a:rPr>
              <a:t>җимлекләр ясарга кирәк.</a:t>
            </a:r>
            <a:br>
              <a:rPr lang="tt-RU" sz="2800" dirty="0" smtClean="0">
                <a:solidFill>
                  <a:srgbClr val="C00000"/>
                </a:solidFill>
              </a:rPr>
            </a:br>
            <a:r>
              <a:rPr lang="tt-RU" sz="2800" dirty="0" smtClean="0">
                <a:solidFill>
                  <a:srgbClr val="C00000"/>
                </a:solidFill>
              </a:rPr>
              <a:t> </a:t>
            </a:r>
            <a:endParaRPr lang="ru-RU" sz="2800" dirty="0">
              <a:solidFill>
                <a:srgbClr val="C00000"/>
              </a:solidFill>
            </a:endParaRPr>
          </a:p>
        </p:txBody>
      </p:sp>
    </p:spTree>
    <p:extLst>
      <p:ext uri="{BB962C8B-B14F-4D97-AF65-F5344CB8AC3E}">
        <p14:creationId xmlns:p14="http://schemas.microsoft.com/office/powerpoint/2010/main" val="340842406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Волна">
  <a:themeElements>
    <a:clrScheme name="Волна">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Волна">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Волна">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154</TotalTime>
  <Words>47</Words>
  <Application>Microsoft Office PowerPoint</Application>
  <PresentationFormat>Экран (4:3)</PresentationFormat>
  <Paragraphs>17</Paragraphs>
  <Slides>11</Slides>
  <Notes>2</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Волна</vt:lpstr>
      <vt:lpstr>Максаты. 1.Балаларда кошларга карата мәрхәмәтлелек  кайгыртучанлык хисе тәрбияләү 2.Тышкы билгеләренә  үз- үзләрен тотышларына,   тавышларына карап,кышлаучы кошларны танып белү. 3. балаларда кышлаучы кошлар турындагы белемнәрен ныгыту.    </vt:lpstr>
      <vt:lpstr>Презентация PowerPoint</vt:lpstr>
      <vt:lpstr>Тукран – урман кошы. Ул һәрвакыт хәрәкәттә. Тукран үзенең көчле  томшыгы белән агачлардан бөҗәкләр эзли. Очлы тырнаклары  ярдәмендә агачта нык утырып тора ала. Ә койрыгы аңа терәк булып  тора. Тукранны “ урман доктары” дип атыйлар.</vt:lpstr>
      <vt:lpstr>  Гөлдер –гөлдер-  гөлдергү, кызыл  тәпи –кемдер бу?</vt:lpstr>
      <vt:lpstr>Күгәрченне кеше яши торган урыннарда очратырга мөмкин. Күгәрченнәр кайвакыт ояларын да өй кыекларында ясыйлар. Без күбрәк күк күгәрченне беләбез.Аның каурыйлары ялтырап тора Күгәрченнең тәпиләре кызыл. Күгәрчен дуслык һәм тынычлык символы булып тора.</vt:lpstr>
      <vt:lpstr>Чырык –чырык чыркылдый Бер җиргә дә ул китми. Безнең  белән дус яши, Әйтегезче,ул ни? </vt:lpstr>
      <vt:lpstr>Чыпчыкны кеше яши торган урыннарда очратырга мөмкин. Чыпчык күксел төстә. Юл крыйлардан басуларда үзенә бөртекләр табып туклана. </vt:lpstr>
      <vt:lpstr>                    Кырау булсын,                        Кырпак булсын,                       Китмәс дустым                      Җәен – кышын                   Салмый сары                   Алъяпкычын.</vt:lpstr>
      <vt:lpstr>Песнәкләрне авылда да,шәһәрдә дә очратырга мөмкин.Ул урманнарда, паркларда бакчаларда яши. Песнәк – кечкенә кош. Аның томшыгы көчле. Томшыгы ярдәмендә  песнәк агач кай- рысыннан бөҗәкләр чүпли. Песнәк үлән орлыгы, төрле җиләкләр белән туклана.шулай ук майлы ит ярата. Кыш көне песнәкләрне ашатырга, җимлекләр ясарга кирәк.  </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Кышлаучы кошлар</dc:title>
  <dc:creator>гульсум</dc:creator>
  <cp:lastModifiedBy>гульсум</cp:lastModifiedBy>
  <cp:revision>11</cp:revision>
  <dcterms:created xsi:type="dcterms:W3CDTF">2013-03-05T09:19:38Z</dcterms:created>
  <dcterms:modified xsi:type="dcterms:W3CDTF">2013-03-13T09:34:13Z</dcterms:modified>
</cp:coreProperties>
</file>