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57" r:id="rId3"/>
    <p:sldId id="266" r:id="rId4"/>
    <p:sldId id="258" r:id="rId5"/>
    <p:sldId id="273" r:id="rId6"/>
    <p:sldId id="272" r:id="rId7"/>
    <p:sldId id="267" r:id="rId8"/>
    <p:sldId id="259" r:id="rId9"/>
    <p:sldId id="277" r:id="rId10"/>
    <p:sldId id="274" r:id="rId11"/>
    <p:sldId id="276" r:id="rId12"/>
    <p:sldId id="275" r:id="rId13"/>
    <p:sldId id="260" r:id="rId14"/>
    <p:sldId id="269" r:id="rId15"/>
    <p:sldId id="261" r:id="rId16"/>
    <p:sldId id="270" r:id="rId17"/>
    <p:sldId id="278" r:id="rId18"/>
    <p:sldId id="279" r:id="rId19"/>
    <p:sldId id="280" r:id="rId20"/>
    <p:sldId id="281" r:id="rId21"/>
    <p:sldId id="262" r:id="rId22"/>
    <p:sldId id="264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23A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9646" autoAdjust="0"/>
    <p:restoredTop sz="94660"/>
  </p:normalViewPr>
  <p:slideViewPr>
    <p:cSldViewPr>
      <p:cViewPr>
        <p:scale>
          <a:sx n="78" d="100"/>
          <a:sy n="78" d="100"/>
        </p:scale>
        <p:origin x="-768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D29CEFF-10C1-4EF5-A0D1-80D454B89914}" type="datetimeFigureOut">
              <a:rPr lang="ru-RU"/>
              <a:pPr>
                <a:defRPr/>
              </a:pPr>
              <a:t>05.02.2012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698E229-D781-4026-A8A5-FC4A570D98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E819E14-B701-4BD0-A425-772B3906D8A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BBE1C-8F9F-46D5-808E-8E44DF7CFB0C}" type="datetimeFigureOut">
              <a:rPr lang="ru-RU"/>
              <a:pPr>
                <a:defRPr/>
              </a:pPr>
              <a:t>05.02.2012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634C1-A8B9-4281-AEFF-5EA1AD89EC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6B58E0-F2E6-4987-B5B7-4FA6C771A0EC}" type="datetimeFigureOut">
              <a:rPr lang="ru-RU"/>
              <a:pPr>
                <a:defRPr/>
              </a:pPr>
              <a:t>05.02.2012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44D2-F9C6-4E67-9228-553C986C4A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0E026-CADE-4A69-BBC6-F06B268931E0}" type="datetimeFigureOut">
              <a:rPr lang="ru-RU"/>
              <a:pPr>
                <a:defRPr/>
              </a:pPr>
              <a:t>05.02.2012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38F13-15AC-41D2-A9C6-22A3DB53A2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9EC15-C39F-4B0C-BD34-8191264DC2EB}" type="datetimeFigureOut">
              <a:rPr lang="ru-RU"/>
              <a:pPr>
                <a:defRPr/>
              </a:pPr>
              <a:t>05.02.2012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C84212-79AF-4510-B502-D5F694C3AB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BAA5A-8A3F-471F-9DF5-B2E6E0AC5AF3}" type="datetimeFigureOut">
              <a:rPr lang="ru-RU"/>
              <a:pPr>
                <a:defRPr/>
              </a:pPr>
              <a:t>05.02.2012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B8DDD-916F-4146-A96A-7F994D6323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E2E526-D492-4EA1-BA2C-34416E26220A}" type="datetimeFigureOut">
              <a:rPr lang="ru-RU"/>
              <a:pPr>
                <a:defRPr/>
              </a:pPr>
              <a:t>05.02.2012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861F13-BC08-4816-9EF9-F7BCD51C67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F80CD5-F6FE-4CE2-99E8-682C028E1CB3}" type="datetimeFigureOut">
              <a:rPr lang="ru-RU"/>
              <a:pPr>
                <a:defRPr/>
              </a:pPr>
              <a:t>05.02.2012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D44DB-7C5E-4C59-84C5-09F5B17E8B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C24E1-8FC7-43F0-865B-7E2D63642EBB}" type="datetimeFigureOut">
              <a:rPr lang="ru-RU"/>
              <a:pPr>
                <a:defRPr/>
              </a:pPr>
              <a:t>05.02.2012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FD4A0-95CF-4E6E-B230-BE96E74953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25283C-1DE6-446C-9169-E34DC0A74ADB}" type="datetimeFigureOut">
              <a:rPr lang="ru-RU"/>
              <a:pPr>
                <a:defRPr/>
              </a:pPr>
              <a:t>05.02.2012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1B613-1E2D-4507-A848-E9214F74D9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592F79-963E-432A-8679-5270530812A8}" type="datetimeFigureOut">
              <a:rPr lang="ru-RU"/>
              <a:pPr>
                <a:defRPr/>
              </a:pPr>
              <a:t>05.02.2012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0B856-B04E-46B3-A1D2-0DDD748106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FC9C48-2BA7-4B9D-B538-8A569CB540F2}" type="datetimeFigureOut">
              <a:rPr lang="ru-RU"/>
              <a:pPr>
                <a:defRPr/>
              </a:pPr>
              <a:t>05.02.2012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5FCF5F-309A-4213-A817-14E0E9D5A2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FAAEB57-6A6D-4D27-9D7D-6AA4003020E6}" type="datetimeFigureOut">
              <a:rPr lang="ru-RU"/>
              <a:pPr>
                <a:defRPr/>
              </a:pPr>
              <a:t>05.02.2012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0CCBF20-44B2-48C7-98BA-6837BC33D1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2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g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8" descr="C:\Documents and Settings\Admin\Мои документы\Мои рисунки\1152680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0D097"/>
              </a:clrFrom>
              <a:clrTo>
                <a:srgbClr val="F0D09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357188"/>
            <a:ext cx="2214562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30" y="785794"/>
            <a:ext cx="8215370" cy="1214446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dirty="0" smtClean="0"/>
              <a:t>       </a:t>
            </a:r>
            <a:r>
              <a:rPr lang="ru-RU" sz="3200" dirty="0" smtClean="0"/>
              <a:t>Сказка – игра «Волшебное число»  </a:t>
            </a:r>
            <a:br>
              <a:rPr lang="ru-RU" sz="3200" dirty="0" smtClean="0"/>
            </a:br>
            <a:r>
              <a:rPr lang="ru-RU" sz="3200" dirty="0" smtClean="0"/>
              <a:t>    по теме: «Решение  уравнений»</a:t>
            </a:r>
            <a:endParaRPr lang="ru-RU" sz="3200" dirty="0"/>
          </a:p>
        </p:txBody>
      </p:sp>
      <p:sp>
        <p:nvSpPr>
          <p:cNvPr id="14339" name="Подзаголовок 9"/>
          <p:cNvSpPr>
            <a:spLocks noGrp="1"/>
          </p:cNvSpPr>
          <p:nvPr>
            <p:ph type="subTitle" idx="1"/>
          </p:nvPr>
        </p:nvSpPr>
        <p:spPr>
          <a:xfrm>
            <a:off x="500063" y="2286000"/>
            <a:ext cx="8358187" cy="4286250"/>
          </a:xfrm>
        </p:spPr>
        <p:txBody>
          <a:bodyPr/>
          <a:lstStyle/>
          <a:p>
            <a:pPr marR="0" algn="ctr"/>
            <a:r>
              <a:rPr lang="ru-RU" sz="2400" b="1" i="1" smtClean="0">
                <a:solidFill>
                  <a:srgbClr val="00B0F0"/>
                </a:solidFill>
              </a:rPr>
              <a:t>5 класс</a:t>
            </a:r>
          </a:p>
          <a:p>
            <a:pPr marR="0" algn="ctr"/>
            <a:r>
              <a:rPr lang="ru-RU" sz="1800" b="1" i="1" smtClean="0">
                <a:solidFill>
                  <a:srgbClr val="00B0F0"/>
                </a:solidFill>
              </a:rPr>
              <a:t>   </a:t>
            </a:r>
            <a:r>
              <a:rPr lang="ru-RU" sz="1800" smtClean="0"/>
              <a:t>Цели   урока: </a:t>
            </a:r>
          </a:p>
          <a:p>
            <a:pPr marR="0" algn="ctr">
              <a:buFont typeface="Arial" charset="0"/>
              <a:buChar char="•"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Подробнее изучить различные уравнения.</a:t>
            </a:r>
          </a:p>
          <a:p>
            <a:pPr marR="0" algn="ctr">
              <a:buFont typeface="Arial" charset="0"/>
              <a:buChar char="•"/>
            </a:pPr>
            <a:r>
              <a:rPr lang="ru-RU" sz="1800" smtClean="0"/>
              <a:t>Развивать у учащихся навыки  счета, логическое мышление, память.</a:t>
            </a:r>
          </a:p>
          <a:p>
            <a:pPr marR="0" algn="ctr">
              <a:buFont typeface="Arial" charset="0"/>
              <a:buChar char="•"/>
            </a:pPr>
            <a:endParaRPr lang="ru-RU" sz="1800" smtClean="0"/>
          </a:p>
          <a:p>
            <a:pPr marR="0" algn="ctr"/>
            <a:r>
              <a:rPr lang="ru-RU" sz="1800" smtClean="0"/>
              <a:t>Игра ведётся на основе сказки об Иване-царевиче и Кощее Бессмертном. </a:t>
            </a:r>
          </a:p>
          <a:p>
            <a:pPr marR="0" algn="ctr"/>
            <a:r>
              <a:rPr lang="ru-RU" sz="1800" smtClean="0"/>
              <a:t>Класс делится на 3 команды.</a:t>
            </a:r>
          </a:p>
          <a:p>
            <a:pPr marR="0" algn="just"/>
            <a:endParaRPr lang="ru-RU" sz="1800" smtClean="0"/>
          </a:p>
          <a:p>
            <a:pPr marR="0" algn="ctr"/>
            <a:r>
              <a:rPr lang="ru-RU" sz="1800" b="1" i="1" smtClean="0"/>
              <a:t>Красницкая Валентина Алексеевна</a:t>
            </a:r>
          </a:p>
          <a:p>
            <a:pPr marR="0" algn="ctr"/>
            <a:r>
              <a:rPr lang="ru-RU" sz="1800" b="1" i="1" smtClean="0"/>
              <a:t>Учитель математики</a:t>
            </a:r>
          </a:p>
          <a:p>
            <a:pPr marR="0" algn="ctr"/>
            <a:r>
              <a:rPr lang="ru-RU" sz="1800" b="1" i="1" smtClean="0">
                <a:latin typeface="Times New Roman" pitchFamily="18" charset="0"/>
              </a:rPr>
              <a:t>МОУ СОШ № 18 ст. Старотитаровская, Темрюкский район</a:t>
            </a:r>
          </a:p>
        </p:txBody>
      </p:sp>
      <p:pic>
        <p:nvPicPr>
          <p:cNvPr id="14340" name="Picture 3" descr="H:\Documents and Settings\Aida\Рабочий стол\НОвая ГРАФИКА сборник\КАРТИНКИ СБОРНИК_ школьные\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75" y="21431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4" descr="H:\Documents and Settings\Aida\Рабочий стол\НОвая ГРАФИКА сборник\КАРТИНКИ СБОРНИК_ школьные\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5" y="50006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5" descr="H:\Documents and Settings\Aida\Рабочий стол\НОвая ГРАФИКА сборник\КАРТИНКИ СБОРНИК_ школьные\3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3" y="50006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 descr="H:\Documents and Settings\Aida\Рабочий стол\НОвая ГРАФИКА сборник\КАРТИНКИ СБОРНИК_ школьные\4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42250" y="51958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1" descr="H:\Documents and Settings\Aida\Рабочий стол\НОвая ГРАФИКА сборник\КАРТИНКИ СБОРНИК_ школьные\5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072438" y="600075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9778E-7 C 1.66667E-6 0.07516 0.02326 0.13321 0.05191 0.13321 C 0.08125 0.13321 0.10469 0.07516 0.10469 -3.9778E-7 C 0.10469 -0.07539 0.1283 -0.13321 0.15764 -0.13321 C 0.18611 -0.13321 0.20989 -0.07539 0.20989 -3.9778E-7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84921E-6 C 1.66667E-6 0.07401 0.01562 0.13136 0.03472 0.13136 C 0.05451 0.13136 0.07014 0.07401 0.07014 -2.84921E-6 C 0.07014 -0.07423 0.08594 -0.13113 0.10555 -0.13113 C 0.12482 -0.13113 0.14062 -0.07423 0.14062 -2.84921E-6 " pathEditMode="relative" rAng="0" ptsTypes="fffff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68313" y="1916113"/>
            <a:ext cx="8229600" cy="4389437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Font typeface="Wingdings 2" pitchFamily="18" charset="2"/>
              <a:buNone/>
            </a:pPr>
            <a:r>
              <a:rPr lang="en-US" sz="3200" b="1" i="1" smtClean="0">
                <a:solidFill>
                  <a:srgbClr val="0823AC"/>
                </a:solidFill>
                <a:latin typeface="Times New Roman" pitchFamily="18" charset="0"/>
              </a:rPr>
              <a:t>I) 49+(</a:t>
            </a:r>
            <a:r>
              <a:rPr lang="ru-RU" sz="3200" b="1" i="1" smtClean="0">
                <a:solidFill>
                  <a:srgbClr val="0823AC"/>
                </a:solidFill>
                <a:latin typeface="Times New Roman" pitchFamily="18" charset="0"/>
              </a:rPr>
              <a:t>а - 85</a:t>
            </a:r>
            <a:r>
              <a:rPr lang="en-US" sz="3200" b="1" i="1" smtClean="0">
                <a:solidFill>
                  <a:srgbClr val="0823AC"/>
                </a:solidFill>
                <a:latin typeface="Times New Roman" pitchFamily="18" charset="0"/>
              </a:rPr>
              <a:t>)</a:t>
            </a:r>
            <a:r>
              <a:rPr lang="ru-RU" sz="3200" b="1" i="1" smtClean="0">
                <a:solidFill>
                  <a:srgbClr val="0823AC"/>
                </a:solidFill>
                <a:latin typeface="Times New Roman" pitchFamily="18" charset="0"/>
              </a:rPr>
              <a:t>=105</a:t>
            </a:r>
          </a:p>
          <a:p>
            <a:pPr marL="0" indent="0">
              <a:lnSpc>
                <a:spcPct val="150000"/>
              </a:lnSpc>
              <a:buFont typeface="Wingdings 2" pitchFamily="18" charset="2"/>
              <a:buNone/>
            </a:pPr>
            <a:r>
              <a:rPr lang="en-US" sz="3200" b="1" i="1" smtClean="0">
                <a:solidFill>
                  <a:srgbClr val="0823AC"/>
                </a:solidFill>
                <a:latin typeface="Times New Roman" pitchFamily="18" charset="0"/>
              </a:rPr>
              <a:t>II) </a:t>
            </a:r>
            <a:r>
              <a:rPr lang="ru-RU" sz="3200" b="1" i="1" smtClean="0">
                <a:solidFill>
                  <a:srgbClr val="0823AC"/>
                </a:solidFill>
                <a:latin typeface="Times New Roman" pitchFamily="18" charset="0"/>
              </a:rPr>
              <a:t>69+ (87 - </a:t>
            </a:r>
            <a:r>
              <a:rPr lang="en-US" sz="3200" b="1" i="1" smtClean="0">
                <a:solidFill>
                  <a:srgbClr val="0823AC"/>
                </a:solidFill>
                <a:latin typeface="Times New Roman" pitchFamily="18" charset="0"/>
              </a:rPr>
              <a:t>n</a:t>
            </a:r>
            <a:r>
              <a:rPr lang="ru-RU" sz="3200" b="1" i="1" smtClean="0">
                <a:solidFill>
                  <a:srgbClr val="0823AC"/>
                </a:solidFill>
                <a:latin typeface="Times New Roman" pitchFamily="18" charset="0"/>
              </a:rPr>
              <a:t>)=103</a:t>
            </a:r>
          </a:p>
          <a:p>
            <a:pPr marL="0" indent="0">
              <a:lnSpc>
                <a:spcPct val="150000"/>
              </a:lnSpc>
              <a:buFont typeface="Wingdings 2" pitchFamily="18" charset="2"/>
              <a:buNone/>
            </a:pPr>
            <a:r>
              <a:rPr lang="en-US" sz="3200" b="1" i="1" smtClean="0">
                <a:solidFill>
                  <a:srgbClr val="0823AC"/>
                </a:solidFill>
                <a:latin typeface="Times New Roman" pitchFamily="18" charset="0"/>
              </a:rPr>
              <a:t>III) </a:t>
            </a:r>
            <a:r>
              <a:rPr lang="ru-RU" sz="3200" b="1" i="1" smtClean="0">
                <a:solidFill>
                  <a:srgbClr val="0823AC"/>
                </a:solidFill>
                <a:latin typeface="Times New Roman" pitchFamily="18" charset="0"/>
              </a:rPr>
              <a:t>34+(х - 29)=101</a:t>
            </a:r>
            <a:endParaRPr lang="ru-RU" sz="3200" smtClean="0"/>
          </a:p>
        </p:txBody>
      </p:sp>
      <p:pic>
        <p:nvPicPr>
          <p:cNvPr id="24578" name="Содержимое 7" descr="Изображение 00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0" y="1214438"/>
            <a:ext cx="3786188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Ответы: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Font typeface="Wingdings 2" pitchFamily="18" charset="2"/>
              <a:buNone/>
            </a:pPr>
            <a:r>
              <a:rPr lang="en-US" sz="2800" b="1" i="1" smtClean="0">
                <a:solidFill>
                  <a:srgbClr val="0823AC"/>
                </a:solidFill>
                <a:latin typeface="Times New Roman" pitchFamily="18" charset="0"/>
              </a:rPr>
              <a:t>I) 49+(</a:t>
            </a:r>
            <a:r>
              <a:rPr lang="ru-RU" sz="2800" b="1" i="1" smtClean="0">
                <a:solidFill>
                  <a:srgbClr val="0823AC"/>
                </a:solidFill>
                <a:latin typeface="Times New Roman" pitchFamily="18" charset="0"/>
              </a:rPr>
              <a:t>а - 85</a:t>
            </a:r>
            <a:r>
              <a:rPr lang="en-US" sz="2800" b="1" i="1" smtClean="0">
                <a:solidFill>
                  <a:srgbClr val="0823AC"/>
                </a:solidFill>
                <a:latin typeface="Times New Roman" pitchFamily="18" charset="0"/>
              </a:rPr>
              <a:t>)</a:t>
            </a:r>
            <a:r>
              <a:rPr lang="ru-RU" sz="2800" b="1" i="1" smtClean="0">
                <a:solidFill>
                  <a:srgbClr val="0823AC"/>
                </a:solidFill>
                <a:latin typeface="Times New Roman" pitchFamily="18" charset="0"/>
              </a:rPr>
              <a:t>=105</a:t>
            </a:r>
          </a:p>
          <a:p>
            <a:pPr marL="0" indent="0" algn="ctr">
              <a:buFont typeface="Wingdings 2" pitchFamily="18" charset="2"/>
              <a:buNone/>
            </a:pPr>
            <a:r>
              <a:rPr lang="ru-RU" sz="2800" b="1" i="1" smtClean="0">
                <a:solidFill>
                  <a:srgbClr val="FF0000"/>
                </a:solidFill>
                <a:latin typeface="Times New Roman" pitchFamily="18" charset="0"/>
              </a:rPr>
              <a:t>а=141</a:t>
            </a:r>
            <a:endParaRPr lang="ru-RU" sz="2800" b="1" i="1" smtClean="0">
              <a:solidFill>
                <a:srgbClr val="0823AC"/>
              </a:solidFill>
              <a:latin typeface="Times New Roman" pitchFamily="18" charset="0"/>
            </a:endParaRPr>
          </a:p>
          <a:p>
            <a:pPr marL="0" indent="0" algn="ctr">
              <a:buFont typeface="Wingdings 2" pitchFamily="18" charset="2"/>
              <a:buNone/>
            </a:pPr>
            <a:r>
              <a:rPr lang="en-US" sz="2800" b="1" i="1" smtClean="0">
                <a:solidFill>
                  <a:srgbClr val="0823AC"/>
                </a:solidFill>
                <a:latin typeface="Times New Roman" pitchFamily="18" charset="0"/>
              </a:rPr>
              <a:t>II) </a:t>
            </a:r>
            <a:r>
              <a:rPr lang="ru-RU" sz="2800" b="1" i="1" smtClean="0">
                <a:solidFill>
                  <a:srgbClr val="0823AC"/>
                </a:solidFill>
                <a:latin typeface="Times New Roman" pitchFamily="18" charset="0"/>
              </a:rPr>
              <a:t>69+ (87 - </a:t>
            </a:r>
            <a:r>
              <a:rPr lang="en-US" sz="2800" b="1" i="1" smtClean="0">
                <a:solidFill>
                  <a:srgbClr val="0823AC"/>
                </a:solidFill>
                <a:latin typeface="Times New Roman" pitchFamily="18" charset="0"/>
              </a:rPr>
              <a:t>n</a:t>
            </a:r>
            <a:r>
              <a:rPr lang="ru-RU" sz="2800" b="1" i="1" smtClean="0">
                <a:solidFill>
                  <a:srgbClr val="0823AC"/>
                </a:solidFill>
                <a:latin typeface="Times New Roman" pitchFamily="18" charset="0"/>
              </a:rPr>
              <a:t>)=103</a:t>
            </a:r>
          </a:p>
          <a:p>
            <a:pPr marL="0" indent="0" algn="ctr">
              <a:buFont typeface="Wingdings 2" pitchFamily="18" charset="2"/>
              <a:buNone/>
            </a:pPr>
            <a:r>
              <a:rPr lang="en-US" sz="2800" b="1" i="1" smtClean="0">
                <a:solidFill>
                  <a:srgbClr val="FF0000"/>
                </a:solidFill>
                <a:latin typeface="Times New Roman" pitchFamily="18" charset="0"/>
              </a:rPr>
              <a:t>n</a:t>
            </a:r>
            <a:r>
              <a:rPr lang="ru-RU" sz="2800" b="1" i="1" smtClean="0">
                <a:solidFill>
                  <a:srgbClr val="FF0000"/>
                </a:solidFill>
                <a:latin typeface="Times New Roman" pitchFamily="18" charset="0"/>
              </a:rPr>
              <a:t>=53</a:t>
            </a:r>
            <a:endParaRPr lang="ru-RU" sz="2800" b="1" i="1" smtClean="0">
              <a:solidFill>
                <a:srgbClr val="0823AC"/>
              </a:solidFill>
              <a:latin typeface="Times New Roman" pitchFamily="18" charset="0"/>
            </a:endParaRPr>
          </a:p>
          <a:p>
            <a:pPr marL="0" indent="0" algn="ctr">
              <a:buFont typeface="Wingdings 2" pitchFamily="18" charset="2"/>
              <a:buNone/>
            </a:pPr>
            <a:r>
              <a:rPr lang="en-US" sz="2800" b="1" i="1" smtClean="0">
                <a:solidFill>
                  <a:srgbClr val="0823AC"/>
                </a:solidFill>
                <a:latin typeface="Times New Roman" pitchFamily="18" charset="0"/>
              </a:rPr>
              <a:t>III) </a:t>
            </a:r>
            <a:r>
              <a:rPr lang="ru-RU" sz="2800" b="1" i="1" smtClean="0">
                <a:solidFill>
                  <a:srgbClr val="0823AC"/>
                </a:solidFill>
                <a:latin typeface="Times New Roman" pitchFamily="18" charset="0"/>
              </a:rPr>
              <a:t>34+(х - 29)=101</a:t>
            </a:r>
          </a:p>
          <a:p>
            <a:pPr marL="0" indent="0" algn="ctr">
              <a:buFont typeface="Wingdings 2" pitchFamily="18" charset="2"/>
              <a:buNone/>
            </a:pPr>
            <a:r>
              <a:rPr lang="ru-RU" sz="2800" b="1" i="1" smtClean="0">
                <a:solidFill>
                  <a:srgbClr val="FF0000"/>
                </a:solidFill>
                <a:latin typeface="Times New Roman" pitchFamily="18" charset="0"/>
              </a:rPr>
              <a:t>х=96</a:t>
            </a:r>
          </a:p>
          <a:p>
            <a:pPr marL="0" indent="0">
              <a:buFont typeface="Wingdings 2" pitchFamily="18" charset="2"/>
              <a:buNone/>
            </a:pPr>
            <a:endParaRPr lang="ru-RU" sz="2800" smtClean="0"/>
          </a:p>
          <a:p>
            <a:pPr marL="0" indent="0"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smtClean="0">
                <a:latin typeface="Times New Roman" pitchFamily="18" charset="0"/>
              </a:rPr>
              <a:t> Прощаясь с Иваном-царевичем Баба Яга рассказала ему о силе корней уравнений. Коль нужно какой  запор отпереть или закрыть накрепко, произнеси вслух корни уравнения, мигом исполнится.</a:t>
            </a:r>
            <a:endParaRPr lang="ru-RU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28625" y="571500"/>
            <a:ext cx="4214813" cy="5676900"/>
          </a:xfrm>
        </p:spPr>
        <p:txBody>
          <a:bodyPr>
            <a:normAutofit lnSpcReduction="10000"/>
          </a:bodyPr>
          <a:lstStyle/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600" dirty="0" smtClean="0"/>
              <a:t> </a:t>
            </a:r>
            <a:r>
              <a:rPr lang="ru-RU" sz="2400" dirty="0" smtClean="0"/>
              <a:t>С Кощеем Бессмертным стали происходить странные дела: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/>
              <a:t>(каждая команда решает  задачу № 3).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000" b="1" i="1" dirty="0" smtClean="0">
                <a:solidFill>
                  <a:srgbClr val="0823AC"/>
                </a:solidFill>
              </a:rPr>
              <a:t>К Кощею Бессмертному каждую ночь является приведение. Ровно в полночь оно встаёт из могилы и бредет от кладбища к замку Кощея со скоростью 5 км/ч. Приведение жутко воет 2 часа. А потом с той же скоростью бредет обратно. В 6 часов утра приведение ложится в свою могилу. Узнай расстояние от замка Кощея до кладбища.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000" dirty="0" smtClean="0"/>
              <a:t> 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000" dirty="0" smtClean="0"/>
              <a:t>Подводится итог </a:t>
            </a:r>
            <a:r>
              <a:rPr lang="en-US" sz="2000" dirty="0" smtClean="0"/>
              <a:t>II </a:t>
            </a:r>
            <a:r>
              <a:rPr lang="ru-RU" sz="2000" dirty="0" smtClean="0"/>
              <a:t>тура.</a:t>
            </a:r>
            <a:endParaRPr lang="ru-RU" sz="2000" dirty="0"/>
          </a:p>
        </p:txBody>
      </p:sp>
      <p:pic>
        <p:nvPicPr>
          <p:cNvPr id="27650" name="Picture 22" descr="C:\Documents and Settings\Admin\Мои документы\Мои рисунки\znak10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63938" y="5445125"/>
            <a:ext cx="8572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1" descr="raing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785813"/>
            <a:ext cx="4214812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7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00938" y="571500"/>
            <a:ext cx="16430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mtClean="0"/>
              <a:t>Ответ к задаче № 3</a:t>
            </a:r>
            <a:endParaRPr lang="ru-RU"/>
          </a:p>
        </p:txBody>
      </p:sp>
      <p:sp>
        <p:nvSpPr>
          <p:cNvPr id="28674" name="Текст 5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3438525"/>
          </a:xfrm>
        </p:spPr>
        <p:txBody>
          <a:bodyPr/>
          <a:lstStyle/>
          <a:p>
            <a:pPr algn="ctr"/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Скорость = 5 км\ч</a:t>
            </a:r>
          </a:p>
          <a:p>
            <a:pPr algn="ctr"/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Время = 6 ч</a:t>
            </a:r>
          </a:p>
          <a:p>
            <a:pPr algn="ctr"/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Расстояние = 5*6=30 км</a:t>
            </a:r>
          </a:p>
          <a:p>
            <a:endParaRPr lang="ru-RU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Содержимое 4" descr="Изображение 003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57813" y="1143000"/>
            <a:ext cx="3643312" cy="5286375"/>
          </a:xfrm>
        </p:spPr>
      </p:pic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42875" y="1143000"/>
            <a:ext cx="5072063" cy="5357813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1200" smtClean="0"/>
              <a:t>     </a:t>
            </a:r>
            <a:r>
              <a:rPr lang="ru-RU" sz="1600" smtClean="0"/>
              <a:t>Подслушал разговор Бабы-Яги с Иваном-царевичем Черный ворон и рассказал обо всём Кощею Бессмертному. Тот подстерег Ивана-царевича и его воинов, схватил и бросил в глубокое подземелье, замкнул их на пять замков:</a:t>
            </a:r>
          </a:p>
          <a:p>
            <a:pPr>
              <a:lnSpc>
                <a:spcPct val="80000"/>
              </a:lnSpc>
            </a:pPr>
            <a:endParaRPr lang="ru-RU" sz="1600" smtClean="0"/>
          </a:p>
          <a:p>
            <a:pPr>
              <a:lnSpc>
                <a:spcPct val="80000"/>
              </a:lnSpc>
            </a:pPr>
            <a:r>
              <a:rPr lang="ru-RU" sz="1800" b="1" i="1" smtClean="0">
                <a:solidFill>
                  <a:srgbClr val="0823AC"/>
                </a:solidFill>
                <a:latin typeface="Times New Roman" pitchFamily="18" charset="0"/>
              </a:rPr>
              <a:t>1) 35 : х – 20=15</a:t>
            </a:r>
          </a:p>
          <a:p>
            <a:pPr>
              <a:lnSpc>
                <a:spcPct val="80000"/>
              </a:lnSpc>
            </a:pPr>
            <a:endParaRPr lang="ru-RU" sz="1800" b="1" i="1" smtClean="0">
              <a:solidFill>
                <a:srgbClr val="0823AC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800" b="1" i="1" smtClean="0">
                <a:solidFill>
                  <a:srgbClr val="0823AC"/>
                </a:solidFill>
                <a:latin typeface="Times New Roman" pitchFamily="18" charset="0"/>
              </a:rPr>
              <a:t>2) </a:t>
            </a:r>
            <a:r>
              <a:rPr lang="en-US" sz="1800" b="1" i="1" smtClean="0">
                <a:solidFill>
                  <a:srgbClr val="0823AC"/>
                </a:solidFill>
                <a:latin typeface="Times New Roman" pitchFamily="18" charset="0"/>
              </a:rPr>
              <a:t>m</a:t>
            </a:r>
            <a:r>
              <a:rPr lang="ru-RU" sz="1800" b="1" i="1" smtClean="0">
                <a:solidFill>
                  <a:srgbClr val="0823AC"/>
                </a:solidFill>
                <a:latin typeface="Times New Roman" pitchFamily="18" charset="0"/>
              </a:rPr>
              <a:t> :</a:t>
            </a:r>
            <a:r>
              <a:rPr lang="en-US" sz="1800" b="1" i="1" smtClean="0">
                <a:solidFill>
                  <a:srgbClr val="0823AC"/>
                </a:solidFill>
                <a:latin typeface="Times New Roman" pitchFamily="18" charset="0"/>
              </a:rPr>
              <a:t> 12 *2=72</a:t>
            </a:r>
            <a:endParaRPr lang="ru-RU" sz="1800" b="1" i="1" smtClean="0">
              <a:solidFill>
                <a:srgbClr val="0823AC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1800" b="1" i="1" smtClean="0">
              <a:solidFill>
                <a:srgbClr val="0823AC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800" b="1" i="1" smtClean="0">
                <a:solidFill>
                  <a:srgbClr val="0823AC"/>
                </a:solidFill>
                <a:latin typeface="Times New Roman" pitchFamily="18" charset="0"/>
              </a:rPr>
              <a:t>3)</a:t>
            </a:r>
            <a:r>
              <a:rPr lang="en-US" sz="1800" b="1" i="1" smtClean="0">
                <a:solidFill>
                  <a:srgbClr val="0823AC"/>
                </a:solidFill>
                <a:latin typeface="Times New Roman" pitchFamily="18" charset="0"/>
              </a:rPr>
              <a:t> (7</a:t>
            </a:r>
            <a:r>
              <a:rPr lang="ru-RU" sz="1800" b="1" i="1" smtClean="0">
                <a:solidFill>
                  <a:srgbClr val="0823AC"/>
                </a:solidFill>
                <a:latin typeface="Times New Roman" pitchFamily="18" charset="0"/>
              </a:rPr>
              <a:t> </a:t>
            </a:r>
            <a:r>
              <a:rPr lang="en-US" sz="1800" b="1" i="1" smtClean="0">
                <a:solidFill>
                  <a:srgbClr val="0823AC"/>
                </a:solidFill>
                <a:latin typeface="Times New Roman" pitchFamily="18" charset="0"/>
              </a:rPr>
              <a:t>+</a:t>
            </a:r>
            <a:r>
              <a:rPr lang="ru-RU" sz="1800" b="1" i="1" smtClean="0">
                <a:solidFill>
                  <a:srgbClr val="0823AC"/>
                </a:solidFill>
                <a:latin typeface="Times New Roman" pitchFamily="18" charset="0"/>
              </a:rPr>
              <a:t>х</a:t>
            </a:r>
            <a:r>
              <a:rPr lang="en-US" sz="1800" b="1" i="1" smtClean="0">
                <a:solidFill>
                  <a:srgbClr val="0823AC"/>
                </a:solidFill>
                <a:latin typeface="Times New Roman" pitchFamily="18" charset="0"/>
              </a:rPr>
              <a:t>)</a:t>
            </a:r>
            <a:r>
              <a:rPr lang="ru-RU" sz="1800" b="1" i="1" smtClean="0">
                <a:solidFill>
                  <a:srgbClr val="0823AC"/>
                </a:solidFill>
                <a:latin typeface="Times New Roman" pitchFamily="18" charset="0"/>
              </a:rPr>
              <a:t>*5=7*5+3*5</a:t>
            </a:r>
          </a:p>
          <a:p>
            <a:pPr>
              <a:lnSpc>
                <a:spcPct val="80000"/>
              </a:lnSpc>
            </a:pPr>
            <a:endParaRPr lang="ru-RU" sz="1800" b="1" i="1" smtClean="0">
              <a:solidFill>
                <a:srgbClr val="0823AC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800" b="1" i="1" smtClean="0">
                <a:solidFill>
                  <a:srgbClr val="0823AC"/>
                </a:solidFill>
                <a:latin typeface="Times New Roman" pitchFamily="18" charset="0"/>
              </a:rPr>
              <a:t>4) (3+х)*5=55</a:t>
            </a:r>
          </a:p>
          <a:p>
            <a:pPr>
              <a:lnSpc>
                <a:spcPct val="80000"/>
              </a:lnSpc>
            </a:pPr>
            <a:endParaRPr lang="ru-RU" sz="1800" b="1" i="1" smtClean="0">
              <a:solidFill>
                <a:srgbClr val="0823AC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800" b="1" i="1" smtClean="0">
                <a:solidFill>
                  <a:srgbClr val="0823AC"/>
                </a:solidFill>
                <a:latin typeface="Times New Roman" pitchFamily="18" charset="0"/>
              </a:rPr>
              <a:t>5) 37х – 21х=384</a:t>
            </a:r>
          </a:p>
          <a:p>
            <a:pPr>
              <a:lnSpc>
                <a:spcPct val="80000"/>
              </a:lnSpc>
            </a:pPr>
            <a:endParaRPr lang="ru-RU" sz="1600" b="1" i="1" smtClean="0">
              <a:solidFill>
                <a:srgbClr val="0823AC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600" smtClean="0">
                <a:latin typeface="Times New Roman" pitchFamily="18" charset="0"/>
              </a:rPr>
              <a:t>(команды решают уравнения, капитаны называют корни уравнений).</a:t>
            </a:r>
          </a:p>
          <a:p>
            <a:pPr>
              <a:lnSpc>
                <a:spcPct val="80000"/>
              </a:lnSpc>
            </a:pPr>
            <a:endParaRPr lang="ru-RU" sz="160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600" smtClean="0">
                <a:latin typeface="Times New Roman" pitchFamily="18" charset="0"/>
              </a:rPr>
              <a:t>     Иван-царевич произнес, «волшебные слова» - назвал корни  всех уравнений. Двери подземелья открылись. И встали воины перед воротами Кощеева дворца.</a:t>
            </a:r>
          </a:p>
          <a:p>
            <a:pPr>
              <a:lnSpc>
                <a:spcPct val="80000"/>
              </a:lnSpc>
            </a:pPr>
            <a:r>
              <a:rPr lang="ru-RU" sz="1600" smtClean="0">
                <a:latin typeface="Times New Roman" pitchFamily="18" charset="0"/>
              </a:rPr>
              <a:t>     </a:t>
            </a:r>
          </a:p>
          <a:p>
            <a:pPr>
              <a:lnSpc>
                <a:spcPct val="80000"/>
              </a:lnSpc>
            </a:pPr>
            <a:endParaRPr lang="ru-RU" sz="400" smtClean="0">
              <a:latin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 Ответы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b="1" i="1" smtClean="0">
                <a:solidFill>
                  <a:srgbClr val="0823AC"/>
                </a:solidFill>
                <a:latin typeface="Times New Roman" pitchFamily="18" charset="0"/>
              </a:rPr>
              <a:t>1) 35 : х – 20=15;  </a:t>
            </a:r>
            <a:r>
              <a:rPr lang="ru-RU" sz="3600" b="1" i="1" smtClean="0">
                <a:solidFill>
                  <a:srgbClr val="FF0000"/>
                </a:solidFill>
                <a:latin typeface="Times New Roman" pitchFamily="18" charset="0"/>
              </a:rPr>
              <a:t>х=1</a:t>
            </a:r>
          </a:p>
          <a:p>
            <a:pPr>
              <a:lnSpc>
                <a:spcPct val="80000"/>
              </a:lnSpc>
            </a:pPr>
            <a:endParaRPr lang="ru-RU" b="1" i="1" smtClean="0">
              <a:solidFill>
                <a:srgbClr val="0823AC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b="1" i="1" smtClean="0">
                <a:solidFill>
                  <a:srgbClr val="0823AC"/>
                </a:solidFill>
                <a:latin typeface="Times New Roman" pitchFamily="18" charset="0"/>
              </a:rPr>
              <a:t>2) </a:t>
            </a:r>
            <a:r>
              <a:rPr lang="en-US" b="1" i="1" smtClean="0">
                <a:solidFill>
                  <a:srgbClr val="0823AC"/>
                </a:solidFill>
                <a:latin typeface="Times New Roman" pitchFamily="18" charset="0"/>
              </a:rPr>
              <a:t>m</a:t>
            </a:r>
            <a:r>
              <a:rPr lang="ru-RU" b="1" i="1" smtClean="0">
                <a:solidFill>
                  <a:srgbClr val="0823AC"/>
                </a:solidFill>
                <a:latin typeface="Times New Roman" pitchFamily="18" charset="0"/>
              </a:rPr>
              <a:t> :</a:t>
            </a:r>
            <a:r>
              <a:rPr lang="en-US" b="1" i="1" smtClean="0">
                <a:solidFill>
                  <a:srgbClr val="0823AC"/>
                </a:solidFill>
                <a:latin typeface="Times New Roman" pitchFamily="18" charset="0"/>
              </a:rPr>
              <a:t> 12 *2=72</a:t>
            </a:r>
            <a:r>
              <a:rPr lang="ru-RU" b="1" i="1" smtClean="0">
                <a:solidFill>
                  <a:srgbClr val="0823AC"/>
                </a:solidFill>
                <a:latin typeface="Times New Roman" pitchFamily="18" charset="0"/>
              </a:rPr>
              <a:t>;  </a:t>
            </a:r>
            <a:r>
              <a:rPr lang="en-US" sz="3300" b="1" i="1" smtClean="0">
                <a:solidFill>
                  <a:srgbClr val="FF0000"/>
                </a:solidFill>
                <a:latin typeface="Times New Roman" pitchFamily="18" charset="0"/>
              </a:rPr>
              <a:t>m=432</a:t>
            </a:r>
            <a:endParaRPr lang="ru-RU" sz="3300" b="1" i="1" smtClean="0">
              <a:solidFill>
                <a:srgbClr val="FF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ru-RU" b="1" i="1" smtClean="0">
              <a:solidFill>
                <a:srgbClr val="0823AC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b="1" i="1" smtClean="0">
                <a:solidFill>
                  <a:srgbClr val="0823AC"/>
                </a:solidFill>
                <a:latin typeface="Times New Roman" pitchFamily="18" charset="0"/>
              </a:rPr>
              <a:t>3)</a:t>
            </a:r>
            <a:r>
              <a:rPr lang="en-US" b="1" i="1" smtClean="0">
                <a:solidFill>
                  <a:srgbClr val="0823AC"/>
                </a:solidFill>
                <a:latin typeface="Times New Roman" pitchFamily="18" charset="0"/>
              </a:rPr>
              <a:t> (7</a:t>
            </a:r>
            <a:r>
              <a:rPr lang="ru-RU" b="1" i="1" smtClean="0">
                <a:solidFill>
                  <a:srgbClr val="0823AC"/>
                </a:solidFill>
                <a:latin typeface="Times New Roman" pitchFamily="18" charset="0"/>
              </a:rPr>
              <a:t> </a:t>
            </a:r>
            <a:r>
              <a:rPr lang="en-US" b="1" i="1" smtClean="0">
                <a:solidFill>
                  <a:srgbClr val="0823AC"/>
                </a:solidFill>
                <a:latin typeface="Times New Roman" pitchFamily="18" charset="0"/>
              </a:rPr>
              <a:t>+</a:t>
            </a:r>
            <a:r>
              <a:rPr lang="ru-RU" b="1" i="1" smtClean="0">
                <a:solidFill>
                  <a:srgbClr val="0823AC"/>
                </a:solidFill>
                <a:latin typeface="Times New Roman" pitchFamily="18" charset="0"/>
              </a:rPr>
              <a:t>х</a:t>
            </a:r>
            <a:r>
              <a:rPr lang="en-US" b="1" i="1" smtClean="0">
                <a:solidFill>
                  <a:srgbClr val="0823AC"/>
                </a:solidFill>
                <a:latin typeface="Times New Roman" pitchFamily="18" charset="0"/>
              </a:rPr>
              <a:t>)</a:t>
            </a:r>
            <a:r>
              <a:rPr lang="ru-RU" b="1" i="1" smtClean="0">
                <a:solidFill>
                  <a:srgbClr val="0823AC"/>
                </a:solidFill>
                <a:latin typeface="Times New Roman" pitchFamily="18" charset="0"/>
              </a:rPr>
              <a:t>*5=7*5+3*5; </a:t>
            </a:r>
            <a:r>
              <a:rPr lang="ru-RU" sz="3600" b="1" i="1" smtClean="0">
                <a:solidFill>
                  <a:srgbClr val="0823AC"/>
                </a:solidFill>
                <a:latin typeface="Times New Roman" pitchFamily="18" charset="0"/>
              </a:rPr>
              <a:t> </a:t>
            </a:r>
            <a:r>
              <a:rPr lang="ru-RU" sz="3600" b="1" i="1" smtClean="0">
                <a:solidFill>
                  <a:srgbClr val="FF0000"/>
                </a:solidFill>
                <a:latin typeface="Times New Roman" pitchFamily="18" charset="0"/>
              </a:rPr>
              <a:t>х=3</a:t>
            </a:r>
          </a:p>
          <a:p>
            <a:pPr>
              <a:lnSpc>
                <a:spcPct val="80000"/>
              </a:lnSpc>
            </a:pPr>
            <a:endParaRPr lang="ru-RU" b="1" i="1" smtClean="0">
              <a:solidFill>
                <a:srgbClr val="0823AC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b="1" i="1" smtClean="0">
                <a:solidFill>
                  <a:srgbClr val="0823AC"/>
                </a:solidFill>
                <a:latin typeface="Times New Roman" pitchFamily="18" charset="0"/>
              </a:rPr>
              <a:t>4) (3+х)*5=55; </a:t>
            </a:r>
            <a:r>
              <a:rPr lang="ru-RU" sz="3600" b="1" i="1" smtClean="0">
                <a:solidFill>
                  <a:srgbClr val="0823AC"/>
                </a:solidFill>
                <a:latin typeface="Times New Roman" pitchFamily="18" charset="0"/>
              </a:rPr>
              <a:t> </a:t>
            </a:r>
            <a:r>
              <a:rPr lang="ru-RU" sz="3600" b="1" i="1" smtClean="0">
                <a:solidFill>
                  <a:srgbClr val="FF0000"/>
                </a:solidFill>
                <a:latin typeface="Times New Roman" pitchFamily="18" charset="0"/>
              </a:rPr>
              <a:t>х=8</a:t>
            </a:r>
          </a:p>
          <a:p>
            <a:pPr>
              <a:lnSpc>
                <a:spcPct val="80000"/>
              </a:lnSpc>
            </a:pPr>
            <a:endParaRPr lang="ru-RU" b="1" i="1" smtClean="0">
              <a:solidFill>
                <a:srgbClr val="0823AC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b="1" i="1" smtClean="0">
                <a:solidFill>
                  <a:srgbClr val="0823AC"/>
                </a:solidFill>
                <a:latin typeface="Times New Roman" pitchFamily="18" charset="0"/>
              </a:rPr>
              <a:t>5) 37х – 21х=384; </a:t>
            </a:r>
            <a:r>
              <a:rPr lang="ru-RU" sz="3600" b="1" i="1" smtClean="0">
                <a:solidFill>
                  <a:srgbClr val="0823AC"/>
                </a:solidFill>
                <a:latin typeface="Times New Roman" pitchFamily="18" charset="0"/>
              </a:rPr>
              <a:t> </a:t>
            </a:r>
            <a:r>
              <a:rPr lang="ru-RU" sz="3600" b="1" i="1" smtClean="0">
                <a:solidFill>
                  <a:srgbClr val="FF0000"/>
                </a:solidFill>
                <a:latin typeface="Times New Roman" pitchFamily="18" charset="0"/>
              </a:rPr>
              <a:t>х=24</a:t>
            </a:r>
            <a:endParaRPr lang="ru-RU" sz="360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5175"/>
            <a:ext cx="8229600" cy="5559425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800" dirty="0"/>
              <a:t>А в это время: (каждая команда решает задачу № 4)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800" b="1" i="1" dirty="0">
                <a:solidFill>
                  <a:srgbClr val="0823AC"/>
                </a:solidFill>
              </a:rPr>
              <a:t>Кощей бессмертный, Черный ворон и Змей Горыныч выпили сорокаведерную бочку пепси-колы, Кошей выпил 6 ведер, Черный ворон  - 4, а остальное честно разделили между собой трехголовый Змей Горыныч . По сколько ведер пепси-колы досталось каждой голове?</a:t>
            </a:r>
          </a:p>
          <a:p>
            <a:pPr marL="0" indent="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dirty="0" smtClean="0"/>
              <a:t>  </a:t>
            </a:r>
            <a:endParaRPr lang="ru-RU" sz="2800" dirty="0"/>
          </a:p>
          <a:p>
            <a:pPr marL="0" indent="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15875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Задача №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40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ведер – (6+4)=30</a:t>
            </a: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каждой 10 ведер</a:t>
            </a:r>
          </a:p>
          <a:p>
            <a:pPr marL="0" indent="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400" dirty="0" smtClean="0"/>
          </a:p>
          <a:p>
            <a:pPr marL="0" indent="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400" dirty="0"/>
          </a:p>
          <a:p>
            <a:pPr marL="0" indent="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/>
              <a:t>              Подводится </a:t>
            </a:r>
            <a:r>
              <a:rPr lang="ru-RU" sz="2400" dirty="0"/>
              <a:t>итог </a:t>
            </a:r>
            <a:r>
              <a:rPr lang="en-US" sz="2400" dirty="0"/>
              <a:t>III </a:t>
            </a:r>
            <a:r>
              <a:rPr lang="ru-RU" sz="2400" dirty="0"/>
              <a:t>тура</a:t>
            </a:r>
            <a:endParaRPr lang="ru-RU" dirty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32771" name="Picture 22" descr="C:\Documents and Settings\Admin\Мои документы\Мои рисунки\znak10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64163" y="4437063"/>
            <a:ext cx="1722437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981075"/>
            <a:ext cx="8229600" cy="5343525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20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2000" dirty="0"/>
          </a:p>
          <a:p>
            <a:pPr marL="0" indent="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000" dirty="0"/>
          </a:p>
          <a:p>
            <a:pPr marL="0" indent="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dirty="0" smtClean="0"/>
              <a:t>   </a:t>
            </a:r>
            <a:r>
              <a:rPr lang="ru-RU" sz="2800" dirty="0"/>
              <a:t>И встали воины перед воротами замка Кощея Бессмертного, на которых написано уравнение</a:t>
            </a:r>
            <a:r>
              <a:rPr lang="ru-RU" sz="2800" dirty="0" smtClean="0"/>
              <a:t>:</a:t>
            </a:r>
          </a:p>
          <a:p>
            <a:pPr marL="0" indent="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dirty="0" smtClean="0"/>
              <a:t>   </a:t>
            </a:r>
            <a:r>
              <a:rPr lang="ru-RU" sz="2800" b="1" i="1" spc="200" dirty="0">
                <a:solidFill>
                  <a:srgbClr val="0823AC"/>
                </a:solidFill>
                <a:latin typeface="Times New Roman" pitchFamily="18" charset="0"/>
              </a:rPr>
              <a:t>у+12705 : 121=105</a:t>
            </a:r>
          </a:p>
          <a:p>
            <a:pPr marL="0" indent="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dirty="0" smtClean="0">
                <a:latin typeface="Times New Roman" pitchFamily="18" charset="0"/>
              </a:rPr>
              <a:t>   </a:t>
            </a:r>
            <a:r>
              <a:rPr lang="ru-RU" sz="2800" dirty="0">
                <a:latin typeface="Times New Roman" pitchFamily="18" charset="0"/>
              </a:rPr>
              <a:t>Капитаны решают устно уравнение, называют корень уравнения.</a:t>
            </a:r>
          </a:p>
          <a:p>
            <a:pPr marL="0" indent="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Содержимое 6" descr="Изображение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5" y="785813"/>
            <a:ext cx="3643313" cy="578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142875" y="214313"/>
            <a:ext cx="4643438" cy="6429375"/>
          </a:xfrm>
        </p:spPr>
        <p:txBody>
          <a:bodyPr>
            <a:noAutofit/>
          </a:bodyPr>
          <a:lstStyle/>
          <a:p>
            <a:pPr fontAlgn="auto">
              <a:spcBef>
                <a:spcPts val="120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600" dirty="0" smtClean="0"/>
              <a:t>    </a:t>
            </a:r>
            <a:r>
              <a:rPr lang="ru-RU" sz="1600" i="1" dirty="0" smtClean="0">
                <a:solidFill>
                  <a:srgbClr val="0070C0"/>
                </a:solidFill>
              </a:rPr>
              <a:t> </a:t>
            </a:r>
            <a:r>
              <a:rPr lang="ru-RU" sz="2800" i="1" dirty="0" smtClean="0">
                <a:solidFill>
                  <a:srgbClr val="0823AC"/>
                </a:solidFill>
                <a:latin typeface="Monotype Corsiva" pitchFamily="66" charset="0"/>
              </a:rPr>
              <a:t>В</a:t>
            </a:r>
            <a:r>
              <a:rPr lang="ru-RU" sz="1600" i="1" dirty="0" smtClean="0">
                <a:solidFill>
                  <a:srgbClr val="0823AC"/>
                </a:solidFill>
              </a:rPr>
              <a:t> </a:t>
            </a:r>
            <a:r>
              <a:rPr lang="ru-RU" sz="1600" i="1" dirty="0" smtClean="0">
                <a:solidFill>
                  <a:srgbClr val="0070C0"/>
                </a:solidFill>
              </a:rPr>
              <a:t> </a:t>
            </a:r>
            <a:r>
              <a:rPr lang="ru-RU" sz="1600" dirty="0" smtClean="0"/>
              <a:t>некотором царстве, в некотором государстве жил-был Иван-царевич. И было у него три сестры. Отец и мать у них умерли. Отдал Иван-царевич сестер замуж за царей медного, серебряного и золотого царства. Целый год он жил без сестер и сделалось ему скучно и отправился он в путь. По дороге повстречал Иван-царевич Елену Прекрасную. Они полюбили друг друга. Но злой Кощей Бессмертный похитил Елену. Иван-царевич  взял верных воинов и поехал выручать свою любимую.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600" dirty="0" smtClean="0"/>
              <a:t>     Вышли они к реке, а там огромный камень закрыл дорогу на мост. А на камне написаны уравнения. Если их правильно решить, то камень повернется и освободит дорогу: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1600" dirty="0" smtClean="0"/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1800" b="1" i="1" spc="200" dirty="0" smtClean="0">
                <a:solidFill>
                  <a:srgbClr val="0823AC"/>
                </a:solidFill>
              </a:rPr>
              <a:t>I </a:t>
            </a:r>
            <a:r>
              <a:rPr lang="ru-RU" sz="1800" b="1" i="1" spc="200" dirty="0" smtClean="0">
                <a:solidFill>
                  <a:srgbClr val="0823AC"/>
                </a:solidFill>
              </a:rPr>
              <a:t>)( </a:t>
            </a:r>
            <a:r>
              <a:rPr lang="ru-RU" sz="1800" b="1" i="1" spc="200" dirty="0" smtClean="0">
                <a:solidFill>
                  <a:srgbClr val="0823AC"/>
                </a:solidFill>
                <a:latin typeface="Times New Roman" pitchFamily="18" charset="0"/>
              </a:rPr>
              <a:t>у + 371) – 546 = 277 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1800" b="1" i="1" spc="200" dirty="0" smtClean="0">
              <a:solidFill>
                <a:srgbClr val="0823AC"/>
              </a:solidFill>
              <a:latin typeface="Times New Roman" pitchFamily="18" charset="0"/>
            </a:endParaRP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1800" b="1" i="1" spc="200" dirty="0" smtClean="0">
                <a:solidFill>
                  <a:srgbClr val="0823AC"/>
                </a:solidFill>
                <a:latin typeface="Times New Roman" pitchFamily="18" charset="0"/>
              </a:rPr>
              <a:t>II </a:t>
            </a:r>
            <a:r>
              <a:rPr lang="ru-RU" sz="1800" b="1" i="1" spc="200" dirty="0" smtClean="0">
                <a:solidFill>
                  <a:srgbClr val="0823AC"/>
                </a:solidFill>
                <a:latin typeface="Times New Roman" pitchFamily="18" charset="0"/>
              </a:rPr>
              <a:t>) </a:t>
            </a:r>
            <a:r>
              <a:rPr lang="en-US" sz="1800" b="1" i="1" spc="200" dirty="0" smtClean="0">
                <a:solidFill>
                  <a:srgbClr val="0823AC"/>
                </a:solidFill>
                <a:latin typeface="Times New Roman" pitchFamily="18" charset="0"/>
              </a:rPr>
              <a:t>(</a:t>
            </a:r>
            <a:r>
              <a:rPr lang="ru-RU" sz="1800" b="1" i="1" spc="200" dirty="0" smtClean="0">
                <a:solidFill>
                  <a:srgbClr val="0823AC"/>
                </a:solidFill>
                <a:latin typeface="Times New Roman" pitchFamily="18" charset="0"/>
              </a:rPr>
              <a:t>127</a:t>
            </a:r>
            <a:r>
              <a:rPr lang="en-US" sz="1800" b="1" i="1" spc="200" dirty="0" smtClean="0">
                <a:solidFill>
                  <a:srgbClr val="0823AC"/>
                </a:solidFill>
                <a:latin typeface="Times New Roman" pitchFamily="18" charset="0"/>
              </a:rPr>
              <a:t> </a:t>
            </a:r>
            <a:r>
              <a:rPr lang="ru-RU" sz="1800" b="1" i="1" spc="200" dirty="0" smtClean="0">
                <a:solidFill>
                  <a:srgbClr val="0823AC"/>
                </a:solidFill>
                <a:latin typeface="Times New Roman" pitchFamily="18" charset="0"/>
              </a:rPr>
              <a:t>+</a:t>
            </a:r>
            <a:r>
              <a:rPr lang="en-US" sz="1800" b="1" i="1" spc="200" dirty="0" smtClean="0">
                <a:solidFill>
                  <a:srgbClr val="0823AC"/>
                </a:solidFill>
                <a:latin typeface="Times New Roman" pitchFamily="18" charset="0"/>
              </a:rPr>
              <a:t> m) – 98</a:t>
            </a:r>
            <a:r>
              <a:rPr lang="ru-RU" sz="1800" b="1" i="1" spc="200" dirty="0" smtClean="0">
                <a:solidFill>
                  <a:srgbClr val="0823AC"/>
                </a:solidFill>
                <a:latin typeface="Times New Roman" pitchFamily="18" charset="0"/>
              </a:rPr>
              <a:t> </a:t>
            </a:r>
            <a:r>
              <a:rPr lang="en-US" sz="1800" b="1" i="1" spc="200" dirty="0" smtClean="0">
                <a:solidFill>
                  <a:srgbClr val="0823AC"/>
                </a:solidFill>
                <a:latin typeface="Times New Roman" pitchFamily="18" charset="0"/>
              </a:rPr>
              <a:t>=</a:t>
            </a:r>
            <a:r>
              <a:rPr lang="ru-RU" sz="1800" b="1" i="1" spc="200" dirty="0" smtClean="0">
                <a:solidFill>
                  <a:srgbClr val="0823AC"/>
                </a:solidFill>
                <a:latin typeface="Times New Roman" pitchFamily="18" charset="0"/>
              </a:rPr>
              <a:t> </a:t>
            </a:r>
            <a:r>
              <a:rPr lang="en-US" sz="1800" b="1" i="1" spc="200" dirty="0" smtClean="0">
                <a:solidFill>
                  <a:srgbClr val="0823AC"/>
                </a:solidFill>
                <a:latin typeface="Times New Roman" pitchFamily="18" charset="0"/>
              </a:rPr>
              <a:t>133</a:t>
            </a:r>
            <a:r>
              <a:rPr lang="ru-RU" sz="1800" b="1" i="1" spc="200" dirty="0" smtClean="0">
                <a:solidFill>
                  <a:srgbClr val="0823AC"/>
                </a:solidFill>
                <a:latin typeface="Times New Roman" pitchFamily="18" charset="0"/>
              </a:rPr>
              <a:t> 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1800" b="1" i="1" spc="200" dirty="0" smtClean="0">
              <a:solidFill>
                <a:srgbClr val="0823AC"/>
              </a:solidFill>
              <a:latin typeface="Times New Roman" pitchFamily="18" charset="0"/>
            </a:endParaRP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1800" b="1" i="1" spc="200" dirty="0" smtClean="0">
                <a:solidFill>
                  <a:srgbClr val="0823AC"/>
                </a:solidFill>
                <a:latin typeface="Times New Roman" pitchFamily="18" charset="0"/>
              </a:rPr>
              <a:t>III</a:t>
            </a:r>
            <a:r>
              <a:rPr lang="ru-RU" sz="1800" b="1" i="1" spc="200" dirty="0" smtClean="0">
                <a:solidFill>
                  <a:srgbClr val="0823AC"/>
                </a:solidFill>
                <a:latin typeface="Times New Roman" pitchFamily="18" charset="0"/>
              </a:rPr>
              <a:t>)</a:t>
            </a:r>
            <a:r>
              <a:rPr lang="en-US" sz="1800" b="1" i="1" spc="200" dirty="0" smtClean="0">
                <a:solidFill>
                  <a:srgbClr val="0823AC"/>
                </a:solidFill>
                <a:latin typeface="Times New Roman" pitchFamily="18" charset="0"/>
              </a:rPr>
              <a:t> </a:t>
            </a:r>
            <a:r>
              <a:rPr lang="ru-RU" sz="1800" b="1" i="1" spc="200" dirty="0" smtClean="0">
                <a:solidFill>
                  <a:srgbClr val="0823AC"/>
                </a:solidFill>
                <a:latin typeface="Times New Roman" pitchFamily="18" charset="0"/>
              </a:rPr>
              <a:t>(</a:t>
            </a:r>
            <a:r>
              <a:rPr lang="en-US" sz="1800" b="1" i="1" spc="200" dirty="0" smtClean="0">
                <a:solidFill>
                  <a:srgbClr val="0823AC"/>
                </a:solidFill>
                <a:latin typeface="Times New Roman" pitchFamily="18" charset="0"/>
              </a:rPr>
              <a:t>x</a:t>
            </a:r>
            <a:r>
              <a:rPr lang="ru-RU" sz="1800" b="1" i="1" spc="200" dirty="0" smtClean="0">
                <a:solidFill>
                  <a:srgbClr val="0823AC"/>
                </a:solidFill>
                <a:latin typeface="Times New Roman" pitchFamily="18" charset="0"/>
              </a:rPr>
              <a:t> + 279) – 199 = 183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600" dirty="0" smtClean="0">
                <a:latin typeface="Times New Roman" pitchFamily="18" charset="0"/>
              </a:rPr>
              <a:t>(Учащиеся могут решать уравнения других команд).</a:t>
            </a:r>
            <a:endParaRPr lang="en-US" sz="16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272415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Ответ</a:t>
            </a:r>
            <a:br>
              <a:rPr lang="ru-RU" dirty="0" smtClean="0"/>
            </a:br>
            <a:r>
              <a:rPr lang="ru-RU" dirty="0" smtClean="0"/>
              <a:t>Уравнение </a:t>
            </a:r>
            <a:r>
              <a:rPr lang="ru-RU" dirty="0"/>
              <a:t>капитанов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ru-RU" sz="5400" dirty="0">
                <a:solidFill>
                  <a:srgbClr val="FF0000"/>
                </a:solidFill>
              </a:rPr>
              <a:t> у= 0</a:t>
            </a:r>
            <a:br>
              <a:rPr lang="ru-RU" sz="5400" dirty="0">
                <a:solidFill>
                  <a:srgbClr val="FF0000"/>
                </a:solidFill>
              </a:rPr>
            </a:br>
            <a:endParaRPr lang="ru-RU" dirty="0"/>
          </a:p>
        </p:txBody>
      </p:sp>
      <p:pic>
        <p:nvPicPr>
          <p:cNvPr id="34818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2997200"/>
            <a:ext cx="8064500" cy="2952750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Текст 2"/>
          <p:cNvSpPr>
            <a:spLocks noGrp="1"/>
          </p:cNvSpPr>
          <p:nvPr>
            <p:ph type="body" idx="2"/>
          </p:nvPr>
        </p:nvSpPr>
        <p:spPr>
          <a:xfrm>
            <a:off x="214313" y="714375"/>
            <a:ext cx="5172075" cy="5786438"/>
          </a:xfrm>
        </p:spPr>
        <p:txBody>
          <a:bodyPr/>
          <a:lstStyle/>
          <a:p>
            <a:r>
              <a:rPr lang="ru-RU" sz="1600" smtClean="0"/>
              <a:t>.</a:t>
            </a:r>
          </a:p>
          <a:p>
            <a:endParaRPr lang="ru-RU" sz="1600" smtClean="0"/>
          </a:p>
          <a:p>
            <a:r>
              <a:rPr lang="ru-RU" sz="2800" smtClean="0">
                <a:latin typeface="Times New Roman" pitchFamily="18" charset="0"/>
              </a:rPr>
              <a:t>Ворота открылись. Освободили воины Василису Прекрасную. Приехали во дворец Ивана-царевича, сыграли свадьбу. И стали жить поживать и добра наживать.</a:t>
            </a:r>
          </a:p>
          <a:p>
            <a:r>
              <a:rPr lang="ru-RU" sz="2800" smtClean="0">
                <a:latin typeface="Times New Roman" pitchFamily="18" charset="0"/>
              </a:rPr>
              <a:t>     Подводится итоги всей игры. Устанавливается команда- победитель. Ученики получают оценки.</a:t>
            </a:r>
          </a:p>
          <a:p>
            <a:r>
              <a:rPr lang="ru-RU" sz="1600" smtClean="0">
                <a:latin typeface="Times New Roman" pitchFamily="18" charset="0"/>
              </a:rPr>
              <a:t>      </a:t>
            </a:r>
          </a:p>
        </p:txBody>
      </p:sp>
      <p:pic>
        <p:nvPicPr>
          <p:cNvPr id="35842" name="Содержимое 4" descr="Изображение 005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57813" y="785813"/>
            <a:ext cx="3643312" cy="550068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WordArt 4"/>
          <p:cNvSpPr>
            <a:spLocks noChangeArrowheads="1" noChangeShapeType="1" noTextEdit="1"/>
          </p:cNvSpPr>
          <p:nvPr/>
        </p:nvSpPr>
        <p:spPr bwMode="auto">
          <a:xfrm>
            <a:off x="1106488" y="1268413"/>
            <a:ext cx="6345237" cy="27400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спасибо за урок!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700078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Ответы  </a:t>
            </a: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85750" y="2357438"/>
            <a:ext cx="8501063" cy="3429000"/>
          </a:xfrm>
        </p:spPr>
        <p:txBody>
          <a:bodyPr>
            <a:normAutofit/>
          </a:bodyPr>
          <a:lstStyle/>
          <a:p>
            <a:pPr marR="0" algn="ctr">
              <a:lnSpc>
                <a:spcPct val="80000"/>
              </a:lnSpc>
            </a:pPr>
            <a:r>
              <a:rPr lang="en-US" b="1" i="1" smtClean="0">
                <a:solidFill>
                  <a:srgbClr val="0823AC"/>
                </a:solidFill>
              </a:rPr>
              <a:t>I </a:t>
            </a:r>
            <a:r>
              <a:rPr lang="ru-RU" b="1" i="1" smtClean="0">
                <a:solidFill>
                  <a:srgbClr val="0823AC"/>
                </a:solidFill>
              </a:rPr>
              <a:t>)( </a:t>
            </a:r>
            <a:r>
              <a:rPr lang="ru-RU" b="1" i="1" smtClean="0">
                <a:solidFill>
                  <a:srgbClr val="0823AC"/>
                </a:solidFill>
                <a:latin typeface="Times New Roman" pitchFamily="18" charset="0"/>
              </a:rPr>
              <a:t>у + 371) – 546 = 277;</a:t>
            </a:r>
          </a:p>
          <a:p>
            <a:pPr marR="0" algn="ctr">
              <a:lnSpc>
                <a:spcPct val="80000"/>
              </a:lnSpc>
            </a:pPr>
            <a:r>
              <a:rPr lang="ru-RU" b="1" i="1" smtClean="0">
                <a:solidFill>
                  <a:srgbClr val="0823AC"/>
                </a:solidFill>
                <a:latin typeface="Times New Roman" pitchFamily="18" charset="0"/>
              </a:rPr>
              <a:t> </a:t>
            </a:r>
            <a:r>
              <a:rPr lang="ru-RU" b="1" i="1" smtClean="0">
                <a:solidFill>
                  <a:srgbClr val="FF0000"/>
                </a:solidFill>
                <a:latin typeface="Times New Roman" pitchFamily="18" charset="0"/>
              </a:rPr>
              <a:t>у=452</a:t>
            </a:r>
          </a:p>
          <a:p>
            <a:pPr marR="0" algn="ctr">
              <a:lnSpc>
                <a:spcPct val="80000"/>
              </a:lnSpc>
            </a:pPr>
            <a:endParaRPr lang="ru-RU" b="1" i="1" smtClean="0">
              <a:solidFill>
                <a:srgbClr val="0823AC"/>
              </a:solidFill>
              <a:latin typeface="Times New Roman" pitchFamily="18" charset="0"/>
            </a:endParaRPr>
          </a:p>
          <a:p>
            <a:pPr marR="0" algn="ctr">
              <a:lnSpc>
                <a:spcPct val="80000"/>
              </a:lnSpc>
            </a:pPr>
            <a:r>
              <a:rPr lang="en-US" b="1" i="1" smtClean="0">
                <a:solidFill>
                  <a:srgbClr val="0823AC"/>
                </a:solidFill>
                <a:latin typeface="Times New Roman" pitchFamily="18" charset="0"/>
              </a:rPr>
              <a:t>II </a:t>
            </a:r>
            <a:r>
              <a:rPr lang="ru-RU" b="1" i="1" smtClean="0">
                <a:solidFill>
                  <a:srgbClr val="0823AC"/>
                </a:solidFill>
                <a:latin typeface="Times New Roman" pitchFamily="18" charset="0"/>
              </a:rPr>
              <a:t>) </a:t>
            </a:r>
            <a:r>
              <a:rPr lang="en-US" b="1" i="1" smtClean="0">
                <a:solidFill>
                  <a:srgbClr val="0823AC"/>
                </a:solidFill>
                <a:latin typeface="Times New Roman" pitchFamily="18" charset="0"/>
              </a:rPr>
              <a:t>(</a:t>
            </a:r>
            <a:r>
              <a:rPr lang="ru-RU" b="1" i="1" smtClean="0">
                <a:solidFill>
                  <a:srgbClr val="0823AC"/>
                </a:solidFill>
                <a:latin typeface="Times New Roman" pitchFamily="18" charset="0"/>
              </a:rPr>
              <a:t>127</a:t>
            </a:r>
            <a:r>
              <a:rPr lang="en-US" b="1" i="1" smtClean="0">
                <a:solidFill>
                  <a:srgbClr val="0823AC"/>
                </a:solidFill>
                <a:latin typeface="Times New Roman" pitchFamily="18" charset="0"/>
              </a:rPr>
              <a:t> </a:t>
            </a:r>
            <a:r>
              <a:rPr lang="ru-RU" b="1" i="1" smtClean="0">
                <a:solidFill>
                  <a:srgbClr val="0823AC"/>
                </a:solidFill>
                <a:latin typeface="Times New Roman" pitchFamily="18" charset="0"/>
              </a:rPr>
              <a:t>+</a:t>
            </a:r>
            <a:r>
              <a:rPr lang="en-US" b="1" i="1" smtClean="0">
                <a:solidFill>
                  <a:srgbClr val="0823AC"/>
                </a:solidFill>
                <a:latin typeface="Times New Roman" pitchFamily="18" charset="0"/>
              </a:rPr>
              <a:t> m) – 98</a:t>
            </a:r>
            <a:r>
              <a:rPr lang="ru-RU" b="1" i="1" smtClean="0">
                <a:solidFill>
                  <a:srgbClr val="0823AC"/>
                </a:solidFill>
                <a:latin typeface="Times New Roman" pitchFamily="18" charset="0"/>
              </a:rPr>
              <a:t> </a:t>
            </a:r>
            <a:r>
              <a:rPr lang="en-US" b="1" i="1" smtClean="0">
                <a:solidFill>
                  <a:srgbClr val="0823AC"/>
                </a:solidFill>
                <a:latin typeface="Times New Roman" pitchFamily="18" charset="0"/>
              </a:rPr>
              <a:t>=</a:t>
            </a:r>
            <a:r>
              <a:rPr lang="ru-RU" b="1" i="1" smtClean="0">
                <a:solidFill>
                  <a:srgbClr val="0823AC"/>
                </a:solidFill>
                <a:latin typeface="Times New Roman" pitchFamily="18" charset="0"/>
              </a:rPr>
              <a:t> </a:t>
            </a:r>
            <a:r>
              <a:rPr lang="en-US" b="1" i="1" smtClean="0">
                <a:solidFill>
                  <a:srgbClr val="0823AC"/>
                </a:solidFill>
                <a:latin typeface="Times New Roman" pitchFamily="18" charset="0"/>
              </a:rPr>
              <a:t>133</a:t>
            </a:r>
            <a:r>
              <a:rPr lang="ru-RU" b="1" i="1" smtClean="0">
                <a:solidFill>
                  <a:srgbClr val="0823AC"/>
                </a:solidFill>
                <a:latin typeface="Times New Roman" pitchFamily="18" charset="0"/>
              </a:rPr>
              <a:t>;</a:t>
            </a:r>
          </a:p>
          <a:p>
            <a:pPr marR="0" algn="ctr">
              <a:lnSpc>
                <a:spcPct val="80000"/>
              </a:lnSpc>
            </a:pPr>
            <a:r>
              <a:rPr lang="en-US" b="1" i="1" smtClean="0">
                <a:solidFill>
                  <a:srgbClr val="FF0000"/>
                </a:solidFill>
                <a:latin typeface="Times New Roman" pitchFamily="18" charset="0"/>
              </a:rPr>
              <a:t>m=104</a:t>
            </a:r>
            <a:endParaRPr lang="ru-RU" b="1" i="1" smtClean="0">
              <a:solidFill>
                <a:srgbClr val="FF0000"/>
              </a:solidFill>
              <a:latin typeface="Times New Roman" pitchFamily="18" charset="0"/>
            </a:endParaRPr>
          </a:p>
          <a:p>
            <a:pPr marR="0" algn="ctr">
              <a:lnSpc>
                <a:spcPct val="80000"/>
              </a:lnSpc>
            </a:pPr>
            <a:endParaRPr lang="ru-RU" b="1" i="1" smtClean="0">
              <a:solidFill>
                <a:srgbClr val="0823AC"/>
              </a:solidFill>
              <a:latin typeface="Times New Roman" pitchFamily="18" charset="0"/>
            </a:endParaRPr>
          </a:p>
          <a:p>
            <a:pPr marR="0" algn="ctr">
              <a:lnSpc>
                <a:spcPct val="80000"/>
              </a:lnSpc>
            </a:pPr>
            <a:r>
              <a:rPr lang="en-US" b="1" i="1" smtClean="0">
                <a:solidFill>
                  <a:srgbClr val="0823AC"/>
                </a:solidFill>
                <a:latin typeface="Times New Roman" pitchFamily="18" charset="0"/>
              </a:rPr>
              <a:t>III</a:t>
            </a:r>
            <a:r>
              <a:rPr lang="ru-RU" b="1" i="1" smtClean="0">
                <a:solidFill>
                  <a:srgbClr val="0823AC"/>
                </a:solidFill>
                <a:latin typeface="Times New Roman" pitchFamily="18" charset="0"/>
              </a:rPr>
              <a:t>)</a:t>
            </a:r>
            <a:r>
              <a:rPr lang="en-US" b="1" i="1" smtClean="0">
                <a:solidFill>
                  <a:srgbClr val="0823AC"/>
                </a:solidFill>
                <a:latin typeface="Times New Roman" pitchFamily="18" charset="0"/>
              </a:rPr>
              <a:t> </a:t>
            </a:r>
            <a:r>
              <a:rPr lang="ru-RU" b="1" i="1" smtClean="0">
                <a:solidFill>
                  <a:srgbClr val="0823AC"/>
                </a:solidFill>
                <a:latin typeface="Times New Roman" pitchFamily="18" charset="0"/>
              </a:rPr>
              <a:t>(</a:t>
            </a:r>
            <a:r>
              <a:rPr lang="en-US" b="1" i="1" smtClean="0">
                <a:solidFill>
                  <a:srgbClr val="0823AC"/>
                </a:solidFill>
                <a:latin typeface="Times New Roman" pitchFamily="18" charset="0"/>
              </a:rPr>
              <a:t>x</a:t>
            </a:r>
            <a:r>
              <a:rPr lang="ru-RU" b="1" i="1" smtClean="0">
                <a:solidFill>
                  <a:srgbClr val="0823AC"/>
                </a:solidFill>
                <a:latin typeface="Times New Roman" pitchFamily="18" charset="0"/>
              </a:rPr>
              <a:t> + 279) – 199 = 183;</a:t>
            </a:r>
          </a:p>
          <a:p>
            <a:pPr marR="0" algn="ctr">
              <a:lnSpc>
                <a:spcPct val="80000"/>
              </a:lnSpc>
            </a:pPr>
            <a:r>
              <a:rPr lang="ru-RU" b="1" i="1" smtClean="0">
                <a:solidFill>
                  <a:srgbClr val="FF0000"/>
                </a:solidFill>
                <a:latin typeface="Times New Roman" pitchFamily="18" charset="0"/>
              </a:rPr>
              <a:t> х=103</a:t>
            </a:r>
            <a:endParaRPr lang="ru-RU" sz="240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C:\Documents and Settings\Алексеевна\Мои документы\Мои рисунки\Изображение\Изображение 0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03800" y="785813"/>
            <a:ext cx="3997325" cy="5286375"/>
          </a:xfrm>
        </p:spPr>
      </p:pic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285750" y="692150"/>
            <a:ext cx="4646613" cy="5905500"/>
          </a:xfrm>
        </p:spPr>
        <p:txBody>
          <a:bodyPr>
            <a:normAutofit fontScale="25000" lnSpcReduction="20000"/>
          </a:bodyPr>
          <a:lstStyle/>
          <a:p>
            <a:pPr algn="just" fontAlgn="auto">
              <a:lnSpc>
                <a:spcPct val="12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8000" dirty="0" smtClean="0">
                <a:latin typeface="Times New Roman" pitchFamily="18" charset="0"/>
              </a:rPr>
              <a:t>     А в это время Василиса Прекрасная с Кощеем Бессмертным: (каждая команда задачу № 1)</a:t>
            </a:r>
          </a:p>
          <a:p>
            <a:pPr algn="just" fontAlgn="auto">
              <a:lnSpc>
                <a:spcPct val="12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8000" dirty="0" smtClean="0">
              <a:latin typeface="Times New Roman" pitchFamily="18" charset="0"/>
            </a:endParaRPr>
          </a:p>
          <a:p>
            <a:pPr algn="just" fontAlgn="auto">
              <a:lnSpc>
                <a:spcPct val="12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8000" b="1" i="1" dirty="0" smtClean="0">
                <a:solidFill>
                  <a:srgbClr val="0823AC"/>
                </a:solidFill>
                <a:latin typeface="Times New Roman" pitchFamily="18" charset="0"/>
              </a:rPr>
              <a:t>Василисе Прекрасной исполнилось 18 лет. Кощей Бессмертный решил взять её замуж. Василиса спросила, сколько у Кощея сундуков с золотом, Кощей сказал, что 27360 сундуков полных золота и  каждый год прибавляется ещё 33 сундука. Василиса обещала выйти замуж за Кощея тогда, когда у него будет 30 000 сундуков полных золота. Сколько лет будет невесте Кощея в день свадьбы?</a:t>
            </a:r>
            <a:r>
              <a:rPr lang="ru-RU" sz="8000" b="1" i="1" dirty="0" smtClean="0">
                <a:latin typeface="Times New Roman" pitchFamily="18" charset="0"/>
              </a:rPr>
              <a:t> </a:t>
            </a:r>
          </a:p>
          <a:p>
            <a:pPr algn="just" fontAlgn="auto">
              <a:lnSpc>
                <a:spcPct val="12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8000" dirty="0" smtClean="0">
                <a:latin typeface="Times New Roman" pitchFamily="18" charset="0"/>
              </a:rPr>
              <a:t>    </a:t>
            </a:r>
          </a:p>
          <a:p>
            <a:pPr algn="ctr" fontAlgn="auto">
              <a:lnSpc>
                <a:spcPct val="12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6400" dirty="0" smtClean="0">
                <a:latin typeface="Times New Roman" pitchFamily="18" charset="0"/>
              </a:rPr>
              <a:t> </a:t>
            </a:r>
            <a:endParaRPr lang="ru-RU" dirty="0">
              <a:latin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Ответ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916113"/>
            <a:ext cx="8229600" cy="4408487"/>
          </a:xfrm>
        </p:spPr>
        <p:txBody>
          <a:bodyPr>
            <a:normAutofit/>
          </a:bodyPr>
          <a:lstStyle/>
          <a:p>
            <a:pPr marL="0" indent="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Задача 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30 000 – 27 360=2640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2) 2640 : 33=80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3) 80+18=98 - лет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7" name="Picture 3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795812">
            <a:off x="3330575" y="2559050"/>
            <a:ext cx="5954713" cy="305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5056187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lnSpc>
                <a:spcPct val="12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800" dirty="0">
                <a:latin typeface="Times New Roman" pitchFamily="18" charset="0"/>
              </a:rPr>
              <a:t>Баба Яга с Кощеем Бессмертным тоже затеяли спор:(каждая команда задачу № 2) </a:t>
            </a:r>
            <a:endParaRPr lang="ru-RU" sz="2800" dirty="0">
              <a:solidFill>
                <a:srgbClr val="0823AC"/>
              </a:solidFill>
              <a:latin typeface="Times New Roman" pitchFamily="18" charset="0"/>
            </a:endParaRPr>
          </a:p>
          <a:p>
            <a:pPr marL="274320" indent="-274320" fontAlgn="auto">
              <a:lnSpc>
                <a:spcPct val="12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800" dirty="0">
                <a:solidFill>
                  <a:srgbClr val="0823AC"/>
                </a:solidFill>
                <a:latin typeface="Times New Roman" pitchFamily="18" charset="0"/>
              </a:rPr>
              <a:t> </a:t>
            </a:r>
            <a:r>
              <a:rPr lang="ru-RU" sz="2800" b="1" i="1" dirty="0">
                <a:solidFill>
                  <a:srgbClr val="0823AC"/>
                </a:solidFill>
                <a:latin typeface="Times New Roman" pitchFamily="18" charset="0"/>
              </a:rPr>
              <a:t>Баба Яга утверждает, что Змей Горыныч не пролетит 1000 км без дозаправки.  Кощей Бессмертный поспорил с ней на бочку кваса, что пролетит. Змей Горыныч  пролетел 4 часа со скоростью 247 км/ч, совершив вынужденную посадку. Проспорила бочку кваса Баба Яга или нет?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800" dirty="0">
                <a:latin typeface="Times New Roman" pitchFamily="18" charset="0"/>
              </a:rPr>
              <a:t>Подводится итог </a:t>
            </a:r>
            <a:r>
              <a:rPr lang="en-US" sz="2800" dirty="0">
                <a:latin typeface="Times New Roman" pitchFamily="18" charset="0"/>
              </a:rPr>
              <a:t>I </a:t>
            </a:r>
            <a:r>
              <a:rPr lang="ru-RU" sz="2800" dirty="0">
                <a:latin typeface="Times New Roman" pitchFamily="18" charset="0"/>
              </a:rPr>
              <a:t> тура.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20482" name="Picture 22" descr="C:\Documents and Settings\Admin\Мои документы\Мои рисунки\znak10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6463" y="5564188"/>
            <a:ext cx="928687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6"/>
          <p:cNvSpPr>
            <a:spLocks noGrp="1"/>
          </p:cNvSpPr>
          <p:nvPr>
            <p:ph type="title"/>
          </p:nvPr>
        </p:nvSpPr>
        <p:spPr>
          <a:xfrm>
            <a:off x="457200" y="357188"/>
            <a:ext cx="8229600" cy="1214437"/>
          </a:xfrm>
        </p:spPr>
        <p:txBody>
          <a:bodyPr/>
          <a:lstStyle/>
          <a:p>
            <a:pPr algn="ctr"/>
            <a:r>
              <a:rPr lang="ru-RU" smtClean="0"/>
              <a:t> Ответ</a:t>
            </a:r>
          </a:p>
        </p:txBody>
      </p:sp>
      <p:sp>
        <p:nvSpPr>
          <p:cNvPr id="21506" name="Текст 9"/>
          <p:cNvSpPr>
            <a:spLocks noGrp="1"/>
          </p:cNvSpPr>
          <p:nvPr>
            <p:ph type="body" sz="half" idx="3"/>
          </p:nvPr>
        </p:nvSpPr>
        <p:spPr>
          <a:xfrm>
            <a:off x="4645025" y="1860550"/>
            <a:ext cx="4041775" cy="654050"/>
          </a:xfrm>
        </p:spPr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Задача №2</a:t>
            </a:r>
          </a:p>
          <a:p>
            <a:endParaRPr lang="ru-RU" smtClean="0"/>
          </a:p>
        </p:txBody>
      </p:sp>
      <p:sp>
        <p:nvSpPr>
          <p:cNvPr id="21507" name="Содержимое 10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6513"/>
          </a:xfrm>
        </p:spPr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1) 247 * 4=988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2) 1000-988=12 км – не долетит, баба Яга не проспорила</a:t>
            </a:r>
          </a:p>
        </p:txBody>
      </p:sp>
      <p:pic>
        <p:nvPicPr>
          <p:cNvPr id="12" name="Picture 3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795812">
            <a:off x="57150" y="3197225"/>
            <a:ext cx="5954713" cy="305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357188" y="1143000"/>
            <a:ext cx="4786312" cy="4857750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</a:pPr>
            <a:r>
              <a:rPr lang="ru-RU" smtClean="0"/>
              <a:t>     </a:t>
            </a:r>
            <a:r>
              <a:rPr lang="ru-RU" sz="2000" smtClean="0"/>
              <a:t>Долго ехали Иван-царевич и его воины по лесу, пока дорога не привела и к избушке Бабы-Яги. Согласилась Баба-Яга помочь Ивану-царевичу, но только в том случае, если его воины решат уравнения, которые написаны на стенах избушки:</a:t>
            </a:r>
            <a:r>
              <a:rPr lang="en-US" sz="2000" smtClean="0"/>
              <a:t> </a:t>
            </a:r>
            <a:endParaRPr lang="ru-RU" sz="2000" smtClean="0"/>
          </a:p>
          <a:p>
            <a:pPr>
              <a:lnSpc>
                <a:spcPct val="90000"/>
              </a:lnSpc>
            </a:pPr>
            <a:endParaRPr lang="en-US" smtClean="0"/>
          </a:p>
          <a:p>
            <a:pPr>
              <a:lnSpc>
                <a:spcPct val="140000"/>
              </a:lnSpc>
            </a:pPr>
            <a:r>
              <a:rPr lang="en-US" sz="3200" b="1" i="1" smtClean="0">
                <a:solidFill>
                  <a:srgbClr val="0823AC"/>
                </a:solidFill>
                <a:latin typeface="Times New Roman" pitchFamily="18" charset="0"/>
              </a:rPr>
              <a:t>I) </a:t>
            </a:r>
            <a:r>
              <a:rPr lang="ru-RU" sz="3200" b="1" i="1" smtClean="0">
                <a:solidFill>
                  <a:srgbClr val="0823AC"/>
                </a:solidFill>
                <a:latin typeface="Times New Roman" pitchFamily="18" charset="0"/>
              </a:rPr>
              <a:t>65 – 2х=49;</a:t>
            </a:r>
            <a:r>
              <a:rPr lang="en-US" sz="3200" b="1" i="1" smtClean="0">
                <a:solidFill>
                  <a:srgbClr val="0823AC"/>
                </a:solidFill>
                <a:latin typeface="Times New Roman" pitchFamily="18" charset="0"/>
              </a:rPr>
              <a:t> </a:t>
            </a:r>
          </a:p>
          <a:p>
            <a:pPr>
              <a:lnSpc>
                <a:spcPct val="140000"/>
              </a:lnSpc>
            </a:pPr>
            <a:r>
              <a:rPr lang="en-US" sz="3200" b="1" i="1" smtClean="0">
                <a:solidFill>
                  <a:srgbClr val="0823AC"/>
                </a:solidFill>
                <a:latin typeface="Times New Roman" pitchFamily="18" charset="0"/>
              </a:rPr>
              <a:t>II)</a:t>
            </a:r>
            <a:r>
              <a:rPr lang="ru-RU" sz="3200" b="1" i="1" smtClean="0">
                <a:solidFill>
                  <a:srgbClr val="0823AC"/>
                </a:solidFill>
                <a:latin typeface="Times New Roman" pitchFamily="18" charset="0"/>
              </a:rPr>
              <a:t> 54 – 3х=39; </a:t>
            </a:r>
          </a:p>
          <a:p>
            <a:pPr>
              <a:lnSpc>
                <a:spcPct val="140000"/>
              </a:lnSpc>
            </a:pPr>
            <a:r>
              <a:rPr lang="en-US" sz="3200" b="1" i="1" smtClean="0">
                <a:solidFill>
                  <a:srgbClr val="0823AC"/>
                </a:solidFill>
                <a:latin typeface="Times New Roman" pitchFamily="18" charset="0"/>
              </a:rPr>
              <a:t>III)</a:t>
            </a:r>
            <a:r>
              <a:rPr lang="ru-RU" sz="3200" b="1" i="1" smtClean="0">
                <a:solidFill>
                  <a:srgbClr val="0823AC"/>
                </a:solidFill>
                <a:latin typeface="Times New Roman" pitchFamily="18" charset="0"/>
              </a:rPr>
              <a:t> 93 – 3у=81; </a:t>
            </a:r>
          </a:p>
          <a:p>
            <a:pPr>
              <a:lnSpc>
                <a:spcPct val="90000"/>
              </a:lnSpc>
            </a:pPr>
            <a:endParaRPr lang="ru-RU" sz="1800" smtClean="0">
              <a:solidFill>
                <a:srgbClr val="0823AC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ru-RU" smtClean="0"/>
          </a:p>
        </p:txBody>
      </p:sp>
      <p:pic>
        <p:nvPicPr>
          <p:cNvPr id="22530" name="Содержимое 7" descr="Изображение 002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143500" y="1214438"/>
            <a:ext cx="3786188" cy="485775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Ответы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Font typeface="Wingdings 2" pitchFamily="18" charset="2"/>
              <a:buNone/>
            </a:pPr>
            <a:endParaRPr lang="ru-RU" sz="3200" b="1" i="1" smtClean="0">
              <a:solidFill>
                <a:srgbClr val="FF0000"/>
              </a:solidFill>
              <a:latin typeface="Times New Roman" pitchFamily="18" charset="0"/>
            </a:endParaRPr>
          </a:p>
          <a:p>
            <a:pPr marL="0" indent="0" algn="ctr">
              <a:buFont typeface="Wingdings 2" pitchFamily="18" charset="2"/>
              <a:buNone/>
            </a:pPr>
            <a:r>
              <a:rPr lang="en-US" sz="3200" b="1" i="1" smtClean="0">
                <a:solidFill>
                  <a:srgbClr val="0823AC"/>
                </a:solidFill>
                <a:latin typeface="Times New Roman" pitchFamily="18" charset="0"/>
              </a:rPr>
              <a:t>I) </a:t>
            </a:r>
            <a:r>
              <a:rPr lang="ru-RU" sz="3200" b="1" i="1" smtClean="0">
                <a:solidFill>
                  <a:srgbClr val="0823AC"/>
                </a:solidFill>
                <a:latin typeface="Times New Roman" pitchFamily="18" charset="0"/>
              </a:rPr>
              <a:t>65 – 2х=49;</a:t>
            </a:r>
            <a:r>
              <a:rPr lang="en-US" sz="3200" b="1" i="1" smtClean="0">
                <a:solidFill>
                  <a:srgbClr val="0823AC"/>
                </a:solidFill>
                <a:latin typeface="Times New Roman" pitchFamily="18" charset="0"/>
              </a:rPr>
              <a:t> </a:t>
            </a:r>
            <a:endParaRPr lang="ru-RU" sz="3200" b="1" i="1" smtClean="0">
              <a:solidFill>
                <a:srgbClr val="FF0000"/>
              </a:solidFill>
              <a:latin typeface="Times New Roman" pitchFamily="18" charset="0"/>
            </a:endParaRPr>
          </a:p>
          <a:p>
            <a:pPr marL="0" indent="0" algn="ctr">
              <a:buFont typeface="Wingdings 2" pitchFamily="18" charset="2"/>
              <a:buNone/>
            </a:pPr>
            <a:r>
              <a:rPr lang="en-US" sz="3200" b="1" i="1" smtClean="0">
                <a:solidFill>
                  <a:srgbClr val="FF0000"/>
                </a:solidFill>
                <a:latin typeface="Times New Roman" pitchFamily="18" charset="0"/>
              </a:rPr>
              <a:t>I) </a:t>
            </a:r>
            <a:r>
              <a:rPr lang="ru-RU" sz="3200" b="1" i="1" smtClean="0">
                <a:solidFill>
                  <a:srgbClr val="FF0000"/>
                </a:solidFill>
                <a:latin typeface="Times New Roman" pitchFamily="18" charset="0"/>
              </a:rPr>
              <a:t>х=8</a:t>
            </a:r>
          </a:p>
          <a:p>
            <a:pPr marL="0" indent="0" algn="ctr">
              <a:buFont typeface="Wingdings 2" pitchFamily="18" charset="2"/>
              <a:buNone/>
            </a:pPr>
            <a:r>
              <a:rPr lang="en-US" sz="3200" b="1" i="1" smtClean="0">
                <a:solidFill>
                  <a:srgbClr val="0823AC"/>
                </a:solidFill>
                <a:latin typeface="Times New Roman" pitchFamily="18" charset="0"/>
              </a:rPr>
              <a:t>II)</a:t>
            </a:r>
            <a:r>
              <a:rPr lang="ru-RU" sz="3200" b="1" i="1" smtClean="0">
                <a:solidFill>
                  <a:srgbClr val="0823AC"/>
                </a:solidFill>
                <a:latin typeface="Times New Roman" pitchFamily="18" charset="0"/>
              </a:rPr>
              <a:t> 54 – 3х=39; </a:t>
            </a:r>
            <a:endParaRPr lang="ru-RU" sz="3200" b="1" i="1" smtClean="0">
              <a:solidFill>
                <a:srgbClr val="FF0000"/>
              </a:solidFill>
              <a:latin typeface="Times New Roman" pitchFamily="18" charset="0"/>
            </a:endParaRPr>
          </a:p>
          <a:p>
            <a:pPr marL="0" indent="0" algn="ctr">
              <a:buFont typeface="Wingdings 2" pitchFamily="18" charset="2"/>
              <a:buNone/>
            </a:pPr>
            <a:r>
              <a:rPr lang="en-US" sz="3200" b="1" i="1" smtClean="0">
                <a:solidFill>
                  <a:srgbClr val="FF0000"/>
                </a:solidFill>
                <a:latin typeface="Times New Roman" pitchFamily="18" charset="0"/>
              </a:rPr>
              <a:t>II) </a:t>
            </a:r>
            <a:r>
              <a:rPr lang="ru-RU" sz="3200" b="1" i="1" smtClean="0">
                <a:solidFill>
                  <a:srgbClr val="FF0000"/>
                </a:solidFill>
                <a:latin typeface="Times New Roman" pitchFamily="18" charset="0"/>
              </a:rPr>
              <a:t>х=5</a:t>
            </a:r>
          </a:p>
          <a:p>
            <a:pPr marL="0" indent="0" algn="ctr">
              <a:buFont typeface="Wingdings 2" pitchFamily="18" charset="2"/>
              <a:buNone/>
            </a:pPr>
            <a:r>
              <a:rPr lang="en-US" sz="3200" b="1" i="1" smtClean="0">
                <a:solidFill>
                  <a:srgbClr val="0823AC"/>
                </a:solidFill>
                <a:latin typeface="Times New Roman" pitchFamily="18" charset="0"/>
              </a:rPr>
              <a:t>III)</a:t>
            </a:r>
            <a:r>
              <a:rPr lang="ru-RU" sz="3200" b="1" i="1" smtClean="0">
                <a:solidFill>
                  <a:srgbClr val="0823AC"/>
                </a:solidFill>
                <a:latin typeface="Times New Roman" pitchFamily="18" charset="0"/>
              </a:rPr>
              <a:t> 93 – 3у=81; </a:t>
            </a:r>
            <a:endParaRPr lang="ru-RU" sz="3200" b="1" i="1" smtClean="0">
              <a:solidFill>
                <a:srgbClr val="FF0000"/>
              </a:solidFill>
              <a:latin typeface="Times New Roman" pitchFamily="18" charset="0"/>
            </a:endParaRPr>
          </a:p>
          <a:p>
            <a:pPr marL="0" indent="0" algn="ctr">
              <a:buFont typeface="Wingdings 2" pitchFamily="18" charset="2"/>
              <a:buNone/>
            </a:pPr>
            <a:r>
              <a:rPr lang="en-US" sz="3200" b="1" i="1" smtClean="0">
                <a:solidFill>
                  <a:srgbClr val="FF0000"/>
                </a:solidFill>
                <a:latin typeface="Times New Roman" pitchFamily="18" charset="0"/>
              </a:rPr>
              <a:t>III) </a:t>
            </a:r>
            <a:r>
              <a:rPr lang="ru-RU" sz="3200" b="1" i="1" smtClean="0">
                <a:solidFill>
                  <a:srgbClr val="FF0000"/>
                </a:solidFill>
                <a:latin typeface="Times New Roman" pitchFamily="18" charset="0"/>
              </a:rPr>
              <a:t>у=4</a:t>
            </a:r>
            <a:endParaRPr lang="ru-RU" sz="320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473</TotalTime>
  <Words>745</Words>
  <Application>Microsoft Office PowerPoint</Application>
  <PresentationFormat>Экран (4:3)</PresentationFormat>
  <Paragraphs>126</Paragraphs>
  <Slides>22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22</vt:i4>
      </vt:variant>
    </vt:vector>
  </HeadingPairs>
  <TitlesOfParts>
    <vt:vector size="30" baseType="lpstr">
      <vt:lpstr>Constantia</vt:lpstr>
      <vt:lpstr>Arial</vt:lpstr>
      <vt:lpstr>Calibri</vt:lpstr>
      <vt:lpstr>Wingdings 2</vt:lpstr>
      <vt:lpstr>Times New Roman</vt:lpstr>
      <vt:lpstr>Monotype Corsiva</vt:lpstr>
      <vt:lpstr>Поток</vt:lpstr>
      <vt:lpstr>Поток</vt:lpstr>
      <vt:lpstr>Слайд 1</vt:lpstr>
      <vt:lpstr>Слайд 2</vt:lpstr>
      <vt:lpstr>Слайд 3</vt:lpstr>
      <vt:lpstr>Слайд 4</vt:lpstr>
      <vt:lpstr>Ответ</vt:lpstr>
      <vt:lpstr>Слайд 6</vt:lpstr>
      <vt:lpstr> Ответ</vt:lpstr>
      <vt:lpstr>Слайд 8</vt:lpstr>
      <vt:lpstr>Ответы</vt:lpstr>
      <vt:lpstr>Слайд 10</vt:lpstr>
      <vt:lpstr>Ответы:</vt:lpstr>
      <vt:lpstr>Слайд 12</vt:lpstr>
      <vt:lpstr>Слайд 13</vt:lpstr>
      <vt:lpstr>Слайд 14</vt:lpstr>
      <vt:lpstr>Слайд 15</vt:lpstr>
      <vt:lpstr> Ответы</vt:lpstr>
      <vt:lpstr>Слайд 17</vt:lpstr>
      <vt:lpstr>   Ответ </vt:lpstr>
      <vt:lpstr>Слайд 19</vt:lpstr>
      <vt:lpstr> Ответ Уравнение капитанов:  у= 0 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107</cp:revision>
  <dcterms:modified xsi:type="dcterms:W3CDTF">2012-02-05T18:35:35Z</dcterms:modified>
</cp:coreProperties>
</file>