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64" r:id="rId5"/>
    <p:sldId id="263" r:id="rId6"/>
    <p:sldId id="261" r:id="rId7"/>
    <p:sldId id="260" r:id="rId8"/>
    <p:sldId id="265" r:id="rId9"/>
    <p:sldId id="268" r:id="rId10"/>
    <p:sldId id="267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771E3-2253-4FDA-84E6-6C56D875B937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E6A26B7-834A-4254-867F-039880B600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771E3-2253-4FDA-84E6-6C56D875B937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A26B7-834A-4254-867F-039880B600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771E3-2253-4FDA-84E6-6C56D875B937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A26B7-834A-4254-867F-039880B600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771E3-2253-4FDA-84E6-6C56D875B937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E6A26B7-834A-4254-867F-039880B600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771E3-2253-4FDA-84E6-6C56D875B937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A26B7-834A-4254-867F-039880B6009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771E3-2253-4FDA-84E6-6C56D875B937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A26B7-834A-4254-867F-039880B600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771E3-2253-4FDA-84E6-6C56D875B937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E6A26B7-834A-4254-867F-039880B6009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771E3-2253-4FDA-84E6-6C56D875B937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A26B7-834A-4254-867F-039880B600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771E3-2253-4FDA-84E6-6C56D875B937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A26B7-834A-4254-867F-039880B600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771E3-2253-4FDA-84E6-6C56D875B937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A26B7-834A-4254-867F-039880B600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771E3-2253-4FDA-84E6-6C56D875B937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A26B7-834A-4254-867F-039880B6009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A5771E3-2253-4FDA-84E6-6C56D875B937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E6A26B7-834A-4254-867F-039880B6009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2132856"/>
            <a:ext cx="8458200" cy="3071834"/>
          </a:xfrm>
        </p:spPr>
        <p:txBody>
          <a:bodyPr>
            <a:noAutofit/>
          </a:bodyPr>
          <a:lstStyle/>
          <a:p>
            <a:r>
              <a:rPr lang="ru-RU" sz="3600" i="1" dirty="0" smtClean="0">
                <a:solidFill>
                  <a:srgbClr val="7030A0"/>
                </a:solidFill>
              </a:rPr>
              <a:t>Программа формирования коммуникативных УУД</a:t>
            </a:r>
            <a:br>
              <a:rPr lang="ru-RU" sz="3600" i="1" dirty="0" smtClean="0">
                <a:solidFill>
                  <a:srgbClr val="7030A0"/>
                </a:solidFill>
              </a:rPr>
            </a:br>
            <a:r>
              <a:rPr lang="ru-RU" sz="3600" i="1" dirty="0" smtClean="0">
                <a:solidFill>
                  <a:srgbClr val="7030A0"/>
                </a:solidFill>
              </a:rPr>
              <a:t>(универсальные учебные действия</a:t>
            </a:r>
            <a:r>
              <a:rPr lang="ru-RU" sz="3600" i="1" dirty="0" smtClean="0">
                <a:solidFill>
                  <a:srgbClr val="7030A0"/>
                </a:solidFill>
              </a:rPr>
              <a:t>)</a:t>
            </a:r>
            <a:br>
              <a:rPr lang="ru-RU" sz="3600" i="1" dirty="0" smtClean="0">
                <a:solidFill>
                  <a:srgbClr val="7030A0"/>
                </a:solidFill>
              </a:rPr>
            </a:br>
            <a:r>
              <a:rPr lang="ru-RU" i="1" dirty="0" smtClean="0">
                <a:solidFill>
                  <a:srgbClr val="7030A0"/>
                </a:solidFill>
              </a:rPr>
              <a:t/>
            </a:r>
            <a:br>
              <a:rPr lang="ru-RU" i="1" dirty="0" smtClean="0">
                <a:solidFill>
                  <a:srgbClr val="7030A0"/>
                </a:solidFill>
              </a:rPr>
            </a:br>
            <a:r>
              <a:rPr lang="ru-RU" i="1" dirty="0" smtClean="0">
                <a:solidFill>
                  <a:srgbClr val="7030A0"/>
                </a:solidFill>
              </a:rPr>
              <a:t/>
            </a:r>
            <a:br>
              <a:rPr lang="ru-RU" i="1" dirty="0" smtClean="0">
                <a:solidFill>
                  <a:srgbClr val="7030A0"/>
                </a:solidFill>
              </a:rPr>
            </a:br>
            <a:r>
              <a:rPr lang="ru-RU" i="1" dirty="0" smtClean="0">
                <a:solidFill>
                  <a:srgbClr val="7030A0"/>
                </a:solidFill>
              </a:rPr>
              <a:t> </a:t>
            </a:r>
            <a:r>
              <a:rPr lang="ru-RU" i="1" dirty="0" smtClean="0">
                <a:solidFill>
                  <a:srgbClr val="7030A0"/>
                </a:solidFill>
              </a:rPr>
              <a:t>                                          Подготовила</a:t>
            </a:r>
            <a:br>
              <a:rPr lang="ru-RU" i="1" dirty="0" smtClean="0">
                <a:solidFill>
                  <a:srgbClr val="7030A0"/>
                </a:solidFill>
              </a:rPr>
            </a:br>
            <a:r>
              <a:rPr lang="ru-RU" i="1" dirty="0" smtClean="0">
                <a:solidFill>
                  <a:srgbClr val="7030A0"/>
                </a:solidFill>
              </a:rPr>
              <a:t> </a:t>
            </a:r>
            <a:r>
              <a:rPr lang="ru-RU" i="1" dirty="0" smtClean="0">
                <a:solidFill>
                  <a:srgbClr val="7030A0"/>
                </a:solidFill>
              </a:rPr>
              <a:t>                                          </a:t>
            </a:r>
            <a:r>
              <a:rPr lang="ru-RU" i="1" dirty="0" err="1" smtClean="0">
                <a:solidFill>
                  <a:srgbClr val="7030A0"/>
                </a:solidFill>
              </a:rPr>
              <a:t>Русакова</a:t>
            </a:r>
            <a:r>
              <a:rPr lang="ru-RU" i="1" dirty="0" smtClean="0">
                <a:solidFill>
                  <a:srgbClr val="7030A0"/>
                </a:solidFill>
              </a:rPr>
              <a:t> Е. </a:t>
            </a:r>
            <a:r>
              <a:rPr lang="ru-RU" i="1" smtClean="0">
                <a:solidFill>
                  <a:srgbClr val="7030A0"/>
                </a:solidFill>
              </a:rPr>
              <a:t>В.</a:t>
            </a:r>
            <a:endParaRPr lang="ru-RU" sz="3600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" y="1"/>
          <a:ext cx="8929716" cy="6886128"/>
        </p:xfrm>
        <a:graphic>
          <a:graphicData uri="http://schemas.openxmlformats.org/drawingml/2006/table">
            <a:tbl>
              <a:tblPr/>
              <a:tblGrid>
                <a:gridCol w="1000099"/>
                <a:gridCol w="533176"/>
                <a:gridCol w="424174"/>
                <a:gridCol w="587602"/>
                <a:gridCol w="705122"/>
                <a:gridCol w="705122"/>
                <a:gridCol w="369087"/>
                <a:gridCol w="374597"/>
                <a:gridCol w="374597"/>
                <a:gridCol w="297474"/>
                <a:gridCol w="242384"/>
                <a:gridCol w="352562"/>
                <a:gridCol w="616983"/>
                <a:gridCol w="616983"/>
                <a:gridCol w="363578"/>
                <a:gridCol w="374597"/>
                <a:gridCol w="374597"/>
                <a:gridCol w="336035"/>
                <a:gridCol w="280947"/>
              </a:tblGrid>
              <a:tr h="295109">
                <a:tc gridSpan="19"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Карта учета сформированности у учащихся умения читать с пониманием</a:t>
                      </a:r>
                    </a:p>
                  </a:txBody>
                  <a:tcPr marL="4273" marR="4273" marT="42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8313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Ф. И. обучающихся</a:t>
                      </a:r>
                    </a:p>
                  </a:txBody>
                  <a:tcPr marL="4273" marR="4273" marT="42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8">
                  <a:txBody>
                    <a:bodyPr/>
                    <a:lstStyle/>
                    <a:p>
                      <a:pPr algn="ctr" fontAlgn="b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Микроумения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831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1-й уровень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ctr" fontAlgn="b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2-й уровень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b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3-й уровень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199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Чтение текста менее 90 слов\мин вслух, более 100 слов\мин про себя</a:t>
                      </a:r>
                    </a:p>
                  </a:txBody>
                  <a:tcPr marL="4273" marR="4273" marT="427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Воспроизведение текста по плану с  сохранением основной мысли, стиля,типа</a:t>
                      </a:r>
                    </a:p>
                  </a:txBody>
                  <a:tcPr marL="4273" marR="4273" marT="427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Ответы на наврдящие вопросы</a:t>
                      </a:r>
                    </a:p>
                  </a:txBody>
                  <a:tcPr marL="4273" marR="4273" marT="427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Выразительное, осмысленное беглое чтение текста ( более 100 слов\мин вслух,  более 120 слов/мин про себя )</a:t>
                      </a:r>
                    </a:p>
                  </a:txBody>
                  <a:tcPr marL="4273" marR="4273" marT="427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Составление простых планов текста, схем, таблиц по содержанию текста и умение пользоваться ими при воспроизведении текста</a:t>
                      </a:r>
                    </a:p>
                  </a:txBody>
                  <a:tcPr marL="4273" marR="4273" marT="427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Нахождение и усвоение необходимой информации</a:t>
                      </a:r>
                    </a:p>
                  </a:txBody>
                  <a:tcPr marL="4273" marR="4273" marT="427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Умение ориентироваться в дополнительной литературе</a:t>
                      </a:r>
                    </a:p>
                  </a:txBody>
                  <a:tcPr marL="4273" marR="4273" marT="427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Выражение своего отношения к высказыванию</a:t>
                      </a:r>
                    </a:p>
                  </a:txBody>
                  <a:tcPr marL="4273" marR="4273" marT="427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Ответы на различные виды вопросов</a:t>
                      </a:r>
                    </a:p>
                  </a:txBody>
                  <a:tcPr marL="4273" marR="4273" marT="427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Подробный и сжатый пересуказ текста</a:t>
                      </a:r>
                    </a:p>
                  </a:txBody>
                  <a:tcPr marL="4273" marR="4273" marT="427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Выступление по заданной теме</a:t>
                      </a:r>
                    </a:p>
                  </a:txBody>
                  <a:tcPr marL="4273" marR="4273" marT="427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Письменное составление небольшого текста по заданной теме</a:t>
                      </a:r>
                    </a:p>
                  </a:txBody>
                  <a:tcPr marL="4273" marR="4273" marT="427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Выразительное, осмысленное, беглое чтение текста ( более 120 слов/мин вслух, более 140 слов/мин про себя )</a:t>
                      </a:r>
                    </a:p>
                  </a:txBody>
                  <a:tcPr marL="4273" marR="4273" marT="427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Нахождение и систематизация необходимой информации</a:t>
                      </a:r>
                    </a:p>
                  </a:txBody>
                  <a:tcPr marL="4273" marR="4273" marT="427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Умение пользоваться справочной литературой</a:t>
                      </a:r>
                    </a:p>
                  </a:txBody>
                  <a:tcPr marL="4273" marR="4273" marT="427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Самостоятельное осмысление содержания высказывания</a:t>
                      </a:r>
                    </a:p>
                  </a:txBody>
                  <a:tcPr marL="4273" marR="4273" marT="427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Формирование различных видов вопросов</a:t>
                      </a:r>
                    </a:p>
                  </a:txBody>
                  <a:tcPr marL="4273" marR="4273" marT="427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Пересказ текста от другого лица</a:t>
                      </a:r>
                    </a:p>
                  </a:txBody>
                  <a:tcPr marL="4273" marR="4273" marT="427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313"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Абид Т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313"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Бурлака В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313"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Варикаш А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313"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Величко Д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313"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Вергазов М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313"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Галиуллина В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313"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Гахвердиев А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313"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Дайтова П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313"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Дашков Д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313"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Злобина Е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313"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Исмоилова Д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313"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Майорова Д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313"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Малазониа Л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313"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Марченко Е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313"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Миров Р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313"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Мотузенко а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313"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Мутных А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313"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Окунев А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313"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Сальная Е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313"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Самедова С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313"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Самойленко А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313"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Семёнов С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313"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Степанова А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313"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Сушко А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313"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Трифонова А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313"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Хвалей А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313"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14281" y="357165"/>
          <a:ext cx="8715438" cy="6355803"/>
        </p:xfrm>
        <a:graphic>
          <a:graphicData uri="http://schemas.openxmlformats.org/drawingml/2006/table">
            <a:tbl>
              <a:tblPr/>
              <a:tblGrid>
                <a:gridCol w="1080693"/>
                <a:gridCol w="415789"/>
                <a:gridCol w="413995"/>
                <a:gridCol w="573503"/>
                <a:gridCol w="688202"/>
                <a:gridCol w="688202"/>
                <a:gridCol w="360231"/>
                <a:gridCol w="365608"/>
                <a:gridCol w="365608"/>
                <a:gridCol w="290337"/>
                <a:gridCol w="236570"/>
                <a:gridCol w="344101"/>
                <a:gridCol w="602178"/>
                <a:gridCol w="602178"/>
                <a:gridCol w="354851"/>
                <a:gridCol w="365608"/>
                <a:gridCol w="365608"/>
                <a:gridCol w="327971"/>
                <a:gridCol w="274205"/>
              </a:tblGrid>
              <a:tr h="270109">
                <a:tc gridSpan="19"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Карта учета сформированности у учащихся умения читать с пониманием</a:t>
                      </a:r>
                    </a:p>
                  </a:txBody>
                  <a:tcPr marL="4273" marR="4273" marT="42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3209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Ф. И. обучающихся</a:t>
                      </a:r>
                    </a:p>
                  </a:txBody>
                  <a:tcPr marL="4273" marR="4273" marT="42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8">
                  <a:txBody>
                    <a:bodyPr/>
                    <a:lstStyle/>
                    <a:p>
                      <a:pPr algn="ctr" fontAlgn="b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Микроумения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320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1-й уровень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ctr" fontAlgn="b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2-й уровень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b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3-й уровень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8942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Чтение текста менее 90 слов\мин вслух, более 100 слов\мин про себя</a:t>
                      </a:r>
                    </a:p>
                  </a:txBody>
                  <a:tcPr marL="4273" marR="4273" marT="427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Воспроизведение текста по плану с  сохранением основной мысли, стиля,типа</a:t>
                      </a:r>
                    </a:p>
                  </a:txBody>
                  <a:tcPr marL="4273" marR="4273" marT="427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Ответы на наврдящие вопросы</a:t>
                      </a:r>
                    </a:p>
                  </a:txBody>
                  <a:tcPr marL="4273" marR="4273" marT="427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Выразительное, осмысленное беглое чтение текста ( более 100 слов\мин вслух,  более 120 слов/мин про себя )</a:t>
                      </a:r>
                    </a:p>
                  </a:txBody>
                  <a:tcPr marL="4273" marR="4273" marT="427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Составление простых планов текста, схем, таблиц по содержанию текста и умение пользоваться ими при воспроизведении текста</a:t>
                      </a:r>
                    </a:p>
                  </a:txBody>
                  <a:tcPr marL="4273" marR="4273" marT="427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Нахождение и усвоение необходимой информации</a:t>
                      </a:r>
                    </a:p>
                  </a:txBody>
                  <a:tcPr marL="4273" marR="4273" marT="427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Умение ориентироваться в дополнительной литературе</a:t>
                      </a:r>
                    </a:p>
                  </a:txBody>
                  <a:tcPr marL="4273" marR="4273" marT="427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Выражение своего отношения к высказыванию</a:t>
                      </a:r>
                    </a:p>
                  </a:txBody>
                  <a:tcPr marL="4273" marR="4273" marT="427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Ответы на различные виды вопросов</a:t>
                      </a:r>
                    </a:p>
                  </a:txBody>
                  <a:tcPr marL="4273" marR="4273" marT="427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Подробный и сжатый пересуказ текста</a:t>
                      </a:r>
                    </a:p>
                  </a:txBody>
                  <a:tcPr marL="4273" marR="4273" marT="427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Выступление по заданной теме</a:t>
                      </a:r>
                    </a:p>
                  </a:txBody>
                  <a:tcPr marL="4273" marR="4273" marT="427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Письменное составление небольшого текста по заданной теме</a:t>
                      </a:r>
                    </a:p>
                  </a:txBody>
                  <a:tcPr marL="4273" marR="4273" marT="427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Выразительное, осмысленное, беглое чтение текста ( более 120 слов/мин вслух, более 140 слов/мин про себя )</a:t>
                      </a:r>
                    </a:p>
                  </a:txBody>
                  <a:tcPr marL="4273" marR="4273" marT="427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Нахождение и систематизация необходимой информации</a:t>
                      </a:r>
                    </a:p>
                  </a:txBody>
                  <a:tcPr marL="4273" marR="4273" marT="427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Умение пользоваться справочной литературой</a:t>
                      </a:r>
                    </a:p>
                  </a:txBody>
                  <a:tcPr marL="4273" marR="4273" marT="427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Самостоятельное осмысление содержания высказывания</a:t>
                      </a:r>
                    </a:p>
                  </a:txBody>
                  <a:tcPr marL="4273" marR="4273" marT="427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Формирование различных видов вопросов</a:t>
                      </a:r>
                    </a:p>
                  </a:txBody>
                  <a:tcPr marL="4273" marR="4273" marT="427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Пересказ текста от другого лица</a:t>
                      </a:r>
                    </a:p>
                  </a:txBody>
                  <a:tcPr marL="4273" marR="4273" marT="427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209"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209"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209"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209"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209"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209"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209"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209"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209"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209"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209"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209"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209"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209"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209"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209"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209"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209"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209"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209"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209"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209"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209"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209"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209"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209"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209"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209"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214290"/>
            <a:ext cx="8786874" cy="642942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ru-RU" dirty="0" smtClean="0"/>
          </a:p>
          <a:p>
            <a:pPr algn="just">
              <a:buNone/>
            </a:pPr>
            <a:endParaRPr lang="ru-RU" dirty="0" smtClean="0"/>
          </a:p>
          <a:p>
            <a:pPr algn="just">
              <a:buNone/>
            </a:pPr>
            <a:r>
              <a:rPr lang="ru-RU" b="1" i="1" dirty="0" smtClean="0">
                <a:solidFill>
                  <a:srgbClr val="00B0F0"/>
                </a:solidFill>
              </a:rPr>
              <a:t>В </a:t>
            </a:r>
            <a:r>
              <a:rPr lang="ru-RU" b="1" i="1" dirty="0">
                <a:solidFill>
                  <a:srgbClr val="00B0F0"/>
                </a:solidFill>
              </a:rPr>
              <a:t>широком значении </a:t>
            </a:r>
            <a:r>
              <a:rPr lang="ru-RU" dirty="0"/>
              <a:t>«универсальные учебные действия» – саморазвитие и самосовершенствование путем сознательного и активного присвоения нового социального опыта.</a:t>
            </a:r>
          </a:p>
          <a:p>
            <a:pPr algn="just">
              <a:buNone/>
            </a:pPr>
            <a:r>
              <a:rPr lang="ru-RU" b="1" i="1" dirty="0">
                <a:solidFill>
                  <a:srgbClr val="00B0F0"/>
                </a:solidFill>
              </a:rPr>
              <a:t>В более узком </a:t>
            </a:r>
            <a:r>
              <a:rPr lang="ru-RU" dirty="0"/>
              <a:t>(собственно психологическом значении) «универсальные учебные действия» – это совокупность действий обучающегося, обеспечивающих его культурную идентичность, социальную компетентность, толерантность, способность к самостоятельному усвоению новых знаний и умений, включая организацию этого процесса.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7467600" cy="6116786"/>
          </a:xfrm>
        </p:spPr>
        <p:txBody>
          <a:bodyPr/>
          <a:lstStyle/>
          <a:p>
            <a:pPr>
              <a:buNone/>
            </a:pPr>
            <a:endParaRPr lang="ru-RU" sz="3200" dirty="0" smtClean="0"/>
          </a:p>
          <a:p>
            <a:pPr marL="514350" indent="-514350">
              <a:buNone/>
            </a:pPr>
            <a:r>
              <a:rPr lang="ru-RU" sz="3200" dirty="0" smtClean="0"/>
              <a:t>1. Цели и сущность процесса формирования коммуникативных УУД.</a:t>
            </a:r>
          </a:p>
          <a:p>
            <a:pPr marL="514350" indent="-514350">
              <a:buAutoNum type="arabicPeriod"/>
            </a:pPr>
            <a:endParaRPr lang="ru-RU" sz="3200" dirty="0" smtClean="0"/>
          </a:p>
          <a:p>
            <a:pPr marL="514350" indent="-514350">
              <a:buNone/>
            </a:pPr>
            <a:r>
              <a:rPr lang="ru-RU" sz="3200" dirty="0" smtClean="0"/>
              <a:t> 2. Перечень обобщенных коммуникативных УУД (</a:t>
            </a:r>
            <a:r>
              <a:rPr lang="ru-RU" sz="3200" dirty="0" err="1" smtClean="0"/>
              <a:t>макроумений</a:t>
            </a:r>
            <a:r>
              <a:rPr lang="ru-RU" sz="3200" dirty="0" smtClean="0"/>
              <a:t>) и входящих в них конкретных умений (</a:t>
            </a:r>
            <a:r>
              <a:rPr lang="ru-RU" sz="3200" dirty="0" err="1" smtClean="0"/>
              <a:t>микроумений</a:t>
            </a:r>
            <a:r>
              <a:rPr lang="ru-RU" sz="3200" dirty="0" smtClean="0"/>
              <a:t>).</a:t>
            </a:r>
          </a:p>
          <a:p>
            <a:pPr marL="514350" indent="-514350">
              <a:buAutoNum type="arabicPeriod"/>
            </a:pP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i="1" dirty="0" smtClean="0">
                <a:solidFill>
                  <a:srgbClr val="7030A0"/>
                </a:solidFill>
              </a:rPr>
              <a:t>Коммуникативные УУД включают две группы умений:</a:t>
            </a:r>
            <a:endParaRPr lang="ru-RU" sz="3200" b="1" i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endParaRPr lang="ru-RU" dirty="0" smtClean="0"/>
          </a:p>
          <a:p>
            <a:pPr marL="514350" indent="-514350">
              <a:buAutoNum type="arabicPeriod"/>
            </a:pPr>
            <a:r>
              <a:rPr lang="ru-RU" sz="2800" dirty="0" smtClean="0"/>
              <a:t>Умения строить продуктивное взаимодействие и сотрудничество со сверстниками и взрослыми;</a:t>
            </a:r>
          </a:p>
          <a:p>
            <a:pPr marL="514350" indent="-514350">
              <a:buAutoNum type="arabicPeriod"/>
            </a:pPr>
            <a:r>
              <a:rPr lang="ru-RU" sz="2800" dirty="0" smtClean="0"/>
              <a:t>Умения коммуникации – работать с информацией, выражать свои мысли в устной и письменной форме, слушать и читать с пониманием.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7467600" cy="6259662"/>
          </a:xfrm>
        </p:spPr>
        <p:txBody>
          <a:bodyPr/>
          <a:lstStyle/>
          <a:p>
            <a:pPr>
              <a:buNone/>
            </a:pPr>
            <a:endParaRPr lang="ru-RU" sz="3200" dirty="0" smtClean="0"/>
          </a:p>
          <a:p>
            <a:pPr>
              <a:buNone/>
            </a:pPr>
            <a:endParaRPr lang="ru-RU" sz="3200" dirty="0" smtClean="0"/>
          </a:p>
          <a:p>
            <a:pPr>
              <a:buNone/>
            </a:pPr>
            <a:r>
              <a:rPr lang="ru-RU" sz="3200" dirty="0" smtClean="0"/>
              <a:t>3. Требования к подготовке обучающихся на разных ступенях обучения – обязательный минимум, которым должен владеть каждый обучающийся.</a:t>
            </a:r>
          </a:p>
          <a:p>
            <a:pPr>
              <a:buNone/>
            </a:pPr>
            <a:endParaRPr lang="ru-RU" sz="3200" dirty="0" smtClean="0"/>
          </a:p>
          <a:p>
            <a:pPr>
              <a:buNone/>
            </a:pPr>
            <a:r>
              <a:rPr lang="ru-RU" sz="3200" dirty="0" smtClean="0"/>
              <a:t>4. Уровни сформированности коммуникативных УУД.</a:t>
            </a:r>
          </a:p>
          <a:p>
            <a:pPr>
              <a:buNone/>
            </a:pP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186766" cy="48737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/>
              <a:t>   5. Виды деятельности, формы совместной работы, образовательные ситуации, направленные на формирование коммуникативных УУД и обеспечивающие заданные результаты.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8715436" cy="1643074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rgbClr val="7030A0"/>
                </a:solidFill>
              </a:rPr>
              <a:t>Предлагаемые виды деятельности, направленные на формирование умения слушать, вникать в суть услышанного:</a:t>
            </a:r>
            <a:endParaRPr lang="ru-RU" sz="2800" b="1" i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857364"/>
            <a:ext cx="8786874" cy="4857784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800" dirty="0" smtClean="0"/>
              <a:t>Прослушивание текстов и интерпретация услышанного;</a:t>
            </a:r>
          </a:p>
          <a:p>
            <a:pPr>
              <a:buFont typeface="Wingdings" pitchFamily="2" charset="2"/>
              <a:buChar char="ü"/>
            </a:pPr>
            <a:r>
              <a:rPr lang="ru-RU" sz="2800" dirty="0" smtClean="0"/>
              <a:t>Поиск верных и неверных утверждений по содержанию прослушанного текста;</a:t>
            </a:r>
          </a:p>
          <a:p>
            <a:pPr>
              <a:buFont typeface="Wingdings" pitchFamily="2" charset="2"/>
              <a:buChar char="ü"/>
            </a:pPr>
            <a:r>
              <a:rPr lang="ru-RU" sz="2800" dirty="0" smtClean="0"/>
              <a:t>Поиск ответов на заданные вопросы;</a:t>
            </a:r>
          </a:p>
          <a:p>
            <a:pPr>
              <a:buFont typeface="Wingdings" pitchFamily="2" charset="2"/>
              <a:buChar char="ü"/>
            </a:pPr>
            <a:r>
              <a:rPr lang="ru-RU" sz="2800" dirty="0" smtClean="0"/>
              <a:t>Анализ устного ответа товарища;</a:t>
            </a:r>
          </a:p>
          <a:p>
            <a:pPr>
              <a:buFont typeface="Wingdings" pitchFamily="2" charset="2"/>
              <a:buChar char="ü"/>
            </a:pPr>
            <a:r>
              <a:rPr lang="ru-RU" sz="2800" dirty="0" smtClean="0"/>
              <a:t>Постановка вопросов;</a:t>
            </a:r>
          </a:p>
          <a:p>
            <a:pPr>
              <a:buFont typeface="Wingdings" pitchFamily="2" charset="2"/>
              <a:buChar char="ü"/>
            </a:pPr>
            <a:r>
              <a:rPr lang="ru-RU" sz="2800" dirty="0" smtClean="0"/>
              <a:t>Формулировка собственных выводов.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286544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3200" dirty="0" smtClean="0"/>
              <a:t>6. Таблицы учета результатов обучения каждого обучающегося, позволяющие фиксировать, какие из </a:t>
            </a:r>
            <a:r>
              <a:rPr lang="ru-RU" sz="3200" dirty="0" err="1" smtClean="0"/>
              <a:t>микроумений</a:t>
            </a:r>
            <a:r>
              <a:rPr lang="ru-RU" sz="3200" dirty="0" smtClean="0"/>
              <a:t> и на каком уровне сформируются у каждого ребенка, над какими необходимо работать в настоящий момент. </a:t>
            </a:r>
          </a:p>
          <a:p>
            <a:pPr>
              <a:buNone/>
            </a:pPr>
            <a:r>
              <a:rPr lang="ru-RU" sz="3200" dirty="0"/>
              <a:t> </a:t>
            </a:r>
            <a:r>
              <a:rPr lang="ru-RU" sz="3200" dirty="0" smtClean="0"/>
              <a:t>   Такие таблицы помогают планировать учебное занятие с учетом индивидуальных образовательных задач каждого школьника.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14280" y="285713"/>
          <a:ext cx="8715440" cy="6572286"/>
        </p:xfrm>
        <a:graphic>
          <a:graphicData uri="http://schemas.openxmlformats.org/drawingml/2006/table">
            <a:tbl>
              <a:tblPr/>
              <a:tblGrid>
                <a:gridCol w="1080693"/>
                <a:gridCol w="415789"/>
                <a:gridCol w="413996"/>
                <a:gridCol w="573502"/>
                <a:gridCol w="688203"/>
                <a:gridCol w="688203"/>
                <a:gridCol w="360231"/>
                <a:gridCol w="365608"/>
                <a:gridCol w="365608"/>
                <a:gridCol w="290336"/>
                <a:gridCol w="236570"/>
                <a:gridCol w="344101"/>
                <a:gridCol w="602178"/>
                <a:gridCol w="602178"/>
                <a:gridCol w="354853"/>
                <a:gridCol w="365608"/>
                <a:gridCol w="365608"/>
                <a:gridCol w="327970"/>
                <a:gridCol w="274205"/>
              </a:tblGrid>
              <a:tr h="389983">
                <a:tc gridSpan="19"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Карта учета сформированности у учащихся умения читать с пониманием</a:t>
                      </a:r>
                    </a:p>
                  </a:txBody>
                  <a:tcPr marL="4273" marR="4273" marT="42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5641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Ф. И. обучающихся</a:t>
                      </a:r>
                    </a:p>
                  </a:txBody>
                  <a:tcPr marL="4273" marR="4273" marT="42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8">
                  <a:txBody>
                    <a:bodyPr/>
                    <a:lstStyle/>
                    <a:p>
                      <a:pPr algn="ctr" fontAlgn="b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Микроумения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564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1-й уровень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ctr" fontAlgn="b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2-й уровень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b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3-й уровень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338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Чтение текста менее 90 слов\мин вслух, более 100 слов\мин про себя</a:t>
                      </a:r>
                    </a:p>
                  </a:txBody>
                  <a:tcPr marL="4273" marR="4273" marT="427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Воспроизведение текста по плану с  сохранением основной мысли, стиля,типа</a:t>
                      </a:r>
                    </a:p>
                  </a:txBody>
                  <a:tcPr marL="4273" marR="4273" marT="427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Ответы на наврдящие вопросы</a:t>
                      </a:r>
                    </a:p>
                  </a:txBody>
                  <a:tcPr marL="4273" marR="4273" marT="427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Выразительное, осмысленное беглое чтение текста ( более 100 слов\мин вслух,  более 120 слов/мин про себя )</a:t>
                      </a:r>
                    </a:p>
                  </a:txBody>
                  <a:tcPr marL="4273" marR="4273" marT="427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Составление простых планов текста, схем, таблиц по содержанию текста и умение пользоваться ими при воспроизведении текста</a:t>
                      </a:r>
                    </a:p>
                  </a:txBody>
                  <a:tcPr marL="4273" marR="4273" marT="427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Нахождение и усвоение необходимой информации</a:t>
                      </a:r>
                    </a:p>
                  </a:txBody>
                  <a:tcPr marL="4273" marR="4273" marT="427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Умение ориентироваться в дополнительной литературе</a:t>
                      </a:r>
                    </a:p>
                  </a:txBody>
                  <a:tcPr marL="4273" marR="4273" marT="427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Выражение своего отношения к высказыванию</a:t>
                      </a:r>
                    </a:p>
                  </a:txBody>
                  <a:tcPr marL="4273" marR="4273" marT="427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Ответы на различные виды вопросов</a:t>
                      </a:r>
                    </a:p>
                  </a:txBody>
                  <a:tcPr marL="4273" marR="4273" marT="427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Подробный и сжатый пересуказ текста</a:t>
                      </a:r>
                    </a:p>
                  </a:txBody>
                  <a:tcPr marL="4273" marR="4273" marT="427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Выступление по заданной теме</a:t>
                      </a:r>
                    </a:p>
                  </a:txBody>
                  <a:tcPr marL="4273" marR="4273" marT="427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Письменное составление небольшого текста по заданной теме</a:t>
                      </a:r>
                    </a:p>
                  </a:txBody>
                  <a:tcPr marL="4273" marR="4273" marT="427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Выразительное, осмысленное, беглое чтение текста ( более 120 слов/мин вслух, более 140 слов/мин про себя )</a:t>
                      </a:r>
                    </a:p>
                  </a:txBody>
                  <a:tcPr marL="4273" marR="4273" marT="427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Нахождение и систематизация необходимой информации</a:t>
                      </a:r>
                    </a:p>
                  </a:txBody>
                  <a:tcPr marL="4273" marR="4273" marT="427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Умение пользоваться справочной литературой</a:t>
                      </a:r>
                    </a:p>
                  </a:txBody>
                  <a:tcPr marL="4273" marR="4273" marT="427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Самостоятельное осмысление содержания высказывания</a:t>
                      </a:r>
                    </a:p>
                  </a:txBody>
                  <a:tcPr marL="4273" marR="4273" marT="427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Формирование различных видов вопросов</a:t>
                      </a:r>
                    </a:p>
                  </a:txBody>
                  <a:tcPr marL="4273" marR="4273" marT="427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Пересказ текста от другого лица</a:t>
                      </a:r>
                    </a:p>
                  </a:txBody>
                  <a:tcPr marL="4273" marR="4273" marT="427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641"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Агаев Нихад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641"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Андреев Юрий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641"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Асророва Наргиза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641"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Горбунов Никита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641"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Гусева Вера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641"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Званцев Даниил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641"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Зубов Даниил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641"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Кокошникова Екатерина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641"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Костина Яна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641"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Куликов Максим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641"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Окунев Александр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641"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Орзаева Фатима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641"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Русакова Ксения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641"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Синченков Станислав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641"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Титов Максим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641"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Умаров Роман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641"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Толкач Николай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641"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Харитонов Илья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641"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Холматов Ахлидин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73" marR="4273" marT="42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49</TotalTime>
  <Words>1781</Words>
  <Application>Microsoft Office PowerPoint</Application>
  <PresentationFormat>Экран (4:3)</PresentationFormat>
  <Paragraphs>1508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Трек</vt:lpstr>
      <vt:lpstr>Программа формирования коммуникативных УУД (универсальные учебные действия)                                              Подготовила                                            Русакова Е. В.</vt:lpstr>
      <vt:lpstr>Слайд 2</vt:lpstr>
      <vt:lpstr>Слайд 3</vt:lpstr>
      <vt:lpstr>Коммуникативные УУД включают две группы умений:</vt:lpstr>
      <vt:lpstr>Слайд 5</vt:lpstr>
      <vt:lpstr>Слайд 6</vt:lpstr>
      <vt:lpstr>Предлагаемые виды деятельности, направленные на формирование умения слушать, вникать в суть услышанного: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Программа формирования коммуникативных УУД (универсальные учебные действия)</dc:title>
  <dc:creator>Лена</dc:creator>
  <cp:lastModifiedBy>Лена</cp:lastModifiedBy>
  <cp:revision>9</cp:revision>
  <dcterms:created xsi:type="dcterms:W3CDTF">2013-01-20T15:35:59Z</dcterms:created>
  <dcterms:modified xsi:type="dcterms:W3CDTF">2013-03-31T15:05:25Z</dcterms:modified>
</cp:coreProperties>
</file>